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8"/>
  </p:notesMasterIdLst>
  <p:handoutMasterIdLst>
    <p:handoutMasterId r:id="rId59"/>
  </p:handoutMasterIdLst>
  <p:sldIdLst>
    <p:sldId id="274" r:id="rId2"/>
    <p:sldId id="277" r:id="rId3"/>
    <p:sldId id="263" r:id="rId4"/>
    <p:sldId id="261" r:id="rId5"/>
    <p:sldId id="264" r:id="rId6"/>
    <p:sldId id="278" r:id="rId7"/>
    <p:sldId id="279" r:id="rId8"/>
    <p:sldId id="280" r:id="rId9"/>
    <p:sldId id="281" r:id="rId10"/>
    <p:sldId id="282" r:id="rId11"/>
    <p:sldId id="284" r:id="rId12"/>
    <p:sldId id="285" r:id="rId13"/>
    <p:sldId id="286" r:id="rId14"/>
    <p:sldId id="287" r:id="rId15"/>
    <p:sldId id="288" r:id="rId16"/>
    <p:sldId id="289" r:id="rId17"/>
    <p:sldId id="290"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30" r:id="rId31"/>
    <p:sldId id="331"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32" r:id="rId55"/>
    <p:sldId id="328" r:id="rId56"/>
    <p:sldId id="329" r:id="rId57"/>
  </p:sldIdLst>
  <p:sldSz cx="9144000" cy="5143500" type="screen16x9"/>
  <p:notesSz cx="6858000" cy="9144000"/>
  <p:embeddedFontLst>
    <p:embeddedFont>
      <p:font typeface="Arial Black" panose="020B0604020202020204" pitchFamily="34" charset="0"/>
      <p:bold r:id="rId60"/>
    </p:embeddedFont>
    <p:embeddedFont>
      <p:font typeface="Calibri" panose="020F0502020204030204" pitchFamily="34" charset="0"/>
      <p:regular r:id="rId61"/>
      <p:bold r:id="rId62"/>
      <p:italic r:id="rId63"/>
      <p:boldItalic r:id="rId64"/>
    </p:embeddedFont>
    <p:embeddedFont>
      <p:font typeface="Montserrat" pitchFamily="2" charset="77"/>
      <p:regular r:id="rId65"/>
      <p:bold r:id="rId66"/>
      <p:italic r:id="rId67"/>
      <p:boldItalic r:id="rId68"/>
    </p:embeddedFont>
    <p:embeddedFont>
      <p:font typeface="Source Sans Pro" panose="020B050303040302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37D"/>
    <a:srgbClr val="007D5F"/>
    <a:srgbClr val="FEB821"/>
    <a:srgbClr val="8C00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4E5175-037E-44B0-8B0A-9AAD802A955E}">
  <a:tblStyle styleId="{4B4E5175-037E-44B0-8B0A-9AAD802A955E}"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19"/>
    <p:restoredTop sz="84129"/>
  </p:normalViewPr>
  <p:slideViewPr>
    <p:cSldViewPr snapToGrid="0" snapToObjects="1">
      <p:cViewPr varScale="1">
        <p:scale>
          <a:sx n="122" d="100"/>
          <a:sy n="122" d="100"/>
        </p:scale>
        <p:origin x="216" y="440"/>
      </p:cViewPr>
      <p:guideLst/>
    </p:cSldViewPr>
  </p:slideViewPr>
  <p:notesTextViewPr>
    <p:cViewPr>
      <p:scale>
        <a:sx n="1" d="1"/>
        <a:sy n="1" d="1"/>
      </p:scale>
      <p:origin x="0" y="0"/>
    </p:cViewPr>
  </p:notesTextViewPr>
  <p:notesViewPr>
    <p:cSldViewPr snapToGrid="0" snapToObjects="1">
      <p:cViewPr varScale="1">
        <p:scale>
          <a:sx n="94" d="100"/>
          <a:sy n="94" d="100"/>
        </p:scale>
        <p:origin x="2856"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A3FDDD2-7519-AF41-9A22-A211D4B65E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04E5B3F-4782-CD4E-B3C3-46C69316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F3034F-60A5-0B4F-9DC4-3FEA043D77DD}" type="datetimeFigureOut">
              <a:rPr lang="fr-FR" smtClean="0"/>
              <a:t>08/04/2019</a:t>
            </a:fld>
            <a:endParaRPr lang="fr-FR"/>
          </a:p>
        </p:txBody>
      </p:sp>
      <p:sp>
        <p:nvSpPr>
          <p:cNvPr id="4" name="Espace réservé du pied de page 3">
            <a:extLst>
              <a:ext uri="{FF2B5EF4-FFF2-40B4-BE49-F238E27FC236}">
                <a16:creationId xmlns:a16="http://schemas.microsoft.com/office/drawing/2014/main" id="{AF3033A0-4CA0-884A-81B7-5555EA7E64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F13A92E-4D98-C547-B9DD-1EC6815320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A04CFD-49B8-D645-9FB2-5717CA0EF008}" type="slidenum">
              <a:rPr lang="fr-FR" smtClean="0"/>
              <a:t>‹N°›</a:t>
            </a:fld>
            <a:endParaRPr lang="fr-FR"/>
          </a:p>
        </p:txBody>
      </p:sp>
    </p:spTree>
    <p:extLst>
      <p:ext uri="{BB962C8B-B14F-4D97-AF65-F5344CB8AC3E}">
        <p14:creationId xmlns:p14="http://schemas.microsoft.com/office/powerpoint/2010/main" val="2075824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3DFCE1-E4C2-C041-9223-05ECEAEB7D50}" type="slidenum">
              <a:rPr lang="en-GB" smtClean="0"/>
              <a:t>1</a:t>
            </a:fld>
            <a:endParaRPr lang="en-GB"/>
          </a:p>
        </p:txBody>
      </p:sp>
    </p:spTree>
    <p:extLst>
      <p:ext uri="{BB962C8B-B14F-4D97-AF65-F5344CB8AC3E}">
        <p14:creationId xmlns:p14="http://schemas.microsoft.com/office/powerpoint/2010/main" val="1950467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8063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79444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0415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2627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3633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5762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31723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80904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68384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5782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69998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69810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00121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04287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05511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60218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81166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36093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fr-CH" dirty="0"/>
              <a:t>Traduction : si le bruit parasite ne peut être arrêté, peut-être montrer la source du bruit dans le film afin que le public ne soit plus distrait par la curiosité d’où viendrait ce bruit.</a:t>
            </a:r>
            <a:endParaRPr dirty="0"/>
          </a:p>
        </p:txBody>
      </p:sp>
    </p:spTree>
    <p:extLst>
      <p:ext uri="{BB962C8B-B14F-4D97-AF65-F5344CB8AC3E}">
        <p14:creationId xmlns:p14="http://schemas.microsoft.com/office/powerpoint/2010/main" val="50143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fr-CH" dirty="0"/>
              <a:t>Traduction : mais hors champ!!</a:t>
            </a:r>
            <a:endParaRPr dirty="0"/>
          </a:p>
        </p:txBody>
      </p:sp>
    </p:spTree>
    <p:extLst>
      <p:ext uri="{BB962C8B-B14F-4D97-AF65-F5344CB8AC3E}">
        <p14:creationId xmlns:p14="http://schemas.microsoft.com/office/powerpoint/2010/main" val="2338765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fr-CH" dirty="0"/>
              <a:t>Traduction :</a:t>
            </a:r>
          </a:p>
          <a:p>
            <a:pPr lvl="0">
              <a:spcBef>
                <a:spcPts val="0"/>
              </a:spcBef>
              <a:buNone/>
            </a:pPr>
            <a:r>
              <a:rPr lang="fr-CH" dirty="0"/>
              <a:t>Le </a:t>
            </a:r>
            <a:r>
              <a:rPr lang="fr-CH" dirty="0" err="1"/>
              <a:t>clapping</a:t>
            </a:r>
            <a:r>
              <a:rPr lang="fr-CH" dirty="0"/>
              <a:t> «</a:t>
            </a:r>
            <a:r>
              <a:rPr lang="fr-CH" i="1" dirty="0"/>
              <a:t>On tourne</a:t>
            </a:r>
            <a:r>
              <a:rPr lang="fr-CH" dirty="0"/>
              <a:t>!» donne un «moment» visuel auquel vous filmez (si vous n’avez pas de tel «</a:t>
            </a:r>
            <a:r>
              <a:rPr lang="fr-CH" dirty="0" err="1"/>
              <a:t>clapping</a:t>
            </a:r>
            <a:r>
              <a:rPr lang="fr-CH" dirty="0"/>
              <a:t>», vous pouvez taper des mains simplement, une fois, fortement)…</a:t>
            </a:r>
          </a:p>
          <a:p>
            <a:pPr lvl="0">
              <a:spcBef>
                <a:spcPts val="0"/>
              </a:spcBef>
              <a:buNone/>
            </a:pPr>
            <a:r>
              <a:rPr lang="fr-CH" dirty="0"/>
              <a:t>… et un moment audio à partir duquel vous enregistrez le son.</a:t>
            </a:r>
          </a:p>
          <a:p>
            <a:pPr lvl="0">
              <a:spcBef>
                <a:spcPts val="0"/>
              </a:spcBef>
              <a:buNone/>
            </a:pPr>
            <a:r>
              <a:rPr lang="fr-CH" dirty="0"/>
              <a:t>L’illustration montre le son sur une durée dans l’application/logiciel d’édition sonore «</a:t>
            </a:r>
            <a:r>
              <a:rPr lang="fr-CH" dirty="0" err="1"/>
              <a:t>Audacity</a:t>
            </a:r>
            <a:r>
              <a:rPr lang="fr-CH" dirty="0"/>
              <a:t>».</a:t>
            </a:r>
          </a:p>
          <a:p>
            <a:pPr lvl="0">
              <a:spcBef>
                <a:spcPts val="0"/>
              </a:spcBef>
              <a:buNone/>
            </a:pPr>
            <a:endParaRPr lang="fr-CH" dirty="0"/>
          </a:p>
          <a:p>
            <a:pPr lvl="0">
              <a:spcBef>
                <a:spcPts val="0"/>
              </a:spcBef>
              <a:buNone/>
            </a:pPr>
            <a:r>
              <a:rPr lang="fr-CH" dirty="0"/>
              <a:t>Lors de l’édition, faites concorder le moment visuel avec le moment audio et les images du film ainsi que le son seront alors synchronisés.</a:t>
            </a:r>
            <a:endParaRPr dirty="0"/>
          </a:p>
        </p:txBody>
      </p:sp>
    </p:spTree>
    <p:extLst>
      <p:ext uri="{BB962C8B-B14F-4D97-AF65-F5344CB8AC3E}">
        <p14:creationId xmlns:p14="http://schemas.microsoft.com/office/powerpoint/2010/main" val="132985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06459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39715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27032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39536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2692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17125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03582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34472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94424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06853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5007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41101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90333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4063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8584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50224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85648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93082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54150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64992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17738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1767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85584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488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81915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4/8/19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‹N°›</a:t>
            </a:fld>
            <a:endParaRPr lang="en-US"/>
          </a:p>
        </p:txBody>
      </p:sp>
    </p:spTree>
    <p:extLst>
      <p:ext uri="{BB962C8B-B14F-4D97-AF65-F5344CB8AC3E}">
        <p14:creationId xmlns:p14="http://schemas.microsoft.com/office/powerpoint/2010/main" val="1819094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0"/>
        <p:cNvGrpSpPr/>
        <p:nvPr/>
      </p:nvGrpSpPr>
      <p:grpSpPr>
        <a:xfrm>
          <a:off x="0" y="0"/>
          <a:ext cx="0" cy="0"/>
          <a:chOff x="0" y="0"/>
          <a:chExt cx="0" cy="0"/>
        </a:xfrm>
      </p:grpSpPr>
      <p:sp>
        <p:nvSpPr>
          <p:cNvPr id="11" name="Shape 11"/>
          <p:cNvSpPr/>
          <p:nvPr/>
        </p:nvSpPr>
        <p:spPr>
          <a:xfrm>
            <a:off x="-25" y="0"/>
            <a:ext cx="9144000" cy="2571600"/>
          </a:xfrm>
          <a:prstGeom prst="rect">
            <a:avLst/>
          </a:prstGeom>
          <a:solidFill>
            <a:srgbClr val="01346B"/>
          </a:solidFill>
          <a:ln>
            <a:noFill/>
          </a:ln>
        </p:spPr>
        <p:txBody>
          <a:bodyPr wrap="square" lIns="91425" tIns="91425" rIns="91425" bIns="91425" anchor="ctr" anchorCtr="0">
            <a:noAutofit/>
          </a:bodyPr>
          <a:lstStyle/>
          <a:p>
            <a:pPr lvl="0">
              <a:spcBef>
                <a:spcPts val="0"/>
              </a:spcBef>
              <a:buNone/>
            </a:pPr>
            <a:endParaRPr sz="1800"/>
          </a:p>
        </p:txBody>
      </p:sp>
      <p:pic>
        <p:nvPicPr>
          <p:cNvPr id="12" name="Shape 12" descr="marco.png"/>
          <p:cNvPicPr preferRelativeResize="0"/>
          <p:nvPr/>
        </p:nvPicPr>
        <p:blipFill>
          <a:blip r:embed="rId2">
            <a:alphaModFix/>
          </a:blip>
          <a:stretch>
            <a:fillRect/>
          </a:stretch>
        </p:blipFill>
        <p:spPr>
          <a:xfrm>
            <a:off x="0" y="-1"/>
            <a:ext cx="9144000" cy="5143500"/>
          </a:xfrm>
          <a:prstGeom prst="rect">
            <a:avLst/>
          </a:prstGeom>
          <a:noFill/>
          <a:ln>
            <a:noFill/>
          </a:ln>
        </p:spPr>
      </p:pic>
      <p:sp>
        <p:nvSpPr>
          <p:cNvPr id="13" name="Shape 13"/>
          <p:cNvSpPr txBox="1">
            <a:spLocks noGrp="1"/>
          </p:cNvSpPr>
          <p:nvPr>
            <p:ph type="ctrTitle"/>
          </p:nvPr>
        </p:nvSpPr>
        <p:spPr>
          <a:xfrm>
            <a:off x="1139200" y="645550"/>
            <a:ext cx="6865800" cy="1926300"/>
          </a:xfrm>
          <a:prstGeom prst="rect">
            <a:avLst/>
          </a:prstGeom>
        </p:spPr>
        <p:txBody>
          <a:bodyPr wrap="square" lIns="91425" tIns="91425" rIns="91425" bIns="91425" anchor="b" anchorCtr="0"/>
          <a:lstStyle>
            <a:lvl1pPr lvl="0">
              <a:spcBef>
                <a:spcPts val="0"/>
              </a:spcBef>
              <a:buClr>
                <a:srgbClr val="FFFFFF"/>
              </a:buClr>
              <a:buSzPct val="100000"/>
              <a:defRPr sz="3600">
                <a:solidFill>
                  <a:srgbClr val="FFFFFF"/>
                </a:solidFill>
              </a:defRPr>
            </a:lvl1pPr>
            <a:lvl2pPr lvl="1">
              <a:spcBef>
                <a:spcPts val="0"/>
              </a:spcBef>
              <a:buClr>
                <a:srgbClr val="FFFFFF"/>
              </a:buClr>
              <a:buSzPct val="100000"/>
              <a:defRPr sz="3600">
                <a:solidFill>
                  <a:srgbClr val="FFFFFF"/>
                </a:solidFill>
              </a:defRPr>
            </a:lvl2pPr>
            <a:lvl3pPr lvl="2">
              <a:spcBef>
                <a:spcPts val="0"/>
              </a:spcBef>
              <a:buClr>
                <a:srgbClr val="FFFFFF"/>
              </a:buClr>
              <a:buSzPct val="100000"/>
              <a:defRPr sz="3600">
                <a:solidFill>
                  <a:srgbClr val="FFFFFF"/>
                </a:solidFill>
              </a:defRPr>
            </a:lvl3pPr>
            <a:lvl4pPr lvl="3">
              <a:spcBef>
                <a:spcPts val="0"/>
              </a:spcBef>
              <a:buClr>
                <a:srgbClr val="FFFFFF"/>
              </a:buClr>
              <a:buSzPct val="100000"/>
              <a:defRPr sz="3600">
                <a:solidFill>
                  <a:srgbClr val="FFFFFF"/>
                </a:solidFill>
              </a:defRPr>
            </a:lvl4pPr>
            <a:lvl5pPr lvl="4">
              <a:spcBef>
                <a:spcPts val="0"/>
              </a:spcBef>
              <a:buClr>
                <a:srgbClr val="FFFFFF"/>
              </a:buClr>
              <a:buSzPct val="100000"/>
              <a:defRPr sz="3600">
                <a:solidFill>
                  <a:srgbClr val="FFFFFF"/>
                </a:solidFill>
              </a:defRPr>
            </a:lvl5pPr>
            <a:lvl6pPr lvl="5">
              <a:spcBef>
                <a:spcPts val="0"/>
              </a:spcBef>
              <a:buClr>
                <a:srgbClr val="FFFFFF"/>
              </a:buClr>
              <a:buSzPct val="100000"/>
              <a:defRPr sz="3600">
                <a:solidFill>
                  <a:srgbClr val="FFFFFF"/>
                </a:solidFill>
              </a:defRPr>
            </a:lvl6pPr>
            <a:lvl7pPr lvl="6">
              <a:spcBef>
                <a:spcPts val="0"/>
              </a:spcBef>
              <a:buClr>
                <a:srgbClr val="FFFFFF"/>
              </a:buClr>
              <a:buSzPct val="100000"/>
              <a:defRPr sz="3600">
                <a:solidFill>
                  <a:srgbClr val="FFFFFF"/>
                </a:solidFill>
              </a:defRPr>
            </a:lvl7pPr>
            <a:lvl8pPr lvl="7">
              <a:spcBef>
                <a:spcPts val="0"/>
              </a:spcBef>
              <a:buClr>
                <a:srgbClr val="FFFFFF"/>
              </a:buClr>
              <a:buSzPct val="100000"/>
              <a:defRPr sz="3600">
                <a:solidFill>
                  <a:srgbClr val="FFFFFF"/>
                </a:solidFill>
              </a:defRPr>
            </a:lvl8pPr>
            <a:lvl9pPr lvl="8">
              <a:spcBef>
                <a:spcPts val="0"/>
              </a:spcBef>
              <a:buClr>
                <a:srgbClr val="FFFFFF"/>
              </a:buClr>
              <a:buSzPct val="100000"/>
              <a:defRPr sz="3600">
                <a:solidFill>
                  <a:srgbClr val="FFFFFF"/>
                </a:solidFill>
              </a:defRPr>
            </a:lvl9pPr>
          </a:lstStyle>
          <a:p>
            <a:endParaRPr/>
          </a:p>
        </p:txBody>
      </p:sp>
    </p:spTree>
    <p:extLst>
      <p:ext uri="{BB962C8B-B14F-4D97-AF65-F5344CB8AC3E}">
        <p14:creationId xmlns:p14="http://schemas.microsoft.com/office/powerpoint/2010/main" val="801215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6"/>
        <p:cNvGrpSpPr/>
        <p:nvPr/>
      </p:nvGrpSpPr>
      <p:grpSpPr>
        <a:xfrm>
          <a:off x="0" y="0"/>
          <a:ext cx="0" cy="0"/>
          <a:chOff x="0" y="0"/>
          <a:chExt cx="0" cy="0"/>
        </a:xfrm>
      </p:grpSpPr>
      <p:sp>
        <p:nvSpPr>
          <p:cNvPr id="37" name="Shape 37"/>
          <p:cNvSpPr/>
          <p:nvPr/>
        </p:nvSpPr>
        <p:spPr>
          <a:xfrm>
            <a:off x="-25" y="0"/>
            <a:ext cx="9144000" cy="1312500"/>
          </a:xfrm>
          <a:prstGeom prst="rect">
            <a:avLst/>
          </a:prstGeom>
          <a:solidFill>
            <a:srgbClr val="8C0041"/>
          </a:solidFill>
          <a:ln>
            <a:noFill/>
          </a:ln>
        </p:spPr>
        <p:txBody>
          <a:bodyPr wrap="square" lIns="91425" tIns="91425" rIns="91425" bIns="91425" anchor="ctr" anchorCtr="0">
            <a:noAutofit/>
          </a:bodyPr>
          <a:lstStyle/>
          <a:p>
            <a:pPr lvl="0">
              <a:spcBef>
                <a:spcPts val="0"/>
              </a:spcBef>
              <a:buNone/>
            </a:pPr>
            <a:endParaRPr sz="1800"/>
          </a:p>
        </p:txBody>
      </p:sp>
      <p:pic>
        <p:nvPicPr>
          <p:cNvPr id="38" name="Shape 38" descr="marco.png"/>
          <p:cNvPicPr preferRelativeResize="0"/>
          <p:nvPr/>
        </p:nvPicPr>
        <p:blipFill>
          <a:blip r:embed="rId2">
            <a:alphaModFix/>
          </a:blip>
          <a:stretch>
            <a:fillRect/>
          </a:stretch>
        </p:blipFill>
        <p:spPr>
          <a:xfrm>
            <a:off x="0" y="1"/>
            <a:ext cx="9144000" cy="5143500"/>
          </a:xfrm>
          <a:prstGeom prst="rect">
            <a:avLst/>
          </a:prstGeom>
          <a:noFill/>
          <a:ln>
            <a:noFill/>
          </a:ln>
        </p:spPr>
      </p:pic>
      <p:sp>
        <p:nvSpPr>
          <p:cNvPr id="39" name="Shape 39"/>
          <p:cNvSpPr txBox="1">
            <a:spLocks noGrp="1"/>
          </p:cNvSpPr>
          <p:nvPr>
            <p:ph type="title"/>
          </p:nvPr>
        </p:nvSpPr>
        <p:spPr>
          <a:xfrm>
            <a:off x="1010200" y="648725"/>
            <a:ext cx="7131300" cy="6714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body" idx="1"/>
          </p:nvPr>
        </p:nvSpPr>
        <p:spPr>
          <a:xfrm>
            <a:off x="1010200" y="1443000"/>
            <a:ext cx="3461400" cy="2764500"/>
          </a:xfrm>
          <a:prstGeom prst="rect">
            <a:avLst/>
          </a:prstGeom>
        </p:spPr>
        <p:txBody>
          <a:bodyPr wrap="square"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1" name="Shape 41"/>
          <p:cNvSpPr txBox="1">
            <a:spLocks noGrp="1"/>
          </p:cNvSpPr>
          <p:nvPr>
            <p:ph type="body" idx="2"/>
          </p:nvPr>
        </p:nvSpPr>
        <p:spPr>
          <a:xfrm>
            <a:off x="4680125" y="1443000"/>
            <a:ext cx="3461400" cy="2764500"/>
          </a:xfrm>
          <a:prstGeom prst="rect">
            <a:avLst/>
          </a:prstGeom>
        </p:spPr>
        <p:txBody>
          <a:bodyPr wrap="square"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2" name="Shape 42"/>
          <p:cNvSpPr txBox="1">
            <a:spLocks noGrp="1"/>
          </p:cNvSpPr>
          <p:nvPr>
            <p:ph type="sldNum" idx="12"/>
          </p:nvPr>
        </p:nvSpPr>
        <p:spPr>
          <a:xfrm>
            <a:off x="7766425" y="648725"/>
            <a:ext cx="548700" cy="671400"/>
          </a:xfrm>
          <a:prstGeom prst="rect">
            <a:avLst/>
          </a:prstGeom>
        </p:spPr>
        <p:txBody>
          <a:bodyPr wrap="square" lIns="91425" tIns="91425" rIns="91425" bIns="91425" anchor="b" anchorCtr="0">
            <a:noAutofit/>
          </a:bodyPr>
          <a:lstStyle/>
          <a:p>
            <a:fld id="{00000000-1234-1234-1234-123412341234}" type="slidenum">
              <a:rPr lang="en" smtClean="0"/>
              <a:pPr/>
              <a:t>‹N°›</a:t>
            </a:fld>
            <a:endParaRPr lang="en"/>
          </a:p>
        </p:txBody>
      </p:sp>
    </p:spTree>
    <p:extLst>
      <p:ext uri="{BB962C8B-B14F-4D97-AF65-F5344CB8AC3E}">
        <p14:creationId xmlns:p14="http://schemas.microsoft.com/office/powerpoint/2010/main" val="285724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9"/>
        <p:cNvGrpSpPr/>
        <p:nvPr/>
      </p:nvGrpSpPr>
      <p:grpSpPr>
        <a:xfrm>
          <a:off x="0" y="0"/>
          <a:ext cx="0" cy="0"/>
          <a:chOff x="0" y="0"/>
          <a:chExt cx="0" cy="0"/>
        </a:xfrm>
      </p:grpSpPr>
      <p:sp>
        <p:nvSpPr>
          <p:cNvPr id="30" name="Shape 30"/>
          <p:cNvSpPr/>
          <p:nvPr/>
        </p:nvSpPr>
        <p:spPr>
          <a:xfrm>
            <a:off x="-25" y="0"/>
            <a:ext cx="9144000" cy="1312500"/>
          </a:xfrm>
          <a:prstGeom prst="rect">
            <a:avLst/>
          </a:prstGeom>
          <a:solidFill>
            <a:srgbClr val="FAA900"/>
          </a:solidFill>
          <a:ln>
            <a:noFill/>
          </a:ln>
        </p:spPr>
        <p:txBody>
          <a:bodyPr wrap="square" lIns="91425" tIns="91425" rIns="91425" bIns="91425" anchor="ctr" anchorCtr="0">
            <a:noAutofit/>
          </a:bodyPr>
          <a:lstStyle/>
          <a:p>
            <a:pPr lvl="0">
              <a:spcBef>
                <a:spcPts val="0"/>
              </a:spcBef>
              <a:buNone/>
            </a:pPr>
            <a:endParaRPr sz="1800"/>
          </a:p>
        </p:txBody>
      </p:sp>
      <p:sp>
        <p:nvSpPr>
          <p:cNvPr id="31" name="Shape 31"/>
          <p:cNvSpPr txBox="1">
            <a:spLocks noGrp="1"/>
          </p:cNvSpPr>
          <p:nvPr>
            <p:ph type="title"/>
          </p:nvPr>
        </p:nvSpPr>
        <p:spPr>
          <a:xfrm>
            <a:off x="1010200" y="648725"/>
            <a:ext cx="7131300" cy="6714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1010200" y="1434950"/>
            <a:ext cx="7131300" cy="2780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sldNum" idx="12"/>
          </p:nvPr>
        </p:nvSpPr>
        <p:spPr>
          <a:xfrm>
            <a:off x="7766425" y="648725"/>
            <a:ext cx="548700" cy="671400"/>
          </a:xfrm>
          <a:prstGeom prst="rect">
            <a:avLst/>
          </a:prstGeom>
        </p:spPr>
        <p:txBody>
          <a:bodyPr wrap="square" lIns="91425" tIns="91425" rIns="91425" bIns="91425" anchor="b" anchorCtr="0">
            <a:noAutofit/>
          </a:bodyPr>
          <a:lstStyle/>
          <a:p>
            <a:fld id="{00000000-1234-1234-1234-123412341234}" type="slidenum">
              <a:rPr lang="en" smtClean="0"/>
              <a:pPr/>
              <a:t>‹N°›</a:t>
            </a:fld>
            <a:endParaRPr lang="en"/>
          </a:p>
        </p:txBody>
      </p:sp>
      <p:pic>
        <p:nvPicPr>
          <p:cNvPr id="34" name="Shape 34"/>
          <p:cNvPicPr preferRelativeResize="0"/>
          <p:nvPr/>
        </p:nvPicPr>
        <p:blipFill>
          <a:blip r:embed="rId2">
            <a:alphaModFix/>
          </a:blip>
          <a:stretch>
            <a:fillRect/>
          </a:stretch>
        </p:blipFill>
        <p:spPr>
          <a:xfrm>
            <a:off x="-24" y="4512301"/>
            <a:ext cx="631199" cy="631199"/>
          </a:xfrm>
          <a:prstGeom prst="rect">
            <a:avLst/>
          </a:prstGeom>
          <a:noFill/>
          <a:ln>
            <a:noFill/>
          </a:ln>
        </p:spPr>
      </p:pic>
      <p:pic>
        <p:nvPicPr>
          <p:cNvPr id="35" name="Shape 35" descr="marco.png"/>
          <p:cNvPicPr preferRelativeResize="0"/>
          <p:nvPr/>
        </p:nvPicPr>
        <p:blipFill>
          <a:blip r:embed="rId3">
            <a:alphaModFix/>
          </a:blip>
          <a:stretch>
            <a:fillRect/>
          </a:stretch>
        </p:blipFill>
        <p:spPr>
          <a:xfrm>
            <a:off x="0" y="1"/>
            <a:ext cx="9144000" cy="5143500"/>
          </a:xfrm>
          <a:prstGeom prst="rect">
            <a:avLst/>
          </a:prstGeom>
          <a:noFill/>
          <a:ln>
            <a:noFill/>
          </a:ln>
        </p:spPr>
      </p:pic>
    </p:spTree>
    <p:extLst>
      <p:ext uri="{BB962C8B-B14F-4D97-AF65-F5344CB8AC3E}">
        <p14:creationId xmlns:p14="http://schemas.microsoft.com/office/powerpoint/2010/main" val="258550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44"/>
        <p:cNvGrpSpPr/>
        <p:nvPr/>
      </p:nvGrpSpPr>
      <p:grpSpPr>
        <a:xfrm>
          <a:off x="0" y="0"/>
          <a:ext cx="0" cy="0"/>
          <a:chOff x="0" y="0"/>
          <a:chExt cx="0" cy="0"/>
        </a:xfrm>
      </p:grpSpPr>
      <p:sp>
        <p:nvSpPr>
          <p:cNvPr id="45" name="Shape 45"/>
          <p:cNvSpPr/>
          <p:nvPr/>
        </p:nvSpPr>
        <p:spPr>
          <a:xfrm>
            <a:off x="-25" y="0"/>
            <a:ext cx="9144000" cy="1312500"/>
          </a:xfrm>
          <a:prstGeom prst="rect">
            <a:avLst/>
          </a:prstGeom>
          <a:solidFill>
            <a:srgbClr val="01346B"/>
          </a:solidFill>
          <a:ln>
            <a:noFill/>
          </a:ln>
        </p:spPr>
        <p:txBody>
          <a:bodyPr wrap="square" lIns="91425" tIns="91425" rIns="91425" bIns="91425" anchor="ctr" anchorCtr="0">
            <a:noAutofit/>
          </a:bodyPr>
          <a:lstStyle/>
          <a:p>
            <a:pPr lvl="0">
              <a:spcBef>
                <a:spcPts val="0"/>
              </a:spcBef>
              <a:buNone/>
            </a:pPr>
            <a:endParaRPr sz="1800"/>
          </a:p>
        </p:txBody>
      </p:sp>
      <p:pic>
        <p:nvPicPr>
          <p:cNvPr id="46" name="Shape 46" descr="marco.png"/>
          <p:cNvPicPr preferRelativeResize="0"/>
          <p:nvPr/>
        </p:nvPicPr>
        <p:blipFill>
          <a:blip r:embed="rId2">
            <a:alphaModFix/>
          </a:blip>
          <a:stretch>
            <a:fillRect/>
          </a:stretch>
        </p:blipFill>
        <p:spPr>
          <a:xfrm>
            <a:off x="0" y="-1"/>
            <a:ext cx="9144000" cy="5143500"/>
          </a:xfrm>
          <a:prstGeom prst="rect">
            <a:avLst/>
          </a:prstGeom>
          <a:noFill/>
          <a:ln>
            <a:noFill/>
          </a:ln>
        </p:spPr>
      </p:pic>
      <p:sp>
        <p:nvSpPr>
          <p:cNvPr id="47" name="Shape 47"/>
          <p:cNvSpPr txBox="1">
            <a:spLocks noGrp="1"/>
          </p:cNvSpPr>
          <p:nvPr>
            <p:ph type="title"/>
          </p:nvPr>
        </p:nvSpPr>
        <p:spPr>
          <a:xfrm>
            <a:off x="1010200" y="648725"/>
            <a:ext cx="7131300" cy="671400"/>
          </a:xfrm>
          <a:prstGeom prst="rect">
            <a:avLst/>
          </a:prstGeom>
        </p:spPr>
        <p:txBody>
          <a:bodyPr wrap="square"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8" name="Shape 48"/>
          <p:cNvSpPr txBox="1">
            <a:spLocks noGrp="1"/>
          </p:cNvSpPr>
          <p:nvPr>
            <p:ph type="body" idx="1"/>
          </p:nvPr>
        </p:nvSpPr>
        <p:spPr>
          <a:xfrm>
            <a:off x="1010200" y="1458421"/>
            <a:ext cx="2298600" cy="2855400"/>
          </a:xfrm>
          <a:prstGeom prst="rect">
            <a:avLst/>
          </a:prstGeom>
        </p:spPr>
        <p:txBody>
          <a:bodyPr wrap="square"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buSzPct val="100000"/>
              <a:defRPr sz="1800"/>
            </a:lvl4pPr>
            <a:lvl5pPr lvl="4" rtl="0">
              <a:spcBef>
                <a:spcPts val="0"/>
              </a:spcBef>
              <a:buSzPct val="100000"/>
              <a:defRPr sz="1800"/>
            </a:lvl5pPr>
            <a:lvl6pPr lvl="5" rtl="0">
              <a:spcBef>
                <a:spcPts val="0"/>
              </a:spcBef>
              <a:buSzPct val="100000"/>
              <a:defRPr sz="1800"/>
            </a:lvl6pPr>
            <a:lvl7pPr lvl="6" rtl="0">
              <a:spcBef>
                <a:spcPts val="0"/>
              </a:spcBef>
              <a:buSzPct val="100000"/>
              <a:defRPr sz="1800"/>
            </a:lvl7pPr>
            <a:lvl8pPr lvl="7" rtl="0">
              <a:spcBef>
                <a:spcPts val="0"/>
              </a:spcBef>
              <a:buSzPct val="100000"/>
              <a:defRPr sz="1800"/>
            </a:lvl8pPr>
            <a:lvl9pPr lvl="8" rtl="0">
              <a:spcBef>
                <a:spcPts val="0"/>
              </a:spcBef>
              <a:buSzPct val="100000"/>
              <a:defRPr sz="1800"/>
            </a:lvl9pPr>
          </a:lstStyle>
          <a:p>
            <a:endParaRPr/>
          </a:p>
        </p:txBody>
      </p:sp>
      <p:sp>
        <p:nvSpPr>
          <p:cNvPr id="49" name="Shape 49"/>
          <p:cNvSpPr txBox="1">
            <a:spLocks noGrp="1"/>
          </p:cNvSpPr>
          <p:nvPr>
            <p:ph type="body" idx="2"/>
          </p:nvPr>
        </p:nvSpPr>
        <p:spPr>
          <a:xfrm>
            <a:off x="3426550" y="1458421"/>
            <a:ext cx="2298600" cy="2855400"/>
          </a:xfrm>
          <a:prstGeom prst="rect">
            <a:avLst/>
          </a:prstGeom>
        </p:spPr>
        <p:txBody>
          <a:bodyPr wrap="square"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buSzPct val="100000"/>
              <a:defRPr sz="1800"/>
            </a:lvl4pPr>
            <a:lvl5pPr lvl="4" rtl="0">
              <a:spcBef>
                <a:spcPts val="0"/>
              </a:spcBef>
              <a:buSzPct val="100000"/>
              <a:defRPr sz="1800"/>
            </a:lvl5pPr>
            <a:lvl6pPr lvl="5" rtl="0">
              <a:spcBef>
                <a:spcPts val="0"/>
              </a:spcBef>
              <a:buSzPct val="100000"/>
              <a:defRPr sz="1800"/>
            </a:lvl6pPr>
            <a:lvl7pPr lvl="6" rtl="0">
              <a:spcBef>
                <a:spcPts val="0"/>
              </a:spcBef>
              <a:buSzPct val="100000"/>
              <a:defRPr sz="1800"/>
            </a:lvl7pPr>
            <a:lvl8pPr lvl="7" rtl="0">
              <a:spcBef>
                <a:spcPts val="0"/>
              </a:spcBef>
              <a:buSzPct val="100000"/>
              <a:defRPr sz="1800"/>
            </a:lvl8pPr>
            <a:lvl9pPr lvl="8" rtl="0">
              <a:spcBef>
                <a:spcPts val="0"/>
              </a:spcBef>
              <a:buSzPct val="100000"/>
              <a:defRPr sz="1800"/>
            </a:lvl9pPr>
          </a:lstStyle>
          <a:p>
            <a:endParaRPr/>
          </a:p>
        </p:txBody>
      </p:sp>
      <p:sp>
        <p:nvSpPr>
          <p:cNvPr id="50" name="Shape 50"/>
          <p:cNvSpPr txBox="1">
            <a:spLocks noGrp="1"/>
          </p:cNvSpPr>
          <p:nvPr>
            <p:ph type="body" idx="3"/>
          </p:nvPr>
        </p:nvSpPr>
        <p:spPr>
          <a:xfrm>
            <a:off x="5842900" y="1458421"/>
            <a:ext cx="2298600" cy="2855400"/>
          </a:xfrm>
          <a:prstGeom prst="rect">
            <a:avLst/>
          </a:prstGeom>
        </p:spPr>
        <p:txBody>
          <a:bodyPr wrap="square"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buSzPct val="100000"/>
              <a:defRPr sz="1800"/>
            </a:lvl4pPr>
            <a:lvl5pPr lvl="4" rtl="0">
              <a:spcBef>
                <a:spcPts val="0"/>
              </a:spcBef>
              <a:buSzPct val="100000"/>
              <a:defRPr sz="1800"/>
            </a:lvl5pPr>
            <a:lvl6pPr lvl="5" rtl="0">
              <a:spcBef>
                <a:spcPts val="0"/>
              </a:spcBef>
              <a:buSzPct val="100000"/>
              <a:defRPr sz="1800"/>
            </a:lvl6pPr>
            <a:lvl7pPr lvl="6" rtl="0">
              <a:spcBef>
                <a:spcPts val="0"/>
              </a:spcBef>
              <a:buSzPct val="100000"/>
              <a:defRPr sz="1800"/>
            </a:lvl7pPr>
            <a:lvl8pPr lvl="7" rtl="0">
              <a:spcBef>
                <a:spcPts val="0"/>
              </a:spcBef>
              <a:buSzPct val="100000"/>
              <a:defRPr sz="1800"/>
            </a:lvl8pPr>
            <a:lvl9pPr lvl="8" rtl="0">
              <a:spcBef>
                <a:spcPts val="0"/>
              </a:spcBef>
              <a:buSzPct val="100000"/>
              <a:defRPr sz="1800"/>
            </a:lvl9pPr>
          </a:lstStyle>
          <a:p>
            <a:endParaRPr/>
          </a:p>
        </p:txBody>
      </p:sp>
      <p:sp>
        <p:nvSpPr>
          <p:cNvPr id="51" name="Shape 51"/>
          <p:cNvSpPr txBox="1">
            <a:spLocks noGrp="1"/>
          </p:cNvSpPr>
          <p:nvPr>
            <p:ph type="sldNum" idx="12"/>
          </p:nvPr>
        </p:nvSpPr>
        <p:spPr>
          <a:xfrm>
            <a:off x="7766425" y="648725"/>
            <a:ext cx="548700" cy="671400"/>
          </a:xfrm>
          <a:prstGeom prst="rect">
            <a:avLst/>
          </a:prstGeom>
        </p:spPr>
        <p:txBody>
          <a:bodyPr wrap="square" lIns="91425" tIns="91425" rIns="91425" bIns="91425" anchor="b" anchorCtr="0">
            <a:noAutofit/>
          </a:bodyPr>
          <a:lstStyle/>
          <a:p>
            <a:fld id="{00000000-1234-1234-1234-123412341234}" type="slidenum">
              <a:rPr lang="en" smtClean="0"/>
              <a:pPr/>
              <a:t>‹N°›</a:t>
            </a:fld>
            <a:endParaRPr lang="en"/>
          </a:p>
        </p:txBody>
      </p:sp>
    </p:spTree>
    <p:extLst>
      <p:ext uri="{BB962C8B-B14F-4D97-AF65-F5344CB8AC3E}">
        <p14:creationId xmlns:p14="http://schemas.microsoft.com/office/powerpoint/2010/main" val="3677428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010200" y="648725"/>
            <a:ext cx="7131300" cy="671400"/>
          </a:xfrm>
          <a:prstGeom prst="rect">
            <a:avLst/>
          </a:prstGeom>
          <a:noFill/>
          <a:ln>
            <a:noFill/>
          </a:ln>
        </p:spPr>
        <p:txBody>
          <a:bodyPr wrap="square" lIns="91425" tIns="91425" rIns="91425" bIns="91425" anchor="b" anchorCtr="0"/>
          <a:lstStyle>
            <a:lvl1pPr lvl="0">
              <a:spcBef>
                <a:spcPts val="0"/>
              </a:spcBef>
              <a:buClr>
                <a:srgbClr val="FFFFFF"/>
              </a:buClr>
              <a:buFont typeface="Montserrat"/>
              <a:buNone/>
              <a:defRPr b="1">
                <a:solidFill>
                  <a:srgbClr val="FFFFFF"/>
                </a:solidFill>
                <a:latin typeface="Montserrat"/>
                <a:ea typeface="Montserrat"/>
                <a:cs typeface="Montserrat"/>
                <a:sym typeface="Montserrat"/>
              </a:defRPr>
            </a:lvl1pPr>
            <a:lvl2pPr lvl="1">
              <a:spcBef>
                <a:spcPts val="0"/>
              </a:spcBef>
              <a:buClr>
                <a:srgbClr val="FFFFFF"/>
              </a:buClr>
              <a:buFont typeface="Montserrat"/>
              <a:buNone/>
              <a:defRPr b="1">
                <a:solidFill>
                  <a:srgbClr val="FFFFFF"/>
                </a:solidFill>
                <a:latin typeface="Montserrat"/>
                <a:ea typeface="Montserrat"/>
                <a:cs typeface="Montserrat"/>
                <a:sym typeface="Montserrat"/>
              </a:defRPr>
            </a:lvl2pPr>
            <a:lvl3pPr lvl="2">
              <a:spcBef>
                <a:spcPts val="0"/>
              </a:spcBef>
              <a:buClr>
                <a:srgbClr val="FFFFFF"/>
              </a:buClr>
              <a:buFont typeface="Montserrat"/>
              <a:buNone/>
              <a:defRPr b="1">
                <a:solidFill>
                  <a:srgbClr val="FFFFFF"/>
                </a:solidFill>
                <a:latin typeface="Montserrat"/>
                <a:ea typeface="Montserrat"/>
                <a:cs typeface="Montserrat"/>
                <a:sym typeface="Montserrat"/>
              </a:defRPr>
            </a:lvl3pPr>
            <a:lvl4pPr lvl="3">
              <a:spcBef>
                <a:spcPts val="0"/>
              </a:spcBef>
              <a:buClr>
                <a:srgbClr val="FFFFFF"/>
              </a:buClr>
              <a:buFont typeface="Montserrat"/>
              <a:buNone/>
              <a:defRPr b="1">
                <a:solidFill>
                  <a:srgbClr val="FFFFFF"/>
                </a:solidFill>
                <a:latin typeface="Montserrat"/>
                <a:ea typeface="Montserrat"/>
                <a:cs typeface="Montserrat"/>
                <a:sym typeface="Montserrat"/>
              </a:defRPr>
            </a:lvl4pPr>
            <a:lvl5pPr lvl="4">
              <a:spcBef>
                <a:spcPts val="0"/>
              </a:spcBef>
              <a:buClr>
                <a:srgbClr val="FFFFFF"/>
              </a:buClr>
              <a:buFont typeface="Montserrat"/>
              <a:buNone/>
              <a:defRPr b="1">
                <a:solidFill>
                  <a:srgbClr val="FFFFFF"/>
                </a:solidFill>
                <a:latin typeface="Montserrat"/>
                <a:ea typeface="Montserrat"/>
                <a:cs typeface="Montserrat"/>
                <a:sym typeface="Montserrat"/>
              </a:defRPr>
            </a:lvl5pPr>
            <a:lvl6pPr lvl="5">
              <a:spcBef>
                <a:spcPts val="0"/>
              </a:spcBef>
              <a:buClr>
                <a:srgbClr val="FFFFFF"/>
              </a:buClr>
              <a:buFont typeface="Montserrat"/>
              <a:buNone/>
              <a:defRPr b="1">
                <a:solidFill>
                  <a:srgbClr val="FFFFFF"/>
                </a:solidFill>
                <a:latin typeface="Montserrat"/>
                <a:ea typeface="Montserrat"/>
                <a:cs typeface="Montserrat"/>
                <a:sym typeface="Montserrat"/>
              </a:defRPr>
            </a:lvl6pPr>
            <a:lvl7pPr lvl="6">
              <a:spcBef>
                <a:spcPts val="0"/>
              </a:spcBef>
              <a:buClr>
                <a:srgbClr val="FFFFFF"/>
              </a:buClr>
              <a:buFont typeface="Montserrat"/>
              <a:buNone/>
              <a:defRPr b="1">
                <a:solidFill>
                  <a:srgbClr val="FFFFFF"/>
                </a:solidFill>
                <a:latin typeface="Montserrat"/>
                <a:ea typeface="Montserrat"/>
                <a:cs typeface="Montserrat"/>
                <a:sym typeface="Montserrat"/>
              </a:defRPr>
            </a:lvl7pPr>
            <a:lvl8pPr lvl="7">
              <a:spcBef>
                <a:spcPts val="0"/>
              </a:spcBef>
              <a:buClr>
                <a:srgbClr val="FFFFFF"/>
              </a:buClr>
              <a:buFont typeface="Montserrat"/>
              <a:buNone/>
              <a:defRPr b="1">
                <a:solidFill>
                  <a:srgbClr val="FFFFFF"/>
                </a:solidFill>
                <a:latin typeface="Montserrat"/>
                <a:ea typeface="Montserrat"/>
                <a:cs typeface="Montserrat"/>
                <a:sym typeface="Montserrat"/>
              </a:defRPr>
            </a:lvl8pPr>
            <a:lvl9pPr lvl="8">
              <a:spcBef>
                <a:spcPts val="0"/>
              </a:spcBef>
              <a:buClr>
                <a:srgbClr val="FFFFFF"/>
              </a:buClr>
              <a:buFont typeface="Montserrat"/>
              <a:buNone/>
              <a:defRPr b="1">
                <a:solidFill>
                  <a:srgbClr val="FFFFFF"/>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1010200" y="1434950"/>
            <a:ext cx="7131300" cy="2780100"/>
          </a:xfrm>
          <a:prstGeom prst="rect">
            <a:avLst/>
          </a:prstGeom>
          <a:noFill/>
          <a:ln>
            <a:noFill/>
          </a:ln>
        </p:spPr>
        <p:txBody>
          <a:bodyPr wrap="square" lIns="91425" tIns="91425" rIns="91425" bIns="91425" anchor="t" anchorCtr="0"/>
          <a:lstStyle>
            <a:lvl1pPr lvl="0">
              <a:spcBef>
                <a:spcPts val="600"/>
              </a:spcBef>
              <a:buClr>
                <a:srgbClr val="01346B"/>
              </a:buClr>
              <a:buSzPct val="100000"/>
              <a:buFont typeface="Source Sans Pro"/>
              <a:buChar char="»"/>
              <a:defRPr sz="2400">
                <a:solidFill>
                  <a:srgbClr val="25516C"/>
                </a:solidFill>
                <a:latin typeface="Source Sans Pro"/>
                <a:ea typeface="Source Sans Pro"/>
                <a:cs typeface="Source Sans Pro"/>
                <a:sym typeface="Source Sans Pro"/>
              </a:defRPr>
            </a:lvl1pPr>
            <a:lvl2pPr lvl="1">
              <a:spcBef>
                <a:spcPts val="480"/>
              </a:spcBef>
              <a:buClr>
                <a:srgbClr val="01346B"/>
              </a:buClr>
              <a:buSzPct val="100000"/>
              <a:buFont typeface="Source Sans Pro"/>
              <a:buChar char="»"/>
              <a:defRPr sz="2400">
                <a:solidFill>
                  <a:srgbClr val="25516C"/>
                </a:solidFill>
                <a:latin typeface="Source Sans Pro"/>
                <a:ea typeface="Source Sans Pro"/>
                <a:cs typeface="Source Sans Pro"/>
                <a:sym typeface="Source Sans Pro"/>
              </a:defRPr>
            </a:lvl2pPr>
            <a:lvl3pPr lvl="2">
              <a:spcBef>
                <a:spcPts val="480"/>
              </a:spcBef>
              <a:buClr>
                <a:srgbClr val="8C0041"/>
              </a:buClr>
              <a:buSzPct val="100000"/>
              <a:buFont typeface="Source Sans Pro"/>
              <a:buChar char="»"/>
              <a:defRPr sz="2400">
                <a:solidFill>
                  <a:srgbClr val="25516C"/>
                </a:solidFill>
                <a:latin typeface="Source Sans Pro"/>
                <a:ea typeface="Source Sans Pro"/>
                <a:cs typeface="Source Sans Pro"/>
                <a:sym typeface="Source Sans Pro"/>
              </a:defRPr>
            </a:lvl3pPr>
            <a:lvl4pPr lvl="3">
              <a:spcBef>
                <a:spcPts val="360"/>
              </a:spcBef>
              <a:buClr>
                <a:srgbClr val="006C4C"/>
              </a:buClr>
              <a:buSzPct val="100000"/>
              <a:buFont typeface="Source Sans Pro"/>
              <a:buChar char="●"/>
              <a:defRPr sz="2400">
                <a:solidFill>
                  <a:srgbClr val="25516C"/>
                </a:solidFill>
                <a:latin typeface="Source Sans Pro"/>
                <a:ea typeface="Source Sans Pro"/>
                <a:cs typeface="Source Sans Pro"/>
                <a:sym typeface="Source Sans Pro"/>
              </a:defRPr>
            </a:lvl4pPr>
            <a:lvl5pPr lvl="4">
              <a:spcBef>
                <a:spcPts val="360"/>
              </a:spcBef>
              <a:buClr>
                <a:srgbClr val="FAA900"/>
              </a:buClr>
              <a:buSzPct val="100000"/>
              <a:buFont typeface="Source Sans Pro"/>
              <a:buChar char="○"/>
              <a:defRPr sz="2400">
                <a:solidFill>
                  <a:srgbClr val="25516C"/>
                </a:solidFill>
                <a:latin typeface="Source Sans Pro"/>
                <a:ea typeface="Source Sans Pro"/>
                <a:cs typeface="Source Sans Pro"/>
                <a:sym typeface="Source Sans Pro"/>
              </a:defRPr>
            </a:lvl5pPr>
            <a:lvl6pPr lvl="5">
              <a:spcBef>
                <a:spcPts val="360"/>
              </a:spcBef>
              <a:buClr>
                <a:srgbClr val="01346B"/>
              </a:buClr>
              <a:buSzPct val="100000"/>
              <a:buFont typeface="Source Sans Pro"/>
              <a:buChar char="■"/>
              <a:defRPr sz="2400">
                <a:solidFill>
                  <a:srgbClr val="25516C"/>
                </a:solidFill>
                <a:latin typeface="Source Sans Pro"/>
                <a:ea typeface="Source Sans Pro"/>
                <a:cs typeface="Source Sans Pro"/>
                <a:sym typeface="Source Sans Pro"/>
              </a:defRPr>
            </a:lvl6pPr>
            <a:lvl7pPr lvl="6">
              <a:spcBef>
                <a:spcPts val="360"/>
              </a:spcBef>
              <a:buClr>
                <a:srgbClr val="006C4C"/>
              </a:buClr>
              <a:buSzPct val="100000"/>
              <a:buFont typeface="Source Sans Pro"/>
              <a:buChar char="●"/>
              <a:defRPr sz="2400">
                <a:solidFill>
                  <a:srgbClr val="25516C"/>
                </a:solidFill>
                <a:latin typeface="Source Sans Pro"/>
                <a:ea typeface="Source Sans Pro"/>
                <a:cs typeface="Source Sans Pro"/>
                <a:sym typeface="Source Sans Pro"/>
              </a:defRPr>
            </a:lvl7pPr>
            <a:lvl8pPr lvl="7">
              <a:spcBef>
                <a:spcPts val="360"/>
              </a:spcBef>
              <a:buClr>
                <a:srgbClr val="8C0041"/>
              </a:buClr>
              <a:buSzPct val="100000"/>
              <a:buFont typeface="Source Sans Pro"/>
              <a:buChar char="○"/>
              <a:defRPr sz="2400">
                <a:solidFill>
                  <a:srgbClr val="25516C"/>
                </a:solidFill>
                <a:latin typeface="Source Sans Pro"/>
                <a:ea typeface="Source Sans Pro"/>
                <a:cs typeface="Source Sans Pro"/>
                <a:sym typeface="Source Sans Pro"/>
              </a:defRPr>
            </a:lvl8pPr>
            <a:lvl9pPr lvl="8">
              <a:spcBef>
                <a:spcPts val="360"/>
              </a:spcBef>
              <a:buClr>
                <a:srgbClr val="01346B"/>
              </a:buClr>
              <a:buSzPct val="100000"/>
              <a:buFont typeface="Source Sans Pro"/>
              <a:buChar char="■"/>
              <a:defRPr sz="2400">
                <a:solidFill>
                  <a:srgbClr val="25516C"/>
                </a:solidFill>
                <a:latin typeface="Source Sans Pro"/>
                <a:ea typeface="Source Sans Pro"/>
                <a:cs typeface="Source Sans Pro"/>
                <a:sym typeface="Source Sans Pro"/>
              </a:defRPr>
            </a:lvl9pPr>
          </a:lstStyle>
          <a:p>
            <a:endParaRPr/>
          </a:p>
        </p:txBody>
      </p:sp>
      <p:sp>
        <p:nvSpPr>
          <p:cNvPr id="8" name="Shape 8"/>
          <p:cNvSpPr txBox="1">
            <a:spLocks noGrp="1"/>
          </p:cNvSpPr>
          <p:nvPr>
            <p:ph type="sldNum" idx="12"/>
          </p:nvPr>
        </p:nvSpPr>
        <p:spPr>
          <a:xfrm>
            <a:off x="7766425" y="648725"/>
            <a:ext cx="548700" cy="671400"/>
          </a:xfrm>
          <a:prstGeom prst="rect">
            <a:avLst/>
          </a:prstGeom>
          <a:noFill/>
          <a:ln>
            <a:noFill/>
          </a:ln>
        </p:spPr>
        <p:txBody>
          <a:bodyPr wrap="square" lIns="91425" tIns="91425" rIns="91425" bIns="91425" anchor="b" anchorCtr="0">
            <a:noAutofit/>
          </a:bodyPr>
          <a:lstStyle/>
          <a:p>
            <a:pPr lvl="0" algn="r">
              <a:spcBef>
                <a:spcPts val="0"/>
              </a:spcBef>
              <a:buNone/>
            </a:pPr>
            <a:fld id="{00000000-1234-1234-1234-123412341234}" type="slidenum">
              <a:rPr lang="en" sz="1200">
                <a:solidFill>
                  <a:srgbClr val="FFFFFF"/>
                </a:solidFill>
                <a:latin typeface="Montserrat"/>
                <a:ea typeface="Montserrat"/>
                <a:cs typeface="Montserrat"/>
                <a:sym typeface="Montserrat"/>
              </a:rPr>
              <a:t>‹N°›</a:t>
            </a:fld>
            <a:endParaRPr lang="en" sz="1200">
              <a:solidFill>
                <a:srgbClr val="FFFFFF"/>
              </a:solidFill>
              <a:latin typeface="Montserrat"/>
              <a:ea typeface="Montserrat"/>
              <a:cs typeface="Montserrat"/>
              <a:sym typeface="Montserrat"/>
            </a:endParaRPr>
          </a:p>
        </p:txBody>
      </p:sp>
      <p:pic>
        <p:nvPicPr>
          <p:cNvPr id="9" name="Shape 9"/>
          <p:cNvPicPr preferRelativeResize="0"/>
          <p:nvPr/>
        </p:nvPicPr>
        <p:blipFill>
          <a:blip r:embed="rId7">
            <a:alphaModFix/>
          </a:blip>
          <a:stretch>
            <a:fillRect/>
          </a:stretch>
        </p:blipFill>
        <p:spPr>
          <a:xfrm>
            <a:off x="7361250" y="4630075"/>
            <a:ext cx="1782750" cy="5134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3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MEPresent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 y="0"/>
            <a:ext cx="9151840" cy="5143500"/>
          </a:xfrm>
          <a:prstGeom prst="rect">
            <a:avLst/>
          </a:prstGeom>
        </p:spPr>
      </p:pic>
      <p:pic>
        <p:nvPicPr>
          <p:cNvPr id="3" name="Picture 2">
            <a:extLst>
              <a:ext uri="{FF2B5EF4-FFF2-40B4-BE49-F238E27FC236}">
                <a16:creationId xmlns:a16="http://schemas.microsoft.com/office/drawing/2014/main" id="{E1433633-218D-2540-AD20-4BEBF7699F0E}"/>
              </a:ext>
            </a:extLst>
          </p:cNvPr>
          <p:cNvPicPr>
            <a:picLocks noChangeAspect="1"/>
          </p:cNvPicPr>
          <p:nvPr/>
        </p:nvPicPr>
        <p:blipFill rotWithShape="1">
          <a:blip r:embed="rId4"/>
          <a:srcRect t="15034" b="11675"/>
          <a:stretch/>
        </p:blipFill>
        <p:spPr>
          <a:xfrm>
            <a:off x="2910648" y="0"/>
            <a:ext cx="4204135" cy="1465545"/>
          </a:xfrm>
          <a:prstGeom prst="rect">
            <a:avLst/>
          </a:prstGeom>
        </p:spPr>
      </p:pic>
      <p:sp>
        <p:nvSpPr>
          <p:cNvPr id="8" name="TextBox 7">
            <a:extLst>
              <a:ext uri="{FF2B5EF4-FFF2-40B4-BE49-F238E27FC236}">
                <a16:creationId xmlns:a16="http://schemas.microsoft.com/office/drawing/2014/main" id="{F99C611F-2469-9E45-BD89-6EA6FEF34514}"/>
              </a:ext>
            </a:extLst>
          </p:cNvPr>
          <p:cNvSpPr txBox="1"/>
          <p:nvPr/>
        </p:nvSpPr>
        <p:spPr>
          <a:xfrm>
            <a:off x="1618160" y="1650970"/>
            <a:ext cx="6789108" cy="1754326"/>
          </a:xfrm>
          <a:prstGeom prst="rect">
            <a:avLst/>
          </a:prstGeom>
          <a:noFill/>
        </p:spPr>
        <p:txBody>
          <a:bodyPr wrap="square" rtlCol="0">
            <a:spAutoFit/>
          </a:bodyPr>
          <a:lstStyle/>
          <a:p>
            <a:pPr algn="ctr"/>
            <a:r>
              <a:rPr lang="en-US" sz="5400" dirty="0">
                <a:solidFill>
                  <a:srgbClr val="00437D"/>
                </a:solidFill>
              </a:rPr>
              <a:t>Les bases de la </a:t>
            </a:r>
            <a:r>
              <a:rPr lang="en-US" sz="5400" dirty="0" err="1">
                <a:solidFill>
                  <a:srgbClr val="00437D"/>
                </a:solidFill>
              </a:rPr>
              <a:t>théorie</a:t>
            </a:r>
            <a:r>
              <a:rPr lang="en-US" sz="5400" dirty="0">
                <a:solidFill>
                  <a:srgbClr val="00437D"/>
                </a:solidFill>
              </a:rPr>
              <a:t> du film</a:t>
            </a:r>
          </a:p>
        </p:txBody>
      </p:sp>
      <p:pic>
        <p:nvPicPr>
          <p:cNvPr id="10" name="Picture 9">
            <a:extLst>
              <a:ext uri="{FF2B5EF4-FFF2-40B4-BE49-F238E27FC236}">
                <a16:creationId xmlns:a16="http://schemas.microsoft.com/office/drawing/2014/main" id="{EA5EAF96-B459-4E44-9A28-74C11EEC8500}"/>
              </a:ext>
            </a:extLst>
          </p:cNvPr>
          <p:cNvPicPr>
            <a:picLocks noChangeAspect="1"/>
          </p:cNvPicPr>
          <p:nvPr/>
        </p:nvPicPr>
        <p:blipFill>
          <a:blip r:embed="rId5"/>
          <a:stretch>
            <a:fillRect/>
          </a:stretch>
        </p:blipFill>
        <p:spPr>
          <a:xfrm>
            <a:off x="3572221" y="4122835"/>
            <a:ext cx="2880987" cy="846141"/>
          </a:xfrm>
          <a:prstGeom prst="rect">
            <a:avLst/>
          </a:prstGeom>
        </p:spPr>
      </p:pic>
    </p:spTree>
    <p:extLst>
      <p:ext uri="{BB962C8B-B14F-4D97-AF65-F5344CB8AC3E}">
        <p14:creationId xmlns:p14="http://schemas.microsoft.com/office/powerpoint/2010/main" val="943203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4" name="Title 2">
            <a:extLst>
              <a:ext uri="{FF2B5EF4-FFF2-40B4-BE49-F238E27FC236}">
                <a16:creationId xmlns:a16="http://schemas.microsoft.com/office/drawing/2014/main" id="{7DACC1B5-0235-5E44-AB9F-21DAE0C17206}"/>
              </a:ext>
            </a:extLst>
          </p:cNvPr>
          <p:cNvSpPr txBox="1">
            <a:spLocks/>
          </p:cNvSpPr>
          <p:nvPr/>
        </p:nvSpPr>
        <p:spPr>
          <a:xfrm>
            <a:off x="964096" y="437435"/>
            <a:ext cx="6663112" cy="939546"/>
          </a:xfrm>
          <a:prstGeom prst="rect">
            <a:avLst/>
          </a:prstGeom>
        </p:spPr>
        <p:txBody>
          <a:bodyPr vert="horz" lIns="68580" tIns="34290" rIns="68580" bIns="3429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Operateur</a:t>
            </a:r>
            <a:r>
              <a:rPr lang="en-GB" sz="3300" dirty="0">
                <a:solidFill>
                  <a:schemeClr val="bg1"/>
                </a:solidFill>
              </a:rPr>
              <a:t> smartphone (cameraman)</a:t>
            </a:r>
            <a:endParaRPr lang="en-US" sz="3300" dirty="0">
              <a:solidFill>
                <a:schemeClr val="bg1"/>
              </a:solidFill>
            </a:endParaRPr>
          </a:p>
        </p:txBody>
      </p:sp>
      <p:sp>
        <p:nvSpPr>
          <p:cNvPr id="5" name="TextBox 4">
            <a:extLst>
              <a:ext uri="{FF2B5EF4-FFF2-40B4-BE49-F238E27FC236}">
                <a16:creationId xmlns:a16="http://schemas.microsoft.com/office/drawing/2014/main" id="{CA157FF0-7117-2E4D-ABC2-44132F7C9088}"/>
              </a:ext>
            </a:extLst>
          </p:cNvPr>
          <p:cNvSpPr txBox="1"/>
          <p:nvPr/>
        </p:nvSpPr>
        <p:spPr>
          <a:xfrm>
            <a:off x="1640066" y="2225118"/>
            <a:ext cx="5802083" cy="323165"/>
          </a:xfrm>
          <a:prstGeom prst="rect">
            <a:avLst/>
          </a:prstGeom>
          <a:noFill/>
        </p:spPr>
        <p:txBody>
          <a:bodyPr wrap="square" rtlCol="0">
            <a:spAutoFit/>
          </a:bodyPr>
          <a:lstStyle/>
          <a:p>
            <a:pPr algn="ctr"/>
            <a:r>
              <a:rPr lang="en-US" sz="1500" dirty="0" err="1">
                <a:solidFill>
                  <a:srgbClr val="C00000"/>
                </a:solidFill>
                <a:latin typeface="Arial Black"/>
                <a:cs typeface="Arial Black"/>
              </a:rPr>
              <a:t>Utilise</a:t>
            </a:r>
            <a:r>
              <a:rPr lang="en-US" sz="1500" dirty="0">
                <a:solidFill>
                  <a:srgbClr val="C00000"/>
                </a:solidFill>
                <a:latin typeface="Arial Black"/>
                <a:cs typeface="Arial Black"/>
              </a:rPr>
              <a:t> la camera pour </a:t>
            </a:r>
            <a:r>
              <a:rPr lang="en-US" sz="1500" dirty="0" err="1">
                <a:solidFill>
                  <a:srgbClr val="C00000"/>
                </a:solidFill>
                <a:latin typeface="Arial Black"/>
                <a:cs typeface="Arial Black"/>
              </a:rPr>
              <a:t>filmer</a:t>
            </a:r>
            <a:r>
              <a:rPr lang="en-US" sz="1500" dirty="0">
                <a:solidFill>
                  <a:srgbClr val="C00000"/>
                </a:solidFill>
                <a:latin typeface="Arial Black"/>
                <a:cs typeface="Arial Black"/>
              </a:rPr>
              <a:t> la scène.</a:t>
            </a:r>
          </a:p>
        </p:txBody>
      </p:sp>
    </p:spTree>
    <p:extLst>
      <p:ext uri="{BB962C8B-B14F-4D97-AF65-F5344CB8AC3E}">
        <p14:creationId xmlns:p14="http://schemas.microsoft.com/office/powerpoint/2010/main" val="102535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4" name="Title 2">
            <a:extLst>
              <a:ext uri="{FF2B5EF4-FFF2-40B4-BE49-F238E27FC236}">
                <a16:creationId xmlns:a16="http://schemas.microsoft.com/office/drawing/2014/main" id="{7DACC1B5-0235-5E44-AB9F-21DAE0C17206}"/>
              </a:ext>
            </a:extLst>
          </p:cNvPr>
          <p:cNvSpPr txBox="1">
            <a:spLocks/>
          </p:cNvSpPr>
          <p:nvPr/>
        </p:nvSpPr>
        <p:spPr>
          <a:xfrm>
            <a:off x="1455008" y="556703"/>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Directeur adjoint</a:t>
            </a:r>
            <a:endParaRPr lang="en-US" sz="3300" dirty="0">
              <a:solidFill>
                <a:schemeClr val="bg1"/>
              </a:solidFill>
            </a:endParaRPr>
          </a:p>
        </p:txBody>
      </p:sp>
      <p:sp>
        <p:nvSpPr>
          <p:cNvPr id="5" name="TextBox 4">
            <a:extLst>
              <a:ext uri="{FF2B5EF4-FFF2-40B4-BE49-F238E27FC236}">
                <a16:creationId xmlns:a16="http://schemas.microsoft.com/office/drawing/2014/main" id="{CA157FF0-7117-2E4D-ABC2-44132F7C9088}"/>
              </a:ext>
            </a:extLst>
          </p:cNvPr>
          <p:cNvSpPr txBox="1"/>
          <p:nvPr/>
        </p:nvSpPr>
        <p:spPr>
          <a:xfrm>
            <a:off x="1640066" y="2225119"/>
            <a:ext cx="5802083" cy="1708160"/>
          </a:xfrm>
          <a:prstGeom prst="rect">
            <a:avLst/>
          </a:prstGeom>
          <a:noFill/>
        </p:spPr>
        <p:txBody>
          <a:bodyPr wrap="square" rtlCol="0">
            <a:spAutoFit/>
          </a:bodyPr>
          <a:lstStyle/>
          <a:p>
            <a:pPr algn="ctr"/>
            <a:r>
              <a:rPr lang="fr-CH" sz="1500" dirty="0">
                <a:solidFill>
                  <a:srgbClr val="C00000"/>
                </a:solidFill>
                <a:latin typeface="Arial Black"/>
                <a:cs typeface="Arial Black"/>
              </a:rPr>
              <a:t>En collaboration avec le réalisateur et le producteur, planifier l'horaire et l'ordre du tournage, puis travailler avec le réalisateur pour s'assurer que l'horaire est respecté. Dans l'accomplissement de cette tâche, le directeur adjoint doit s'assurer que tous font leur travail efficacement - y compris le directeur.</a:t>
            </a:r>
            <a:endParaRPr lang="en-US" sz="1500" dirty="0">
              <a:solidFill>
                <a:srgbClr val="C00000"/>
              </a:solidFill>
              <a:latin typeface="Arial Black"/>
              <a:cs typeface="Arial Black"/>
            </a:endParaRPr>
          </a:p>
        </p:txBody>
      </p:sp>
    </p:spTree>
    <p:extLst>
      <p:ext uri="{BB962C8B-B14F-4D97-AF65-F5344CB8AC3E}">
        <p14:creationId xmlns:p14="http://schemas.microsoft.com/office/powerpoint/2010/main" val="1280380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8" name="Title 2">
            <a:extLst>
              <a:ext uri="{FF2B5EF4-FFF2-40B4-BE49-F238E27FC236}">
                <a16:creationId xmlns:a16="http://schemas.microsoft.com/office/drawing/2014/main" id="{BA5EDB0F-15B9-8C4E-8577-A465293CDBDD}"/>
              </a:ext>
            </a:extLst>
          </p:cNvPr>
          <p:cNvSpPr txBox="1">
            <a:spLocks/>
          </p:cNvSpPr>
          <p:nvPr/>
        </p:nvSpPr>
        <p:spPr>
          <a:xfrm>
            <a:off x="1504087"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300" dirty="0">
              <a:solidFill>
                <a:schemeClr val="bg1"/>
              </a:solidFill>
            </a:endParaRPr>
          </a:p>
        </p:txBody>
      </p:sp>
      <p:sp>
        <p:nvSpPr>
          <p:cNvPr id="5" name="Title 2">
            <a:extLst>
              <a:ext uri="{FF2B5EF4-FFF2-40B4-BE49-F238E27FC236}">
                <a16:creationId xmlns:a16="http://schemas.microsoft.com/office/drawing/2014/main" id="{114BD8C6-8DD0-4B49-9316-BBAFEAAE8E58}"/>
              </a:ext>
            </a:extLst>
          </p:cNvPr>
          <p:cNvSpPr txBox="1">
            <a:spLocks/>
          </p:cNvSpPr>
          <p:nvPr/>
        </p:nvSpPr>
        <p:spPr>
          <a:xfrm>
            <a:off x="1504087"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Responsible de la </a:t>
            </a:r>
            <a:r>
              <a:rPr lang="en-GB" sz="3300" dirty="0" err="1">
                <a:solidFill>
                  <a:schemeClr val="bg1"/>
                </a:solidFill>
              </a:rPr>
              <a:t>continuité</a:t>
            </a:r>
            <a:endParaRPr lang="en-US" sz="3300" dirty="0">
              <a:solidFill>
                <a:schemeClr val="bg1"/>
              </a:solidFill>
            </a:endParaRPr>
          </a:p>
        </p:txBody>
      </p:sp>
      <p:sp>
        <p:nvSpPr>
          <p:cNvPr id="6" name="TextBox 5">
            <a:extLst>
              <a:ext uri="{FF2B5EF4-FFF2-40B4-BE49-F238E27FC236}">
                <a16:creationId xmlns:a16="http://schemas.microsoft.com/office/drawing/2014/main" id="{50B47AD8-8D2A-8541-BEC2-24632186B90A}"/>
              </a:ext>
            </a:extLst>
          </p:cNvPr>
          <p:cNvSpPr txBox="1"/>
          <p:nvPr/>
        </p:nvSpPr>
        <p:spPr>
          <a:xfrm>
            <a:off x="1689145" y="2150978"/>
            <a:ext cx="5802083" cy="1477328"/>
          </a:xfrm>
          <a:prstGeom prst="rect">
            <a:avLst/>
          </a:prstGeom>
          <a:noFill/>
        </p:spPr>
        <p:txBody>
          <a:bodyPr wrap="square" rtlCol="0">
            <a:spAutoFit/>
          </a:bodyPr>
          <a:lstStyle/>
          <a:p>
            <a:pPr algn="ctr"/>
            <a:r>
              <a:rPr lang="fr-CH" sz="1500" dirty="0">
                <a:solidFill>
                  <a:srgbClr val="C00000"/>
                </a:solidFill>
                <a:latin typeface="Arial Black"/>
                <a:cs typeface="Arial Black"/>
              </a:rPr>
              <a:t>Comme les scènes d'un film sont généralement tournées hors séquence, la personne chargée de la continuité doit s'assurer que rien n'est hors de propos. Par exemple, si un verre est presque vide dans une scène, il ne devrait pas être plein dans la suivante.</a:t>
            </a:r>
            <a:endParaRPr lang="en-US" sz="1500" dirty="0">
              <a:solidFill>
                <a:srgbClr val="C00000"/>
              </a:solidFill>
              <a:latin typeface="Arial Black"/>
              <a:cs typeface="Arial Black"/>
            </a:endParaRPr>
          </a:p>
        </p:txBody>
      </p:sp>
    </p:spTree>
    <p:extLst>
      <p:ext uri="{BB962C8B-B14F-4D97-AF65-F5344CB8AC3E}">
        <p14:creationId xmlns:p14="http://schemas.microsoft.com/office/powerpoint/2010/main" val="1190877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4" name="Title 2">
            <a:extLst>
              <a:ext uri="{FF2B5EF4-FFF2-40B4-BE49-F238E27FC236}">
                <a16:creationId xmlns:a16="http://schemas.microsoft.com/office/drawing/2014/main" id="{7DACC1B5-0235-5E44-AB9F-21DAE0C17206}"/>
              </a:ext>
            </a:extLst>
          </p:cNvPr>
          <p:cNvSpPr txBox="1">
            <a:spLocks/>
          </p:cNvSpPr>
          <p:nvPr/>
        </p:nvSpPr>
        <p:spPr>
          <a:xfrm>
            <a:off x="1455008" y="556703"/>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Editeur</a:t>
            </a:r>
            <a:endParaRPr lang="en-US" sz="3300" dirty="0">
              <a:solidFill>
                <a:schemeClr val="bg1"/>
              </a:solidFill>
            </a:endParaRPr>
          </a:p>
        </p:txBody>
      </p:sp>
      <p:sp>
        <p:nvSpPr>
          <p:cNvPr id="5" name="TextBox 4">
            <a:extLst>
              <a:ext uri="{FF2B5EF4-FFF2-40B4-BE49-F238E27FC236}">
                <a16:creationId xmlns:a16="http://schemas.microsoft.com/office/drawing/2014/main" id="{CA157FF0-7117-2E4D-ABC2-44132F7C9088}"/>
              </a:ext>
            </a:extLst>
          </p:cNvPr>
          <p:cNvSpPr txBox="1"/>
          <p:nvPr/>
        </p:nvSpPr>
        <p:spPr>
          <a:xfrm>
            <a:off x="1640066" y="2225118"/>
            <a:ext cx="5802083" cy="1015663"/>
          </a:xfrm>
          <a:prstGeom prst="rect">
            <a:avLst/>
          </a:prstGeom>
          <a:noFill/>
        </p:spPr>
        <p:txBody>
          <a:bodyPr wrap="square" rtlCol="0">
            <a:spAutoFit/>
          </a:bodyPr>
          <a:lstStyle/>
          <a:p>
            <a:pPr algn="ctr"/>
            <a:r>
              <a:rPr lang="fr-CH" sz="1500" dirty="0">
                <a:solidFill>
                  <a:srgbClr val="C00000"/>
                </a:solidFill>
                <a:latin typeface="Arial Black"/>
                <a:cs typeface="Arial Black"/>
              </a:rPr>
              <a:t>L'éditeur utilise un logiciel informatique pour monter le film. Il s'agit des images («métrage»), de l'audio et de tous les graphiques, titres ou sons supplémentaires qui sont nécessaires</a:t>
            </a:r>
            <a:r>
              <a:rPr lang="en-GB" sz="1500" dirty="0">
                <a:solidFill>
                  <a:srgbClr val="C00000"/>
                </a:solidFill>
                <a:latin typeface="Arial Black"/>
                <a:cs typeface="Arial Black"/>
              </a:rPr>
              <a:t>.</a:t>
            </a:r>
            <a:endParaRPr lang="en-US" sz="1500" dirty="0">
              <a:solidFill>
                <a:srgbClr val="C00000"/>
              </a:solidFill>
              <a:latin typeface="Arial Black"/>
              <a:cs typeface="Arial Black"/>
            </a:endParaRPr>
          </a:p>
        </p:txBody>
      </p:sp>
    </p:spTree>
    <p:extLst>
      <p:ext uri="{BB962C8B-B14F-4D97-AF65-F5344CB8AC3E}">
        <p14:creationId xmlns:p14="http://schemas.microsoft.com/office/powerpoint/2010/main" val="1524051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8" name="Title 2">
            <a:extLst>
              <a:ext uri="{FF2B5EF4-FFF2-40B4-BE49-F238E27FC236}">
                <a16:creationId xmlns:a16="http://schemas.microsoft.com/office/drawing/2014/main" id="{BA5EDB0F-15B9-8C4E-8577-A465293CDBDD}"/>
              </a:ext>
            </a:extLst>
          </p:cNvPr>
          <p:cNvSpPr txBox="1">
            <a:spLocks/>
          </p:cNvSpPr>
          <p:nvPr/>
        </p:nvSpPr>
        <p:spPr>
          <a:xfrm>
            <a:off x="1504087"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300" dirty="0">
              <a:solidFill>
                <a:schemeClr val="bg1"/>
              </a:solidFill>
            </a:endParaRPr>
          </a:p>
        </p:txBody>
      </p:sp>
      <p:sp>
        <p:nvSpPr>
          <p:cNvPr id="5" name="Title 2">
            <a:extLst>
              <a:ext uri="{FF2B5EF4-FFF2-40B4-BE49-F238E27FC236}">
                <a16:creationId xmlns:a16="http://schemas.microsoft.com/office/drawing/2014/main" id="{114BD8C6-8DD0-4B49-9316-BBAFEAAE8E58}"/>
              </a:ext>
            </a:extLst>
          </p:cNvPr>
          <p:cNvSpPr txBox="1">
            <a:spLocks/>
          </p:cNvSpPr>
          <p:nvPr/>
        </p:nvSpPr>
        <p:spPr>
          <a:xfrm>
            <a:off x="1504087"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Chercheur</a:t>
            </a:r>
            <a:endParaRPr lang="en-US" sz="3300" dirty="0">
              <a:solidFill>
                <a:schemeClr val="bg1"/>
              </a:solidFill>
            </a:endParaRPr>
          </a:p>
        </p:txBody>
      </p:sp>
      <p:sp>
        <p:nvSpPr>
          <p:cNvPr id="6" name="TextBox 5">
            <a:extLst>
              <a:ext uri="{FF2B5EF4-FFF2-40B4-BE49-F238E27FC236}">
                <a16:creationId xmlns:a16="http://schemas.microsoft.com/office/drawing/2014/main" id="{50B47AD8-8D2A-8541-BEC2-24632186B90A}"/>
              </a:ext>
            </a:extLst>
          </p:cNvPr>
          <p:cNvSpPr txBox="1"/>
          <p:nvPr/>
        </p:nvSpPr>
        <p:spPr>
          <a:xfrm>
            <a:off x="1689145" y="2150977"/>
            <a:ext cx="5802083" cy="784830"/>
          </a:xfrm>
          <a:prstGeom prst="rect">
            <a:avLst/>
          </a:prstGeom>
          <a:noFill/>
        </p:spPr>
        <p:txBody>
          <a:bodyPr wrap="square" rtlCol="0">
            <a:spAutoFit/>
          </a:bodyPr>
          <a:lstStyle/>
          <a:p>
            <a:pPr algn="ctr"/>
            <a:r>
              <a:rPr lang="fr-CH" sz="1500" dirty="0">
                <a:solidFill>
                  <a:srgbClr val="C00000"/>
                </a:solidFill>
                <a:latin typeface="Arial Black"/>
                <a:cs typeface="Arial Black"/>
              </a:rPr>
              <a:t>Le chercheur effectue toutes les recherches nécessaires pour planifier l'histoire du film ou du documentaire.</a:t>
            </a:r>
            <a:endParaRPr lang="en-US" sz="1500" dirty="0">
              <a:solidFill>
                <a:srgbClr val="C00000"/>
              </a:solidFill>
              <a:latin typeface="Arial Black"/>
              <a:cs typeface="Arial Black"/>
            </a:endParaRPr>
          </a:p>
        </p:txBody>
      </p:sp>
    </p:spTree>
    <p:extLst>
      <p:ext uri="{BB962C8B-B14F-4D97-AF65-F5344CB8AC3E}">
        <p14:creationId xmlns:p14="http://schemas.microsoft.com/office/powerpoint/2010/main" val="2747067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0F24F5-8DBF-8948-9937-8EA5CA033E0B}"/>
              </a:ext>
            </a:extLst>
          </p:cNvPr>
          <p:cNvSpPr>
            <a:spLocks noGrp="1"/>
          </p:cNvSpPr>
          <p:nvPr>
            <p:ph type="ctrTitle"/>
          </p:nvPr>
        </p:nvSpPr>
        <p:spPr>
          <a:xfrm>
            <a:off x="1234045" y="171327"/>
            <a:ext cx="6865800" cy="1926300"/>
          </a:xfrm>
        </p:spPr>
        <p:txBody>
          <a:bodyPr>
            <a:normAutofit/>
          </a:bodyPr>
          <a:lstStyle/>
          <a:p>
            <a:br>
              <a:rPr lang="en-US" dirty="0"/>
            </a:br>
            <a:r>
              <a:rPr lang="en-US" dirty="0" err="1"/>
              <a:t>L’équipement</a:t>
            </a:r>
            <a:r>
              <a:rPr lang="en-US" dirty="0"/>
              <a:t> de production audio-</a:t>
            </a:r>
            <a:r>
              <a:rPr lang="en-US" dirty="0" err="1"/>
              <a:t>visuelle</a:t>
            </a:r>
            <a:endParaRPr lang="en-US" dirty="0"/>
          </a:p>
        </p:txBody>
      </p:sp>
      <p:sp>
        <p:nvSpPr>
          <p:cNvPr id="4" name="Subtitle 2">
            <a:extLst>
              <a:ext uri="{FF2B5EF4-FFF2-40B4-BE49-F238E27FC236}">
                <a16:creationId xmlns:a16="http://schemas.microsoft.com/office/drawing/2014/main" id="{9CE60C84-CDE7-F64A-96C3-AB0CA7B559C5}"/>
              </a:ext>
            </a:extLst>
          </p:cNvPr>
          <p:cNvSpPr txBox="1">
            <a:spLocks/>
          </p:cNvSpPr>
          <p:nvPr/>
        </p:nvSpPr>
        <p:spPr>
          <a:xfrm>
            <a:off x="1234045" y="3014435"/>
            <a:ext cx="4800600" cy="880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t>Les alternatives </a:t>
            </a:r>
            <a:r>
              <a:rPr lang="en-US" sz="1500" i="1" dirty="0" err="1"/>
              <a:t>à</a:t>
            </a:r>
            <a:r>
              <a:rPr lang="en-US" sz="1500" i="1" dirty="0"/>
              <a:t> bas - </a:t>
            </a:r>
            <a:r>
              <a:rPr lang="en-US" sz="1500" i="1" dirty="0" err="1"/>
              <a:t>ou</a:t>
            </a:r>
            <a:r>
              <a:rPr lang="en-US" sz="1500" i="1" dirty="0"/>
              <a:t> sans - budget</a:t>
            </a:r>
            <a:endParaRPr lang="en-US" sz="1200" i="1" dirty="0"/>
          </a:p>
        </p:txBody>
      </p:sp>
    </p:spTree>
    <p:extLst>
      <p:ext uri="{BB962C8B-B14F-4D97-AF65-F5344CB8AC3E}">
        <p14:creationId xmlns:p14="http://schemas.microsoft.com/office/powerpoint/2010/main" val="286844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C827C06A-C6FF-F84D-8204-B7A5FE4207FA}"/>
              </a:ext>
            </a:extLst>
          </p:cNvPr>
          <p:cNvSpPr txBox="1">
            <a:spLocks/>
          </p:cNvSpPr>
          <p:nvPr/>
        </p:nvSpPr>
        <p:spPr>
          <a:xfrm>
            <a:off x="1253787" y="623245"/>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Camera et </a:t>
            </a:r>
            <a:r>
              <a:rPr lang="en-GB" sz="3300" dirty="0" err="1">
                <a:solidFill>
                  <a:schemeClr val="bg1"/>
                </a:solidFill>
              </a:rPr>
              <a:t>trépied</a:t>
            </a:r>
            <a:endParaRPr lang="en-US" sz="3300" dirty="0">
              <a:solidFill>
                <a:schemeClr val="bg1"/>
              </a:solidFill>
            </a:endParaRPr>
          </a:p>
        </p:txBody>
      </p:sp>
      <p:pic>
        <p:nvPicPr>
          <p:cNvPr id="13" name="Picture 12" descr="jakob-owens-231039.jpg">
            <a:extLst>
              <a:ext uri="{FF2B5EF4-FFF2-40B4-BE49-F238E27FC236}">
                <a16:creationId xmlns:a16="http://schemas.microsoft.com/office/drawing/2014/main" id="{A4C9BE91-D697-AC4D-8EBC-1E9497B7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038" y="1424172"/>
            <a:ext cx="4419600" cy="2946400"/>
          </a:xfrm>
          <a:prstGeom prst="rect">
            <a:avLst/>
          </a:prstGeom>
        </p:spPr>
      </p:pic>
    </p:spTree>
    <p:extLst>
      <p:ext uri="{BB962C8B-B14F-4D97-AF65-F5344CB8AC3E}">
        <p14:creationId xmlns:p14="http://schemas.microsoft.com/office/powerpoint/2010/main" val="2160941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9" name="Title 2">
            <a:extLst>
              <a:ext uri="{FF2B5EF4-FFF2-40B4-BE49-F238E27FC236}">
                <a16:creationId xmlns:a16="http://schemas.microsoft.com/office/drawing/2014/main" id="{C02945C7-B5DF-D748-BDB1-AEBD6DD7B798}"/>
              </a:ext>
            </a:extLst>
          </p:cNvPr>
          <p:cNvSpPr txBox="1">
            <a:spLocks/>
          </p:cNvSpPr>
          <p:nvPr/>
        </p:nvSpPr>
        <p:spPr>
          <a:xfrm>
            <a:off x="2904867" y="-375800"/>
            <a:ext cx="3628769" cy="2603881"/>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300" dirty="0">
                <a:solidFill>
                  <a:schemeClr val="bg1"/>
                </a:solidFill>
              </a:rPr>
              <a:t>Camera et </a:t>
            </a:r>
            <a:r>
              <a:rPr lang="en-GB" sz="3300" dirty="0" err="1">
                <a:solidFill>
                  <a:schemeClr val="bg1"/>
                </a:solidFill>
              </a:rPr>
              <a:t>trépied</a:t>
            </a:r>
            <a:endParaRPr lang="en-US" sz="3300" dirty="0">
              <a:solidFill>
                <a:schemeClr val="bg1"/>
              </a:solidFill>
            </a:endParaRPr>
          </a:p>
        </p:txBody>
      </p:sp>
      <p:pic>
        <p:nvPicPr>
          <p:cNvPr id="10" name="Picture 9" descr="Concordia-cameraphone.jpg">
            <a:extLst>
              <a:ext uri="{FF2B5EF4-FFF2-40B4-BE49-F238E27FC236}">
                <a16:creationId xmlns:a16="http://schemas.microsoft.com/office/drawing/2014/main" id="{8D366B30-1C66-0745-B9A8-47FA5F3C9328}"/>
              </a:ext>
            </a:extLst>
          </p:cNvPr>
          <p:cNvPicPr>
            <a:picLocks noChangeAspect="1"/>
          </p:cNvPicPr>
          <p:nvPr/>
        </p:nvPicPr>
        <p:blipFill rotWithShape="1">
          <a:blip r:embed="rId3">
            <a:extLst>
              <a:ext uri="{28A0092B-C50C-407E-A947-70E740481C1C}">
                <a14:useLocalDpi xmlns:a14="http://schemas.microsoft.com/office/drawing/2010/main" val="0"/>
              </a:ext>
            </a:extLst>
          </a:blip>
          <a:srcRect t="10840"/>
          <a:stretch/>
        </p:blipFill>
        <p:spPr>
          <a:xfrm>
            <a:off x="3373396" y="1413938"/>
            <a:ext cx="2263337" cy="3025227"/>
          </a:xfrm>
          <a:prstGeom prst="rect">
            <a:avLst/>
          </a:prstGeom>
        </p:spPr>
      </p:pic>
    </p:spTree>
    <p:extLst>
      <p:ext uri="{BB962C8B-B14F-4D97-AF65-F5344CB8AC3E}">
        <p14:creationId xmlns:p14="http://schemas.microsoft.com/office/powerpoint/2010/main" val="3710163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02ED-FD76-BB4C-B013-C2855E52CC0B}"/>
              </a:ext>
            </a:extLst>
          </p:cNvPr>
          <p:cNvSpPr>
            <a:spLocks noGrp="1"/>
          </p:cNvSpPr>
          <p:nvPr>
            <p:ph type="ctrTitle"/>
          </p:nvPr>
        </p:nvSpPr>
        <p:spPr>
          <a:xfrm>
            <a:off x="-1219758" y="550705"/>
            <a:ext cx="6865800" cy="1926300"/>
          </a:xfrm>
        </p:spPr>
        <p:txBody>
          <a:bodyPr/>
          <a:lstStyle/>
          <a:p>
            <a:pPr algn="ctr"/>
            <a:r>
              <a:rPr lang="en-GB" dirty="0" err="1"/>
              <a:t>Eclairage</a:t>
            </a:r>
            <a:endParaRPr lang="en-US" dirty="0"/>
          </a:p>
        </p:txBody>
      </p:sp>
      <p:sp>
        <p:nvSpPr>
          <p:cNvPr id="3" name="Subtitle 2">
            <a:extLst>
              <a:ext uri="{FF2B5EF4-FFF2-40B4-BE49-F238E27FC236}">
                <a16:creationId xmlns:a16="http://schemas.microsoft.com/office/drawing/2014/main" id="{53D0FAB5-79BB-D848-887C-A977123E02A3}"/>
              </a:ext>
            </a:extLst>
          </p:cNvPr>
          <p:cNvSpPr txBox="1">
            <a:spLocks/>
          </p:cNvSpPr>
          <p:nvPr/>
        </p:nvSpPr>
        <p:spPr>
          <a:xfrm>
            <a:off x="941151" y="3160351"/>
            <a:ext cx="4800600" cy="880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t>Tout </a:t>
            </a:r>
            <a:r>
              <a:rPr lang="en-US" sz="1500" i="1" dirty="0" err="1"/>
              <a:t>tient</a:t>
            </a:r>
            <a:r>
              <a:rPr lang="en-US" sz="1500" i="1" dirty="0"/>
              <a:t> </a:t>
            </a:r>
            <a:r>
              <a:rPr lang="en-US" sz="1500" i="1" dirty="0" err="1"/>
              <a:t>à</a:t>
            </a:r>
            <a:r>
              <a:rPr lang="en-US" sz="1500" i="1" dirty="0"/>
              <a:t> la lumière</a:t>
            </a:r>
            <a:endParaRPr lang="en-US" sz="1200" i="1" dirty="0"/>
          </a:p>
        </p:txBody>
      </p:sp>
    </p:spTree>
    <p:extLst>
      <p:ext uri="{BB962C8B-B14F-4D97-AF65-F5344CB8AC3E}">
        <p14:creationId xmlns:p14="http://schemas.microsoft.com/office/powerpoint/2010/main" val="3557230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B6D07B59-25C1-E54E-9D81-E0E4A5E48BF9}"/>
              </a:ext>
            </a:extLst>
          </p:cNvPr>
          <p:cNvSpPr txBox="1">
            <a:spLocks/>
          </p:cNvSpPr>
          <p:nvPr/>
        </p:nvSpPr>
        <p:spPr>
          <a:xfrm>
            <a:off x="1701799" y="736392"/>
            <a:ext cx="5461001" cy="686182"/>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Eclairage</a:t>
            </a:r>
            <a:endParaRPr lang="en-US" sz="3300" dirty="0">
              <a:solidFill>
                <a:schemeClr val="bg1"/>
              </a:solidFill>
            </a:endParaRPr>
          </a:p>
        </p:txBody>
      </p:sp>
      <p:pic>
        <p:nvPicPr>
          <p:cNvPr id="13" name="Picture 12" descr="Concordia-bounce.jpg">
            <a:extLst>
              <a:ext uri="{FF2B5EF4-FFF2-40B4-BE49-F238E27FC236}">
                <a16:creationId xmlns:a16="http://schemas.microsoft.com/office/drawing/2014/main" id="{8C04CDBD-9D6C-C042-B301-853BA409C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071" y="1524172"/>
            <a:ext cx="2964565" cy="1977539"/>
          </a:xfrm>
          <a:prstGeom prst="rect">
            <a:avLst/>
          </a:prstGeom>
        </p:spPr>
      </p:pic>
      <p:pic>
        <p:nvPicPr>
          <p:cNvPr id="14" name="Picture 13" descr="Concordia-LED.jpg">
            <a:extLst>
              <a:ext uri="{FF2B5EF4-FFF2-40B4-BE49-F238E27FC236}">
                <a16:creationId xmlns:a16="http://schemas.microsoft.com/office/drawing/2014/main" id="{68076B79-A009-5546-B63D-34A594F04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435" y="1524172"/>
            <a:ext cx="2964565" cy="1977539"/>
          </a:xfrm>
          <a:prstGeom prst="rect">
            <a:avLst/>
          </a:prstGeom>
        </p:spPr>
      </p:pic>
      <p:sp>
        <p:nvSpPr>
          <p:cNvPr id="15" name="TextBox 14">
            <a:extLst>
              <a:ext uri="{FF2B5EF4-FFF2-40B4-BE49-F238E27FC236}">
                <a16:creationId xmlns:a16="http://schemas.microsoft.com/office/drawing/2014/main" id="{51DA100B-98ED-AE48-A348-425DD308E349}"/>
              </a:ext>
            </a:extLst>
          </p:cNvPr>
          <p:cNvSpPr txBox="1"/>
          <p:nvPr/>
        </p:nvSpPr>
        <p:spPr>
          <a:xfrm>
            <a:off x="1327071" y="3591524"/>
            <a:ext cx="2964565" cy="415498"/>
          </a:xfrm>
          <a:prstGeom prst="rect">
            <a:avLst/>
          </a:prstGeom>
          <a:noFill/>
        </p:spPr>
        <p:txBody>
          <a:bodyPr wrap="square" rtlCol="0">
            <a:spAutoFit/>
          </a:bodyPr>
          <a:lstStyle/>
          <a:p>
            <a:pPr algn="ctr"/>
            <a:r>
              <a:rPr lang="fr-CH" sz="1050" dirty="0"/>
              <a:t>Réfléchir la lumière disponible sur une surface blanche</a:t>
            </a:r>
            <a:endParaRPr lang="en-US" sz="1050" dirty="0"/>
          </a:p>
        </p:txBody>
      </p:sp>
      <p:sp>
        <p:nvSpPr>
          <p:cNvPr id="16" name="TextBox 15">
            <a:extLst>
              <a:ext uri="{FF2B5EF4-FFF2-40B4-BE49-F238E27FC236}">
                <a16:creationId xmlns:a16="http://schemas.microsoft.com/office/drawing/2014/main" id="{945DDE99-3E5F-1049-A2E1-B6F2D503FE13}"/>
              </a:ext>
            </a:extLst>
          </p:cNvPr>
          <p:cNvSpPr txBox="1"/>
          <p:nvPr/>
        </p:nvSpPr>
        <p:spPr>
          <a:xfrm>
            <a:off x="4655435" y="3591524"/>
            <a:ext cx="2964565" cy="415498"/>
          </a:xfrm>
          <a:prstGeom prst="rect">
            <a:avLst/>
          </a:prstGeom>
          <a:noFill/>
        </p:spPr>
        <p:txBody>
          <a:bodyPr wrap="square" rtlCol="0">
            <a:spAutoFit/>
          </a:bodyPr>
          <a:lstStyle/>
          <a:p>
            <a:pPr algn="ctr"/>
            <a:r>
              <a:rPr lang="fr-CH" sz="1050" dirty="0"/>
              <a:t>Utilisez des lampes ou des éclairages domestiques</a:t>
            </a:r>
            <a:endParaRPr lang="en-US" sz="1050" dirty="0"/>
          </a:p>
        </p:txBody>
      </p:sp>
    </p:spTree>
    <p:extLst>
      <p:ext uri="{BB962C8B-B14F-4D97-AF65-F5344CB8AC3E}">
        <p14:creationId xmlns:p14="http://schemas.microsoft.com/office/powerpoint/2010/main" val="384134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02ED-FD76-BB4C-B013-C2855E52CC0B}"/>
              </a:ext>
            </a:extLst>
          </p:cNvPr>
          <p:cNvSpPr>
            <a:spLocks noGrp="1"/>
          </p:cNvSpPr>
          <p:nvPr>
            <p:ph type="ctrTitle"/>
          </p:nvPr>
        </p:nvSpPr>
        <p:spPr>
          <a:xfrm>
            <a:off x="908088" y="1039210"/>
            <a:ext cx="7472237" cy="1033430"/>
          </a:xfrm>
        </p:spPr>
        <p:txBody>
          <a:bodyPr/>
          <a:lstStyle/>
          <a:p>
            <a:pPr algn="ctr"/>
            <a:r>
              <a:rPr lang="en-GB" sz="3200" dirty="0" err="1"/>
              <a:t>L’équipe</a:t>
            </a:r>
            <a:r>
              <a:rPr lang="en-GB" sz="3200" dirty="0"/>
              <a:t> de production </a:t>
            </a:r>
            <a:br>
              <a:rPr lang="en-GB" sz="3200" dirty="0"/>
            </a:br>
            <a:r>
              <a:rPr lang="en-GB" sz="3200" dirty="0"/>
              <a:t>audio-</a:t>
            </a:r>
            <a:r>
              <a:rPr lang="en-GB" sz="3200" dirty="0" err="1"/>
              <a:t>visuelle</a:t>
            </a:r>
            <a:endParaRPr lang="en-US" sz="3200" dirty="0"/>
          </a:p>
        </p:txBody>
      </p:sp>
      <p:sp>
        <p:nvSpPr>
          <p:cNvPr id="3" name="Subtitle 2">
            <a:extLst>
              <a:ext uri="{FF2B5EF4-FFF2-40B4-BE49-F238E27FC236}">
                <a16:creationId xmlns:a16="http://schemas.microsoft.com/office/drawing/2014/main" id="{BBE19951-409E-F242-BEE7-7D69FEE7DEF0}"/>
              </a:ext>
            </a:extLst>
          </p:cNvPr>
          <p:cNvSpPr txBox="1">
            <a:spLocks/>
          </p:cNvSpPr>
          <p:nvPr/>
        </p:nvSpPr>
        <p:spPr>
          <a:xfrm>
            <a:off x="1139200" y="2963365"/>
            <a:ext cx="4800600" cy="880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i="1" dirty="0"/>
              <a:t>ACT - </a:t>
            </a:r>
            <a:r>
              <a:rPr lang="en-US" sz="1500" b="1" i="1" dirty="0"/>
              <a:t>A</a:t>
            </a:r>
            <a:r>
              <a:rPr lang="en-US" sz="1500" i="1" dirty="0"/>
              <a:t>dministrative, </a:t>
            </a:r>
            <a:r>
              <a:rPr lang="en-US" sz="1500" b="1" i="1" dirty="0"/>
              <a:t>c</a:t>
            </a:r>
            <a:r>
              <a:rPr lang="en-US" sz="1500" i="1" dirty="0"/>
              <a:t>reative and </a:t>
            </a:r>
            <a:r>
              <a:rPr lang="en-US" sz="1500" b="1" i="1" dirty="0"/>
              <a:t>t</a:t>
            </a:r>
            <a:r>
              <a:rPr lang="en-US" sz="1500" i="1" dirty="0"/>
              <a:t>echnical roles</a:t>
            </a:r>
            <a:endParaRPr lang="en-US" sz="1200" i="1" dirty="0"/>
          </a:p>
        </p:txBody>
      </p:sp>
    </p:spTree>
    <p:extLst>
      <p:ext uri="{BB962C8B-B14F-4D97-AF65-F5344CB8AC3E}">
        <p14:creationId xmlns:p14="http://schemas.microsoft.com/office/powerpoint/2010/main" val="114090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 name="Title 2">
            <a:extLst>
              <a:ext uri="{FF2B5EF4-FFF2-40B4-BE49-F238E27FC236}">
                <a16:creationId xmlns:a16="http://schemas.microsoft.com/office/drawing/2014/main" id="{CF7DE74E-8682-FE4B-B598-D31FD2766D39}"/>
              </a:ext>
            </a:extLst>
          </p:cNvPr>
          <p:cNvSpPr txBox="1">
            <a:spLocks/>
          </p:cNvSpPr>
          <p:nvPr/>
        </p:nvSpPr>
        <p:spPr>
          <a:xfrm>
            <a:off x="1287959" y="698051"/>
            <a:ext cx="6439326" cy="686182"/>
          </a:xfrm>
          <a:prstGeom prst="rect">
            <a:avLst/>
          </a:prstGeom>
        </p:spPr>
        <p:txBody>
          <a:bodyPr vert="horz" lIns="68580" tIns="34290" rIns="68580" bIns="3429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Filmer loin des sources </a:t>
            </a:r>
            <a:r>
              <a:rPr lang="en-GB" sz="3300" dirty="0" err="1">
                <a:solidFill>
                  <a:schemeClr val="bg1"/>
                </a:solidFill>
              </a:rPr>
              <a:t>lumineuses</a:t>
            </a:r>
            <a:endParaRPr lang="en-US" sz="3300" dirty="0">
              <a:solidFill>
                <a:schemeClr val="bg1"/>
              </a:solidFill>
            </a:endParaRPr>
          </a:p>
        </p:txBody>
      </p:sp>
      <p:pic>
        <p:nvPicPr>
          <p:cNvPr id="12" name="Picture 11">
            <a:extLst>
              <a:ext uri="{FF2B5EF4-FFF2-40B4-BE49-F238E27FC236}">
                <a16:creationId xmlns:a16="http://schemas.microsoft.com/office/drawing/2014/main" id="{35447877-8A6E-5E4A-B0FB-C235FFF07E6C}"/>
              </a:ext>
            </a:extLst>
          </p:cNvPr>
          <p:cNvPicPr>
            <a:picLocks noChangeAspect="1"/>
          </p:cNvPicPr>
          <p:nvPr/>
        </p:nvPicPr>
        <p:blipFill>
          <a:blip r:embed="rId3"/>
          <a:stretch>
            <a:fillRect/>
          </a:stretch>
        </p:blipFill>
        <p:spPr>
          <a:xfrm>
            <a:off x="1991884" y="1482811"/>
            <a:ext cx="5246087" cy="2424096"/>
          </a:xfrm>
          <a:prstGeom prst="rect">
            <a:avLst/>
          </a:prstGeom>
        </p:spPr>
      </p:pic>
    </p:spTree>
    <p:extLst>
      <p:ext uri="{BB962C8B-B14F-4D97-AF65-F5344CB8AC3E}">
        <p14:creationId xmlns:p14="http://schemas.microsoft.com/office/powerpoint/2010/main" val="1033533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0" name="Title 2">
            <a:extLst>
              <a:ext uri="{FF2B5EF4-FFF2-40B4-BE49-F238E27FC236}">
                <a16:creationId xmlns:a16="http://schemas.microsoft.com/office/drawing/2014/main" id="{0F19BED6-30FB-C04F-B2C1-CFCA6866B1DC}"/>
              </a:ext>
            </a:extLst>
          </p:cNvPr>
          <p:cNvSpPr txBox="1">
            <a:spLocks/>
          </p:cNvSpPr>
          <p:nvPr/>
        </p:nvSpPr>
        <p:spPr>
          <a:xfrm>
            <a:off x="1143000" y="736154"/>
            <a:ext cx="6748670" cy="507360"/>
          </a:xfrm>
          <a:prstGeom prst="rect">
            <a:avLst/>
          </a:prstGeom>
          <a:solidFill>
            <a:schemeClr val="bg1"/>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latin typeface="Calibri"/>
                <a:cs typeface="Calibri"/>
              </a:rPr>
              <a:t>La lumière </a:t>
            </a:r>
            <a:r>
              <a:rPr lang="en-GB" sz="3300" dirty="0" err="1">
                <a:latin typeface="Calibri"/>
                <a:cs typeface="Calibri"/>
              </a:rPr>
              <a:t>d’en</a:t>
            </a:r>
            <a:r>
              <a:rPr lang="en-GB" sz="3300" dirty="0">
                <a:latin typeface="Calibri"/>
                <a:cs typeface="Calibri"/>
              </a:rPr>
              <a:t> </a:t>
            </a:r>
            <a:r>
              <a:rPr lang="en-GB" sz="3300" dirty="0" err="1">
                <a:latin typeface="Calibri"/>
                <a:cs typeface="Calibri"/>
              </a:rPr>
              <a:t>haut</a:t>
            </a:r>
            <a:r>
              <a:rPr lang="en-GB" sz="3300" dirty="0">
                <a:latin typeface="Calibri"/>
                <a:cs typeface="Calibri"/>
              </a:rPr>
              <a:t> cause de </a:t>
            </a:r>
            <a:r>
              <a:rPr lang="en-GB" sz="3300" dirty="0" err="1">
                <a:latin typeface="Calibri"/>
                <a:cs typeface="Calibri"/>
              </a:rPr>
              <a:t>l’ombre</a:t>
            </a:r>
            <a:endParaRPr lang="en-US" sz="3300" dirty="0">
              <a:latin typeface="Calibri"/>
              <a:cs typeface="Calibri"/>
            </a:endParaRPr>
          </a:p>
        </p:txBody>
      </p:sp>
      <p:pic>
        <p:nvPicPr>
          <p:cNvPr id="7" name="Picture 6">
            <a:extLst>
              <a:ext uri="{FF2B5EF4-FFF2-40B4-BE49-F238E27FC236}">
                <a16:creationId xmlns:a16="http://schemas.microsoft.com/office/drawing/2014/main" id="{2D23EA16-9AE3-E441-B17C-2A8A10D0AF55}"/>
              </a:ext>
            </a:extLst>
          </p:cNvPr>
          <p:cNvPicPr>
            <a:picLocks noChangeAspect="1"/>
          </p:cNvPicPr>
          <p:nvPr/>
        </p:nvPicPr>
        <p:blipFill>
          <a:blip r:embed="rId3"/>
          <a:stretch>
            <a:fillRect/>
          </a:stretch>
        </p:blipFill>
        <p:spPr>
          <a:xfrm>
            <a:off x="1437695" y="1480437"/>
            <a:ext cx="6184557" cy="2849891"/>
          </a:xfrm>
          <a:prstGeom prst="rect">
            <a:avLst/>
          </a:prstGeom>
        </p:spPr>
      </p:pic>
    </p:spTree>
    <p:extLst>
      <p:ext uri="{BB962C8B-B14F-4D97-AF65-F5344CB8AC3E}">
        <p14:creationId xmlns:p14="http://schemas.microsoft.com/office/powerpoint/2010/main" val="711291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7" name="Title 2">
            <a:extLst>
              <a:ext uri="{FF2B5EF4-FFF2-40B4-BE49-F238E27FC236}">
                <a16:creationId xmlns:a16="http://schemas.microsoft.com/office/drawing/2014/main" id="{2C12EBD1-AE59-DC4D-BC7D-49BBCB01AD46}"/>
              </a:ext>
            </a:extLst>
          </p:cNvPr>
          <p:cNvSpPr txBox="1">
            <a:spLocks/>
          </p:cNvSpPr>
          <p:nvPr/>
        </p:nvSpPr>
        <p:spPr>
          <a:xfrm>
            <a:off x="1113183" y="733384"/>
            <a:ext cx="6917633" cy="507360"/>
          </a:xfrm>
          <a:prstGeom prst="rect">
            <a:avLst/>
          </a:prstGeom>
          <a:solidFill>
            <a:schemeClr val="bg1"/>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3300" dirty="0">
                <a:latin typeface="Calibri"/>
                <a:cs typeface="Calibri"/>
              </a:rPr>
              <a:t>Faire rebondir la lumière disponible - 1</a:t>
            </a:r>
            <a:endParaRPr lang="en-US" sz="3300" dirty="0">
              <a:latin typeface="Calibri"/>
              <a:cs typeface="Calibri"/>
            </a:endParaRPr>
          </a:p>
        </p:txBody>
      </p:sp>
      <p:pic>
        <p:nvPicPr>
          <p:cNvPr id="3" name="Picture 2">
            <a:extLst>
              <a:ext uri="{FF2B5EF4-FFF2-40B4-BE49-F238E27FC236}">
                <a16:creationId xmlns:a16="http://schemas.microsoft.com/office/drawing/2014/main" id="{E9578420-F106-4A4C-B932-D1BCACB7E239}"/>
              </a:ext>
            </a:extLst>
          </p:cNvPr>
          <p:cNvPicPr>
            <a:picLocks noChangeAspect="1"/>
          </p:cNvPicPr>
          <p:nvPr/>
        </p:nvPicPr>
        <p:blipFill>
          <a:blip r:embed="rId3"/>
          <a:stretch>
            <a:fillRect/>
          </a:stretch>
        </p:blipFill>
        <p:spPr>
          <a:xfrm>
            <a:off x="1273832" y="1492079"/>
            <a:ext cx="5596370" cy="2808072"/>
          </a:xfrm>
          <a:prstGeom prst="rect">
            <a:avLst/>
          </a:prstGeom>
        </p:spPr>
      </p:pic>
    </p:spTree>
    <p:extLst>
      <p:ext uri="{BB962C8B-B14F-4D97-AF65-F5344CB8AC3E}">
        <p14:creationId xmlns:p14="http://schemas.microsoft.com/office/powerpoint/2010/main" val="2754045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3" name="Picture 2">
            <a:extLst>
              <a:ext uri="{FF2B5EF4-FFF2-40B4-BE49-F238E27FC236}">
                <a16:creationId xmlns:a16="http://schemas.microsoft.com/office/drawing/2014/main" id="{743FB58B-F15F-814D-B3A0-B584707C76C2}"/>
              </a:ext>
            </a:extLst>
          </p:cNvPr>
          <p:cNvPicPr>
            <a:picLocks noChangeAspect="1"/>
          </p:cNvPicPr>
          <p:nvPr/>
        </p:nvPicPr>
        <p:blipFill>
          <a:blip r:embed="rId3"/>
          <a:stretch>
            <a:fillRect/>
          </a:stretch>
        </p:blipFill>
        <p:spPr>
          <a:xfrm>
            <a:off x="1010552" y="1525158"/>
            <a:ext cx="5754773" cy="2650314"/>
          </a:xfrm>
          <a:prstGeom prst="rect">
            <a:avLst/>
          </a:prstGeom>
        </p:spPr>
      </p:pic>
      <p:sp>
        <p:nvSpPr>
          <p:cNvPr id="6" name="Title 2">
            <a:extLst>
              <a:ext uri="{FF2B5EF4-FFF2-40B4-BE49-F238E27FC236}">
                <a16:creationId xmlns:a16="http://schemas.microsoft.com/office/drawing/2014/main" id="{6E26416E-5535-1B48-BE39-A84DD7B71399}"/>
              </a:ext>
            </a:extLst>
          </p:cNvPr>
          <p:cNvSpPr txBox="1">
            <a:spLocks/>
          </p:cNvSpPr>
          <p:nvPr/>
        </p:nvSpPr>
        <p:spPr>
          <a:xfrm>
            <a:off x="1101820" y="703234"/>
            <a:ext cx="6439326" cy="686182"/>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Eclairage</a:t>
            </a:r>
            <a:r>
              <a:rPr lang="en-GB" sz="3300" dirty="0">
                <a:solidFill>
                  <a:schemeClr val="bg1"/>
                </a:solidFill>
              </a:rPr>
              <a:t> plus </a:t>
            </a:r>
            <a:r>
              <a:rPr lang="en-GB" sz="3300" dirty="0" err="1">
                <a:solidFill>
                  <a:schemeClr val="bg1"/>
                </a:solidFill>
              </a:rPr>
              <a:t>avancé</a:t>
            </a:r>
            <a:endParaRPr lang="en-US" sz="3300" dirty="0">
              <a:solidFill>
                <a:schemeClr val="bg1"/>
              </a:solidFill>
            </a:endParaRPr>
          </a:p>
        </p:txBody>
      </p:sp>
    </p:spTree>
    <p:extLst>
      <p:ext uri="{BB962C8B-B14F-4D97-AF65-F5344CB8AC3E}">
        <p14:creationId xmlns:p14="http://schemas.microsoft.com/office/powerpoint/2010/main" val="2733455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4" name="Title 2">
            <a:extLst>
              <a:ext uri="{FF2B5EF4-FFF2-40B4-BE49-F238E27FC236}">
                <a16:creationId xmlns:a16="http://schemas.microsoft.com/office/drawing/2014/main" id="{7A5DDD37-C8FC-B442-9D96-57A83AAFD873}"/>
              </a:ext>
            </a:extLst>
          </p:cNvPr>
          <p:cNvSpPr txBox="1">
            <a:spLocks/>
          </p:cNvSpPr>
          <p:nvPr/>
        </p:nvSpPr>
        <p:spPr>
          <a:xfrm>
            <a:off x="1200410" y="644868"/>
            <a:ext cx="6439326" cy="686182"/>
          </a:xfrm>
          <a:prstGeom prst="rect">
            <a:avLst/>
          </a:prstGeom>
        </p:spPr>
        <p:txBody>
          <a:bodyPr vert="horz" lIns="68580" tIns="34290" rIns="68580" bIns="3429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3300" dirty="0">
                <a:latin typeface="Calibri"/>
                <a:cs typeface="Calibri"/>
              </a:rPr>
              <a:t>Faire rebondir la lumière disponible - 2</a:t>
            </a:r>
            <a:endParaRPr lang="en-US" sz="3300" dirty="0">
              <a:latin typeface="Calibri"/>
              <a:cs typeface="Calibri"/>
            </a:endParaRPr>
          </a:p>
        </p:txBody>
      </p:sp>
      <p:pic>
        <p:nvPicPr>
          <p:cNvPr id="3" name="Picture 2">
            <a:extLst>
              <a:ext uri="{FF2B5EF4-FFF2-40B4-BE49-F238E27FC236}">
                <a16:creationId xmlns:a16="http://schemas.microsoft.com/office/drawing/2014/main" id="{C1216B7D-3994-564E-8C54-CB1DDFB6D839}"/>
              </a:ext>
            </a:extLst>
          </p:cNvPr>
          <p:cNvPicPr>
            <a:picLocks noChangeAspect="1"/>
          </p:cNvPicPr>
          <p:nvPr/>
        </p:nvPicPr>
        <p:blipFill>
          <a:blip r:embed="rId3"/>
          <a:stretch>
            <a:fillRect/>
          </a:stretch>
        </p:blipFill>
        <p:spPr>
          <a:xfrm>
            <a:off x="1876898" y="1529407"/>
            <a:ext cx="5086350" cy="2492564"/>
          </a:xfrm>
          <a:prstGeom prst="rect">
            <a:avLst/>
          </a:prstGeom>
        </p:spPr>
      </p:pic>
    </p:spTree>
    <p:extLst>
      <p:ext uri="{BB962C8B-B14F-4D97-AF65-F5344CB8AC3E}">
        <p14:creationId xmlns:p14="http://schemas.microsoft.com/office/powerpoint/2010/main" val="2931795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C52FD4-4EE9-1A43-8173-F07936335ED9}"/>
              </a:ext>
            </a:extLst>
          </p:cNvPr>
          <p:cNvSpPr>
            <a:spLocks noGrp="1"/>
          </p:cNvSpPr>
          <p:nvPr>
            <p:ph type="ctrTitle"/>
          </p:nvPr>
        </p:nvSpPr>
        <p:spPr>
          <a:xfrm>
            <a:off x="1207445" y="76237"/>
            <a:ext cx="5829300" cy="2473586"/>
          </a:xfrm>
        </p:spPr>
        <p:txBody>
          <a:bodyPr>
            <a:normAutofit/>
          </a:bodyPr>
          <a:lstStyle/>
          <a:p>
            <a:br>
              <a:rPr lang="en-US" dirty="0"/>
            </a:br>
            <a:br>
              <a:rPr lang="en-US" dirty="0"/>
            </a:br>
            <a:r>
              <a:rPr lang="en-GB" dirty="0" err="1"/>
              <a:t>Fonctionnement</a:t>
            </a:r>
            <a:r>
              <a:rPr lang="en-GB" dirty="0"/>
              <a:t> de la </a:t>
            </a:r>
            <a:r>
              <a:rPr lang="en-GB" dirty="0" err="1"/>
              <a:t>caméra</a:t>
            </a:r>
            <a:endParaRPr lang="en-US" dirty="0"/>
          </a:p>
        </p:txBody>
      </p:sp>
      <p:sp>
        <p:nvSpPr>
          <p:cNvPr id="4" name="Subtitle 2">
            <a:extLst>
              <a:ext uri="{FF2B5EF4-FFF2-40B4-BE49-F238E27FC236}">
                <a16:creationId xmlns:a16="http://schemas.microsoft.com/office/drawing/2014/main" id="{24647D91-B72A-1047-A29E-8D347D2BC5AE}"/>
              </a:ext>
            </a:extLst>
          </p:cNvPr>
          <p:cNvSpPr txBox="1">
            <a:spLocks/>
          </p:cNvSpPr>
          <p:nvPr/>
        </p:nvSpPr>
        <p:spPr>
          <a:xfrm>
            <a:off x="1313234" y="3539729"/>
            <a:ext cx="4800600" cy="880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500" i="1" dirty="0"/>
              <a:t>Le cadrage et la règle des 3 points</a:t>
            </a:r>
            <a:endParaRPr lang="en-US" sz="1200" i="1" dirty="0"/>
          </a:p>
        </p:txBody>
      </p:sp>
    </p:spTree>
    <p:extLst>
      <p:ext uri="{BB962C8B-B14F-4D97-AF65-F5344CB8AC3E}">
        <p14:creationId xmlns:p14="http://schemas.microsoft.com/office/powerpoint/2010/main" val="3274400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577771" y="629375"/>
            <a:ext cx="5461001"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La </a:t>
            </a:r>
            <a:r>
              <a:rPr lang="en-GB" sz="3300" dirty="0" err="1">
                <a:solidFill>
                  <a:schemeClr val="bg1"/>
                </a:solidFill>
              </a:rPr>
              <a:t>règle</a:t>
            </a:r>
            <a:r>
              <a:rPr lang="en-GB" sz="3300" dirty="0">
                <a:solidFill>
                  <a:schemeClr val="bg1"/>
                </a:solidFill>
              </a:rPr>
              <a:t> des “3 points”</a:t>
            </a:r>
            <a:endParaRPr lang="en-US" sz="3300" dirty="0">
              <a:solidFill>
                <a:schemeClr val="bg1"/>
              </a:solidFill>
            </a:endParaRPr>
          </a:p>
        </p:txBody>
      </p:sp>
      <p:pic>
        <p:nvPicPr>
          <p:cNvPr id="9" name="Picture 8">
            <a:extLst>
              <a:ext uri="{FF2B5EF4-FFF2-40B4-BE49-F238E27FC236}">
                <a16:creationId xmlns:a16="http://schemas.microsoft.com/office/drawing/2014/main" id="{3A5CA7FD-9DA8-574F-B4BB-615E85F2BFEF}"/>
              </a:ext>
            </a:extLst>
          </p:cNvPr>
          <p:cNvPicPr>
            <a:picLocks noChangeAspect="1"/>
          </p:cNvPicPr>
          <p:nvPr/>
        </p:nvPicPr>
        <p:blipFill>
          <a:blip r:embed="rId3"/>
          <a:stretch>
            <a:fillRect/>
          </a:stretch>
        </p:blipFill>
        <p:spPr>
          <a:xfrm>
            <a:off x="2438657" y="1626716"/>
            <a:ext cx="4030242" cy="2617831"/>
          </a:xfrm>
          <a:prstGeom prst="rect">
            <a:avLst/>
          </a:prstGeom>
        </p:spPr>
      </p:pic>
    </p:spTree>
    <p:extLst>
      <p:ext uri="{BB962C8B-B14F-4D97-AF65-F5344CB8AC3E}">
        <p14:creationId xmlns:p14="http://schemas.microsoft.com/office/powerpoint/2010/main" val="1028672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Title 2">
            <a:extLst>
              <a:ext uri="{FF2B5EF4-FFF2-40B4-BE49-F238E27FC236}">
                <a16:creationId xmlns:a16="http://schemas.microsoft.com/office/drawing/2014/main" id="{1BDA7879-6C05-804A-B069-8BAF36D91182}"/>
              </a:ext>
            </a:extLst>
          </p:cNvPr>
          <p:cNvSpPr txBox="1">
            <a:spLocks/>
          </p:cNvSpPr>
          <p:nvPr/>
        </p:nvSpPr>
        <p:spPr>
          <a:xfrm>
            <a:off x="1395970" y="788604"/>
            <a:ext cx="5820934" cy="518400"/>
          </a:xfrm>
          <a:prstGeom prst="rect">
            <a:avLst/>
          </a:prstGeom>
        </p:spPr>
        <p:txBody>
          <a:bodyPr vert="horz" lIns="68580" tIns="34290" rIns="68580" bIns="3429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La </a:t>
            </a:r>
            <a:r>
              <a:rPr lang="en-GB" sz="3300" dirty="0" err="1">
                <a:solidFill>
                  <a:schemeClr val="bg1"/>
                </a:solidFill>
              </a:rPr>
              <a:t>règle</a:t>
            </a:r>
            <a:r>
              <a:rPr lang="en-GB" sz="3300" dirty="0">
                <a:solidFill>
                  <a:schemeClr val="bg1"/>
                </a:solidFill>
              </a:rPr>
              <a:t> des 3 points – </a:t>
            </a:r>
            <a:r>
              <a:rPr lang="en-GB" sz="3300" dirty="0" err="1">
                <a:solidFill>
                  <a:schemeClr val="bg1"/>
                </a:solidFill>
              </a:rPr>
              <a:t>exemple</a:t>
            </a:r>
            <a:r>
              <a:rPr lang="en-GB" sz="3300" dirty="0">
                <a:solidFill>
                  <a:schemeClr val="bg1"/>
                </a:solidFill>
              </a:rPr>
              <a:t> 1</a:t>
            </a:r>
            <a:endParaRPr lang="en-US" sz="3300" dirty="0">
              <a:solidFill>
                <a:schemeClr val="bg1"/>
              </a:solidFill>
            </a:endParaRPr>
          </a:p>
        </p:txBody>
      </p:sp>
      <p:sp>
        <p:nvSpPr>
          <p:cNvPr id="24" name="TextBox 23">
            <a:extLst>
              <a:ext uri="{FF2B5EF4-FFF2-40B4-BE49-F238E27FC236}">
                <a16:creationId xmlns:a16="http://schemas.microsoft.com/office/drawing/2014/main" id="{DA807101-0A1A-0E4D-AA65-C3A8530F02D1}"/>
              </a:ext>
            </a:extLst>
          </p:cNvPr>
          <p:cNvSpPr txBox="1"/>
          <p:nvPr/>
        </p:nvSpPr>
        <p:spPr>
          <a:xfrm>
            <a:off x="3436092" y="1459200"/>
            <a:ext cx="1072730" cy="2008242"/>
          </a:xfrm>
          <a:prstGeom prst="rect">
            <a:avLst/>
          </a:prstGeom>
          <a:noFill/>
        </p:spPr>
        <p:txBody>
          <a:bodyPr wrap="none" rtlCol="0">
            <a:spAutoFit/>
          </a:bodyPr>
          <a:lstStyle/>
          <a:p>
            <a:r>
              <a:rPr lang="en-US" sz="12450" dirty="0">
                <a:solidFill>
                  <a:schemeClr val="bg1"/>
                </a:solidFill>
              </a:rPr>
              <a:t>?</a:t>
            </a:r>
          </a:p>
        </p:txBody>
      </p:sp>
      <p:pic>
        <p:nvPicPr>
          <p:cNvPr id="11" name="Picture 10">
            <a:extLst>
              <a:ext uri="{FF2B5EF4-FFF2-40B4-BE49-F238E27FC236}">
                <a16:creationId xmlns:a16="http://schemas.microsoft.com/office/drawing/2014/main" id="{B4F36402-E265-444A-83D5-AD1A79393A29}"/>
              </a:ext>
            </a:extLst>
          </p:cNvPr>
          <p:cNvPicPr>
            <a:picLocks noChangeAspect="1"/>
          </p:cNvPicPr>
          <p:nvPr/>
        </p:nvPicPr>
        <p:blipFill>
          <a:blip r:embed="rId3"/>
          <a:stretch>
            <a:fillRect/>
          </a:stretch>
        </p:blipFill>
        <p:spPr>
          <a:xfrm>
            <a:off x="964788" y="1459200"/>
            <a:ext cx="5820934" cy="2744445"/>
          </a:xfrm>
          <a:prstGeom prst="rect">
            <a:avLst/>
          </a:prstGeom>
        </p:spPr>
      </p:pic>
    </p:spTree>
    <p:extLst>
      <p:ext uri="{BB962C8B-B14F-4D97-AF65-F5344CB8AC3E}">
        <p14:creationId xmlns:p14="http://schemas.microsoft.com/office/powerpoint/2010/main" val="289474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0" name="Title 2">
            <a:extLst>
              <a:ext uri="{FF2B5EF4-FFF2-40B4-BE49-F238E27FC236}">
                <a16:creationId xmlns:a16="http://schemas.microsoft.com/office/drawing/2014/main" id="{ECAC74CF-6CA2-6746-866B-305D34D7C1F5}"/>
              </a:ext>
            </a:extLst>
          </p:cNvPr>
          <p:cNvSpPr txBox="1">
            <a:spLocks/>
          </p:cNvSpPr>
          <p:nvPr/>
        </p:nvSpPr>
        <p:spPr>
          <a:xfrm>
            <a:off x="1391479" y="779337"/>
            <a:ext cx="5660112" cy="518400"/>
          </a:xfrm>
          <a:prstGeom prst="rect">
            <a:avLst/>
          </a:prstGeom>
        </p:spPr>
        <p:txBody>
          <a:bodyPr vert="horz" lIns="68580" tIns="34290" rIns="68580" bIns="3429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La </a:t>
            </a:r>
            <a:r>
              <a:rPr lang="en-GB" sz="3300" dirty="0" err="1">
                <a:solidFill>
                  <a:schemeClr val="bg1"/>
                </a:solidFill>
              </a:rPr>
              <a:t>règle</a:t>
            </a:r>
            <a:r>
              <a:rPr lang="en-GB" sz="3300" dirty="0">
                <a:solidFill>
                  <a:schemeClr val="bg1"/>
                </a:solidFill>
              </a:rPr>
              <a:t> des 3 points - </a:t>
            </a:r>
            <a:r>
              <a:rPr lang="en-GB" sz="3300" dirty="0" err="1">
                <a:solidFill>
                  <a:schemeClr val="bg1"/>
                </a:solidFill>
              </a:rPr>
              <a:t>exemple</a:t>
            </a:r>
            <a:r>
              <a:rPr lang="en-GB" sz="3300" dirty="0">
                <a:solidFill>
                  <a:schemeClr val="bg1"/>
                </a:solidFill>
              </a:rPr>
              <a:t> 2</a:t>
            </a:r>
            <a:endParaRPr lang="en-US" sz="3300" dirty="0">
              <a:solidFill>
                <a:schemeClr val="bg1"/>
              </a:solidFill>
            </a:endParaRPr>
          </a:p>
        </p:txBody>
      </p:sp>
      <p:pic>
        <p:nvPicPr>
          <p:cNvPr id="7" name="Picture 6">
            <a:extLst>
              <a:ext uri="{FF2B5EF4-FFF2-40B4-BE49-F238E27FC236}">
                <a16:creationId xmlns:a16="http://schemas.microsoft.com/office/drawing/2014/main" id="{CB584E19-5611-F041-B943-78EF41CCCB30}"/>
              </a:ext>
            </a:extLst>
          </p:cNvPr>
          <p:cNvPicPr>
            <a:picLocks noChangeAspect="1"/>
          </p:cNvPicPr>
          <p:nvPr/>
        </p:nvPicPr>
        <p:blipFill>
          <a:blip r:embed="rId3"/>
          <a:stretch>
            <a:fillRect/>
          </a:stretch>
        </p:blipFill>
        <p:spPr>
          <a:xfrm>
            <a:off x="1184081" y="1399403"/>
            <a:ext cx="6886856" cy="3062565"/>
          </a:xfrm>
          <a:prstGeom prst="rect">
            <a:avLst/>
          </a:prstGeom>
        </p:spPr>
      </p:pic>
    </p:spTree>
    <p:extLst>
      <p:ext uri="{BB962C8B-B14F-4D97-AF65-F5344CB8AC3E}">
        <p14:creationId xmlns:p14="http://schemas.microsoft.com/office/powerpoint/2010/main" val="988324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C52FD4-4EE9-1A43-8173-F07936335ED9}"/>
              </a:ext>
            </a:extLst>
          </p:cNvPr>
          <p:cNvSpPr>
            <a:spLocks noGrp="1"/>
          </p:cNvSpPr>
          <p:nvPr>
            <p:ph type="ctrTitle"/>
          </p:nvPr>
        </p:nvSpPr>
        <p:spPr>
          <a:xfrm>
            <a:off x="1207445" y="76237"/>
            <a:ext cx="5829300" cy="2473586"/>
          </a:xfrm>
        </p:spPr>
        <p:txBody>
          <a:bodyPr>
            <a:normAutofit/>
          </a:bodyPr>
          <a:lstStyle/>
          <a:p>
            <a:r>
              <a:rPr lang="fr-CH" dirty="0"/>
              <a:t>Prise de son</a:t>
            </a:r>
          </a:p>
        </p:txBody>
      </p:sp>
      <p:sp>
        <p:nvSpPr>
          <p:cNvPr id="4" name="Subtitle 2">
            <a:extLst>
              <a:ext uri="{FF2B5EF4-FFF2-40B4-BE49-F238E27FC236}">
                <a16:creationId xmlns:a16="http://schemas.microsoft.com/office/drawing/2014/main" id="{24647D91-B72A-1047-A29E-8D347D2BC5AE}"/>
              </a:ext>
            </a:extLst>
          </p:cNvPr>
          <p:cNvSpPr txBox="1">
            <a:spLocks/>
          </p:cNvSpPr>
          <p:nvPr/>
        </p:nvSpPr>
        <p:spPr>
          <a:xfrm>
            <a:off x="1207445" y="3280237"/>
            <a:ext cx="4800600" cy="880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500" i="1" dirty="0"/>
              <a:t>Pollution sonore, synchronisation du son avec l'image</a:t>
            </a:r>
          </a:p>
        </p:txBody>
      </p:sp>
    </p:spTree>
    <p:extLst>
      <p:ext uri="{BB962C8B-B14F-4D97-AF65-F5344CB8AC3E}">
        <p14:creationId xmlns:p14="http://schemas.microsoft.com/office/powerpoint/2010/main" val="2515326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4" name="Title 2">
            <a:extLst>
              <a:ext uri="{FF2B5EF4-FFF2-40B4-BE49-F238E27FC236}">
                <a16:creationId xmlns:a16="http://schemas.microsoft.com/office/drawing/2014/main" id="{A3F32D3E-B86A-F246-9FB9-9443191EFFEC}"/>
              </a:ext>
            </a:extLst>
          </p:cNvPr>
          <p:cNvSpPr txBox="1">
            <a:spLocks/>
          </p:cNvSpPr>
          <p:nvPr/>
        </p:nvSpPr>
        <p:spPr>
          <a:xfrm>
            <a:off x="1315097" y="1996164"/>
            <a:ext cx="6172200" cy="1527681"/>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dirty="0" err="1"/>
              <a:t>Equipe</a:t>
            </a:r>
            <a:r>
              <a:rPr lang="en-GB" sz="2000" dirty="0"/>
              <a:t> </a:t>
            </a:r>
          </a:p>
          <a:p>
            <a:r>
              <a:rPr lang="en-GB" sz="2000" dirty="0"/>
              <a:t>de </a:t>
            </a:r>
          </a:p>
          <a:p>
            <a:r>
              <a:rPr lang="en-GB" sz="2000" dirty="0"/>
              <a:t>production </a:t>
            </a:r>
          </a:p>
          <a:p>
            <a:r>
              <a:rPr lang="en-GB" sz="2000" dirty="0"/>
              <a:t>audio-</a:t>
            </a:r>
            <a:r>
              <a:rPr lang="en-GB" sz="2000" dirty="0" err="1"/>
              <a:t>visuelle</a:t>
            </a:r>
            <a:endParaRPr lang="en-US" sz="2000" dirty="0"/>
          </a:p>
        </p:txBody>
      </p:sp>
      <p:sp>
        <p:nvSpPr>
          <p:cNvPr id="45" name="TextBox 44">
            <a:extLst>
              <a:ext uri="{FF2B5EF4-FFF2-40B4-BE49-F238E27FC236}">
                <a16:creationId xmlns:a16="http://schemas.microsoft.com/office/drawing/2014/main" id="{DF5DF142-B4B0-AF48-A6E6-3F06D39000F8}"/>
              </a:ext>
            </a:extLst>
          </p:cNvPr>
          <p:cNvSpPr txBox="1"/>
          <p:nvPr/>
        </p:nvSpPr>
        <p:spPr>
          <a:xfrm>
            <a:off x="1974599" y="1589666"/>
            <a:ext cx="1770489" cy="323165"/>
          </a:xfrm>
          <a:prstGeom prst="rect">
            <a:avLst/>
          </a:prstGeom>
          <a:noFill/>
        </p:spPr>
        <p:txBody>
          <a:bodyPr wrap="square" rtlCol="0">
            <a:spAutoFit/>
          </a:bodyPr>
          <a:lstStyle/>
          <a:p>
            <a:pPr algn="ctr"/>
            <a:r>
              <a:rPr lang="en-US" sz="1500" dirty="0">
                <a:solidFill>
                  <a:srgbClr val="4BACC6"/>
                </a:solidFill>
                <a:latin typeface="Arial Black"/>
                <a:cs typeface="Arial Black"/>
              </a:rPr>
              <a:t>Directeur</a:t>
            </a:r>
          </a:p>
        </p:txBody>
      </p:sp>
      <p:sp>
        <p:nvSpPr>
          <p:cNvPr id="46" name="TextBox 45">
            <a:extLst>
              <a:ext uri="{FF2B5EF4-FFF2-40B4-BE49-F238E27FC236}">
                <a16:creationId xmlns:a16="http://schemas.microsoft.com/office/drawing/2014/main" id="{A746B24C-59EC-344F-B7D2-776899918B4E}"/>
              </a:ext>
            </a:extLst>
          </p:cNvPr>
          <p:cNvSpPr txBox="1"/>
          <p:nvPr/>
        </p:nvSpPr>
        <p:spPr>
          <a:xfrm>
            <a:off x="5427239" y="1782953"/>
            <a:ext cx="1770489" cy="323165"/>
          </a:xfrm>
          <a:prstGeom prst="rect">
            <a:avLst/>
          </a:prstGeom>
          <a:noFill/>
        </p:spPr>
        <p:txBody>
          <a:bodyPr wrap="square" rtlCol="0">
            <a:spAutoFit/>
          </a:bodyPr>
          <a:lstStyle/>
          <a:p>
            <a:pPr algn="ctr"/>
            <a:r>
              <a:rPr lang="en-US" sz="1500" dirty="0" err="1">
                <a:solidFill>
                  <a:srgbClr val="4BACC6"/>
                </a:solidFill>
                <a:latin typeface="Arial Black"/>
                <a:cs typeface="Arial Black"/>
              </a:rPr>
              <a:t>Editeur</a:t>
            </a:r>
            <a:endParaRPr lang="en-US" sz="1500" dirty="0">
              <a:solidFill>
                <a:srgbClr val="4BACC6"/>
              </a:solidFill>
              <a:latin typeface="Arial Black"/>
              <a:cs typeface="Arial Black"/>
            </a:endParaRPr>
          </a:p>
        </p:txBody>
      </p:sp>
      <p:sp>
        <p:nvSpPr>
          <p:cNvPr id="47" name="TextBox 46">
            <a:extLst>
              <a:ext uri="{FF2B5EF4-FFF2-40B4-BE49-F238E27FC236}">
                <a16:creationId xmlns:a16="http://schemas.microsoft.com/office/drawing/2014/main" id="{853C5C61-6C9F-1043-BEE2-9B9EB35CC75E}"/>
              </a:ext>
            </a:extLst>
          </p:cNvPr>
          <p:cNvSpPr txBox="1"/>
          <p:nvPr/>
        </p:nvSpPr>
        <p:spPr>
          <a:xfrm>
            <a:off x="1045383" y="2448451"/>
            <a:ext cx="1886946" cy="323165"/>
          </a:xfrm>
          <a:prstGeom prst="rect">
            <a:avLst/>
          </a:prstGeom>
          <a:noFill/>
        </p:spPr>
        <p:txBody>
          <a:bodyPr wrap="square" rtlCol="0">
            <a:spAutoFit/>
          </a:bodyPr>
          <a:lstStyle/>
          <a:p>
            <a:pPr algn="ctr"/>
            <a:r>
              <a:rPr lang="en-US" sz="1500" dirty="0">
                <a:solidFill>
                  <a:srgbClr val="4BACC6"/>
                </a:solidFill>
                <a:latin typeface="Arial Black"/>
                <a:cs typeface="Arial Black"/>
              </a:rPr>
              <a:t>Les “talents”</a:t>
            </a:r>
          </a:p>
        </p:txBody>
      </p:sp>
      <p:sp>
        <p:nvSpPr>
          <p:cNvPr id="48" name="TextBox 47">
            <a:extLst>
              <a:ext uri="{FF2B5EF4-FFF2-40B4-BE49-F238E27FC236}">
                <a16:creationId xmlns:a16="http://schemas.microsoft.com/office/drawing/2014/main" id="{AF26869C-1450-9544-8AB8-C213FE9D6FBD}"/>
              </a:ext>
            </a:extLst>
          </p:cNvPr>
          <p:cNvSpPr txBox="1"/>
          <p:nvPr/>
        </p:nvSpPr>
        <p:spPr>
          <a:xfrm>
            <a:off x="4268264" y="3869152"/>
            <a:ext cx="2253584" cy="323165"/>
          </a:xfrm>
          <a:prstGeom prst="rect">
            <a:avLst/>
          </a:prstGeom>
          <a:noFill/>
        </p:spPr>
        <p:txBody>
          <a:bodyPr wrap="square" rtlCol="0">
            <a:spAutoFit/>
          </a:bodyPr>
          <a:lstStyle/>
          <a:p>
            <a:pPr algn="ctr"/>
            <a:r>
              <a:rPr lang="en-US" sz="1500" dirty="0">
                <a:solidFill>
                  <a:srgbClr val="282E92"/>
                </a:solidFill>
                <a:latin typeface="Arial Black"/>
                <a:cs typeface="Arial Black"/>
              </a:rPr>
              <a:t>Directeur adjoint</a:t>
            </a:r>
          </a:p>
        </p:txBody>
      </p:sp>
      <p:sp>
        <p:nvSpPr>
          <p:cNvPr id="49" name="TextBox 48">
            <a:extLst>
              <a:ext uri="{FF2B5EF4-FFF2-40B4-BE49-F238E27FC236}">
                <a16:creationId xmlns:a16="http://schemas.microsoft.com/office/drawing/2014/main" id="{E4275A68-7B69-E748-B8F0-C2DD681EAB20}"/>
              </a:ext>
            </a:extLst>
          </p:cNvPr>
          <p:cNvSpPr txBox="1"/>
          <p:nvPr/>
        </p:nvSpPr>
        <p:spPr>
          <a:xfrm>
            <a:off x="719962" y="2907933"/>
            <a:ext cx="2768592" cy="323165"/>
          </a:xfrm>
          <a:prstGeom prst="rect">
            <a:avLst/>
          </a:prstGeom>
          <a:noFill/>
        </p:spPr>
        <p:txBody>
          <a:bodyPr wrap="square" rtlCol="0">
            <a:spAutoFit/>
          </a:bodyPr>
          <a:lstStyle/>
          <a:p>
            <a:pPr algn="ctr"/>
            <a:r>
              <a:rPr lang="en-US" sz="1500" dirty="0" err="1">
                <a:solidFill>
                  <a:srgbClr val="FF0000"/>
                </a:solidFill>
                <a:latin typeface="Arial Black"/>
                <a:cs typeface="Arial Black"/>
              </a:rPr>
              <a:t>Technicien</a:t>
            </a:r>
            <a:r>
              <a:rPr lang="en-US" sz="1500" dirty="0">
                <a:solidFill>
                  <a:srgbClr val="FF0000"/>
                </a:solidFill>
                <a:latin typeface="Arial Black"/>
                <a:cs typeface="Arial Black"/>
              </a:rPr>
              <a:t> </a:t>
            </a:r>
            <a:r>
              <a:rPr lang="en-US" sz="1500" dirty="0" err="1">
                <a:solidFill>
                  <a:srgbClr val="FF0000"/>
                </a:solidFill>
                <a:latin typeface="Arial Black"/>
                <a:cs typeface="Arial Black"/>
              </a:rPr>
              <a:t>d’éclairage</a:t>
            </a:r>
            <a:endParaRPr lang="en-US" sz="1500" dirty="0">
              <a:solidFill>
                <a:srgbClr val="FF0000"/>
              </a:solidFill>
              <a:latin typeface="Arial Black"/>
              <a:cs typeface="Arial Black"/>
            </a:endParaRPr>
          </a:p>
        </p:txBody>
      </p:sp>
      <p:sp>
        <p:nvSpPr>
          <p:cNvPr id="50" name="TextBox 49">
            <a:extLst>
              <a:ext uri="{FF2B5EF4-FFF2-40B4-BE49-F238E27FC236}">
                <a16:creationId xmlns:a16="http://schemas.microsoft.com/office/drawing/2014/main" id="{9EE04CAB-3BC6-A14E-849E-5A0CC978F1D6}"/>
              </a:ext>
            </a:extLst>
          </p:cNvPr>
          <p:cNvSpPr txBox="1"/>
          <p:nvPr/>
        </p:nvSpPr>
        <p:spPr>
          <a:xfrm>
            <a:off x="1065260" y="3469257"/>
            <a:ext cx="2154215" cy="323165"/>
          </a:xfrm>
          <a:prstGeom prst="rect">
            <a:avLst/>
          </a:prstGeom>
          <a:noFill/>
        </p:spPr>
        <p:txBody>
          <a:bodyPr wrap="square" rtlCol="0">
            <a:spAutoFit/>
          </a:bodyPr>
          <a:lstStyle/>
          <a:p>
            <a:pPr algn="ctr"/>
            <a:r>
              <a:rPr lang="en-US" sz="1500" dirty="0" err="1">
                <a:solidFill>
                  <a:srgbClr val="FF0000"/>
                </a:solidFill>
                <a:latin typeface="Arial Black"/>
                <a:cs typeface="Arial Black"/>
              </a:rPr>
              <a:t>Technicien</a:t>
            </a:r>
            <a:r>
              <a:rPr lang="en-US" sz="1500" dirty="0">
                <a:solidFill>
                  <a:srgbClr val="FF0000"/>
                </a:solidFill>
                <a:latin typeface="Arial Black"/>
                <a:cs typeface="Arial Black"/>
              </a:rPr>
              <a:t> du son</a:t>
            </a:r>
          </a:p>
        </p:txBody>
      </p:sp>
      <p:sp>
        <p:nvSpPr>
          <p:cNvPr id="51" name="TextBox 50">
            <a:extLst>
              <a:ext uri="{FF2B5EF4-FFF2-40B4-BE49-F238E27FC236}">
                <a16:creationId xmlns:a16="http://schemas.microsoft.com/office/drawing/2014/main" id="{89BFC1B1-C3A6-6E4D-9C68-9EDCDFC6E9D7}"/>
              </a:ext>
            </a:extLst>
          </p:cNvPr>
          <p:cNvSpPr txBox="1"/>
          <p:nvPr/>
        </p:nvSpPr>
        <p:spPr>
          <a:xfrm>
            <a:off x="1592059" y="3938471"/>
            <a:ext cx="2611561" cy="323165"/>
          </a:xfrm>
          <a:prstGeom prst="rect">
            <a:avLst/>
          </a:prstGeom>
          <a:noFill/>
        </p:spPr>
        <p:txBody>
          <a:bodyPr wrap="square" rtlCol="0">
            <a:spAutoFit/>
          </a:bodyPr>
          <a:lstStyle/>
          <a:p>
            <a:pPr algn="ctr"/>
            <a:r>
              <a:rPr lang="en-US" sz="1500" dirty="0" err="1">
                <a:solidFill>
                  <a:srgbClr val="FF0000"/>
                </a:solidFill>
                <a:latin typeface="Arial Black"/>
                <a:cs typeface="Arial Black"/>
              </a:rPr>
              <a:t>Opérateur</a:t>
            </a:r>
            <a:r>
              <a:rPr lang="en-US" sz="1500" dirty="0">
                <a:solidFill>
                  <a:srgbClr val="FF0000"/>
                </a:solidFill>
                <a:latin typeface="Arial Black"/>
                <a:cs typeface="Arial Black"/>
              </a:rPr>
              <a:t> smartphone</a:t>
            </a:r>
          </a:p>
        </p:txBody>
      </p:sp>
      <p:sp>
        <p:nvSpPr>
          <p:cNvPr id="52" name="TextBox 51">
            <a:extLst>
              <a:ext uri="{FF2B5EF4-FFF2-40B4-BE49-F238E27FC236}">
                <a16:creationId xmlns:a16="http://schemas.microsoft.com/office/drawing/2014/main" id="{9FBE97DE-3339-CE49-BE83-82C2420C883B}"/>
              </a:ext>
            </a:extLst>
          </p:cNvPr>
          <p:cNvSpPr txBox="1"/>
          <p:nvPr/>
        </p:nvSpPr>
        <p:spPr>
          <a:xfrm>
            <a:off x="1419518" y="1982248"/>
            <a:ext cx="1994729" cy="323165"/>
          </a:xfrm>
          <a:prstGeom prst="rect">
            <a:avLst/>
          </a:prstGeom>
          <a:noFill/>
        </p:spPr>
        <p:txBody>
          <a:bodyPr wrap="square" rtlCol="0">
            <a:spAutoFit/>
          </a:bodyPr>
          <a:lstStyle/>
          <a:p>
            <a:pPr algn="ctr"/>
            <a:r>
              <a:rPr lang="en-US" sz="1500" dirty="0" err="1">
                <a:solidFill>
                  <a:srgbClr val="282E92"/>
                </a:solidFill>
                <a:latin typeface="Arial Black"/>
                <a:cs typeface="Arial Black"/>
              </a:rPr>
              <a:t>Producteur</a:t>
            </a:r>
            <a:endParaRPr lang="en-US" sz="1500" dirty="0">
              <a:solidFill>
                <a:srgbClr val="282E92"/>
              </a:solidFill>
              <a:latin typeface="Arial Black"/>
              <a:cs typeface="Arial Black"/>
            </a:endParaRPr>
          </a:p>
        </p:txBody>
      </p:sp>
      <p:sp>
        <p:nvSpPr>
          <p:cNvPr id="53" name="TextBox 52">
            <a:extLst>
              <a:ext uri="{FF2B5EF4-FFF2-40B4-BE49-F238E27FC236}">
                <a16:creationId xmlns:a16="http://schemas.microsoft.com/office/drawing/2014/main" id="{21DD8E66-5591-1145-A120-48D86D5AD301}"/>
              </a:ext>
            </a:extLst>
          </p:cNvPr>
          <p:cNvSpPr txBox="1"/>
          <p:nvPr/>
        </p:nvSpPr>
        <p:spPr>
          <a:xfrm>
            <a:off x="5839923" y="2315104"/>
            <a:ext cx="2419494" cy="553998"/>
          </a:xfrm>
          <a:prstGeom prst="rect">
            <a:avLst/>
          </a:prstGeom>
          <a:noFill/>
        </p:spPr>
        <p:txBody>
          <a:bodyPr wrap="square" rtlCol="0">
            <a:spAutoFit/>
          </a:bodyPr>
          <a:lstStyle/>
          <a:p>
            <a:pPr algn="ctr"/>
            <a:r>
              <a:rPr lang="en-US" sz="1500" dirty="0" err="1">
                <a:solidFill>
                  <a:srgbClr val="FF0000"/>
                </a:solidFill>
                <a:latin typeface="Arial Black"/>
                <a:cs typeface="Arial Black"/>
              </a:rPr>
              <a:t>Responsable</a:t>
            </a:r>
            <a:r>
              <a:rPr lang="en-US" sz="1500" dirty="0">
                <a:solidFill>
                  <a:srgbClr val="FF0000"/>
                </a:solidFill>
                <a:latin typeface="Arial Black"/>
                <a:cs typeface="Arial Black"/>
              </a:rPr>
              <a:t> de la </a:t>
            </a:r>
            <a:r>
              <a:rPr lang="en-US" sz="1500" dirty="0" err="1">
                <a:solidFill>
                  <a:srgbClr val="FF0000"/>
                </a:solidFill>
                <a:latin typeface="Arial Black"/>
                <a:cs typeface="Arial Black"/>
              </a:rPr>
              <a:t>continuité</a:t>
            </a:r>
            <a:endParaRPr lang="en-US" sz="1500" dirty="0">
              <a:solidFill>
                <a:srgbClr val="FF0000"/>
              </a:solidFill>
              <a:latin typeface="Arial Black"/>
              <a:cs typeface="Arial Black"/>
            </a:endParaRPr>
          </a:p>
        </p:txBody>
      </p:sp>
      <p:sp>
        <p:nvSpPr>
          <p:cNvPr id="54" name="TextBox 53">
            <a:extLst>
              <a:ext uri="{FF2B5EF4-FFF2-40B4-BE49-F238E27FC236}">
                <a16:creationId xmlns:a16="http://schemas.microsoft.com/office/drawing/2014/main" id="{177227EB-006E-9B44-AB9C-8F86DDBDE09A}"/>
              </a:ext>
            </a:extLst>
          </p:cNvPr>
          <p:cNvSpPr txBox="1"/>
          <p:nvPr/>
        </p:nvSpPr>
        <p:spPr>
          <a:xfrm>
            <a:off x="6735389" y="3712634"/>
            <a:ext cx="1382110" cy="253916"/>
          </a:xfrm>
          <a:prstGeom prst="rect">
            <a:avLst/>
          </a:prstGeom>
          <a:noFill/>
        </p:spPr>
        <p:txBody>
          <a:bodyPr wrap="none" rtlCol="0">
            <a:spAutoFit/>
          </a:bodyPr>
          <a:lstStyle/>
          <a:p>
            <a:r>
              <a:rPr lang="en-US" sz="1050" dirty="0"/>
              <a:t>ROLE TECHNIQUE</a:t>
            </a:r>
          </a:p>
        </p:txBody>
      </p:sp>
      <p:sp>
        <p:nvSpPr>
          <p:cNvPr id="55" name="TextBox 54">
            <a:extLst>
              <a:ext uri="{FF2B5EF4-FFF2-40B4-BE49-F238E27FC236}">
                <a16:creationId xmlns:a16="http://schemas.microsoft.com/office/drawing/2014/main" id="{B592B7E8-F3D2-BE4E-BE64-64CE02A3E04F}"/>
              </a:ext>
            </a:extLst>
          </p:cNvPr>
          <p:cNvSpPr txBox="1"/>
          <p:nvPr/>
        </p:nvSpPr>
        <p:spPr>
          <a:xfrm>
            <a:off x="6727061" y="3384869"/>
            <a:ext cx="1164101" cy="253916"/>
          </a:xfrm>
          <a:prstGeom prst="rect">
            <a:avLst/>
          </a:prstGeom>
          <a:noFill/>
        </p:spPr>
        <p:txBody>
          <a:bodyPr wrap="none" rtlCol="0">
            <a:spAutoFit/>
          </a:bodyPr>
          <a:lstStyle/>
          <a:p>
            <a:r>
              <a:rPr lang="en-US" sz="1050" dirty="0"/>
              <a:t>ROLE CREATIF</a:t>
            </a:r>
          </a:p>
        </p:txBody>
      </p:sp>
      <p:sp>
        <p:nvSpPr>
          <p:cNvPr id="56" name="TextBox 55">
            <a:extLst>
              <a:ext uri="{FF2B5EF4-FFF2-40B4-BE49-F238E27FC236}">
                <a16:creationId xmlns:a16="http://schemas.microsoft.com/office/drawing/2014/main" id="{34A99784-A31B-064E-9ED4-2B5E44B87E8D}"/>
              </a:ext>
            </a:extLst>
          </p:cNvPr>
          <p:cNvSpPr txBox="1"/>
          <p:nvPr/>
        </p:nvSpPr>
        <p:spPr>
          <a:xfrm>
            <a:off x="6727062" y="3076350"/>
            <a:ext cx="1619354" cy="253916"/>
          </a:xfrm>
          <a:prstGeom prst="rect">
            <a:avLst/>
          </a:prstGeom>
          <a:noFill/>
        </p:spPr>
        <p:txBody>
          <a:bodyPr wrap="none" rtlCol="0">
            <a:spAutoFit/>
          </a:bodyPr>
          <a:lstStyle/>
          <a:p>
            <a:r>
              <a:rPr lang="en-US" sz="1050" dirty="0"/>
              <a:t>ROLE ADMINISTRATIF</a:t>
            </a:r>
          </a:p>
        </p:txBody>
      </p:sp>
      <p:sp>
        <p:nvSpPr>
          <p:cNvPr id="58" name="TextBox 57">
            <a:extLst>
              <a:ext uri="{FF2B5EF4-FFF2-40B4-BE49-F238E27FC236}">
                <a16:creationId xmlns:a16="http://schemas.microsoft.com/office/drawing/2014/main" id="{8B67E6C7-7539-184A-9D53-E5AFCDD28D84}"/>
              </a:ext>
            </a:extLst>
          </p:cNvPr>
          <p:cNvSpPr txBox="1"/>
          <p:nvPr/>
        </p:nvSpPr>
        <p:spPr>
          <a:xfrm>
            <a:off x="3092955" y="1336698"/>
            <a:ext cx="1770489" cy="323165"/>
          </a:xfrm>
          <a:prstGeom prst="rect">
            <a:avLst/>
          </a:prstGeom>
          <a:noFill/>
        </p:spPr>
        <p:txBody>
          <a:bodyPr wrap="square" rtlCol="0">
            <a:spAutoFit/>
          </a:bodyPr>
          <a:lstStyle/>
          <a:p>
            <a:pPr algn="ctr"/>
            <a:r>
              <a:rPr lang="en-US" sz="1500" dirty="0" err="1">
                <a:solidFill>
                  <a:srgbClr val="4BACC6"/>
                </a:solidFill>
                <a:latin typeface="Arial Black"/>
                <a:cs typeface="Arial Black"/>
              </a:rPr>
              <a:t>Rédacteur</a:t>
            </a:r>
            <a:endParaRPr lang="en-US" sz="1500" dirty="0">
              <a:solidFill>
                <a:srgbClr val="4BACC6"/>
              </a:solidFill>
              <a:latin typeface="Arial Black"/>
              <a:cs typeface="Arial Black"/>
            </a:endParaRPr>
          </a:p>
        </p:txBody>
      </p:sp>
      <p:sp>
        <p:nvSpPr>
          <p:cNvPr id="59" name="TextBox 58">
            <a:extLst>
              <a:ext uri="{FF2B5EF4-FFF2-40B4-BE49-F238E27FC236}">
                <a16:creationId xmlns:a16="http://schemas.microsoft.com/office/drawing/2014/main" id="{F331BAB4-EBDB-6843-842B-451AE3CEC066}"/>
              </a:ext>
            </a:extLst>
          </p:cNvPr>
          <p:cNvSpPr txBox="1"/>
          <p:nvPr/>
        </p:nvSpPr>
        <p:spPr>
          <a:xfrm>
            <a:off x="4783110" y="1383873"/>
            <a:ext cx="1634877" cy="323165"/>
          </a:xfrm>
          <a:prstGeom prst="rect">
            <a:avLst/>
          </a:prstGeom>
          <a:noFill/>
        </p:spPr>
        <p:txBody>
          <a:bodyPr wrap="square" rtlCol="0">
            <a:spAutoFit/>
          </a:bodyPr>
          <a:lstStyle/>
          <a:p>
            <a:pPr algn="ctr"/>
            <a:r>
              <a:rPr lang="en-US" sz="1500" dirty="0" err="1">
                <a:solidFill>
                  <a:srgbClr val="282E92"/>
                </a:solidFill>
                <a:latin typeface="Arial Black"/>
                <a:cs typeface="Arial Black"/>
              </a:rPr>
              <a:t>Chercheur</a:t>
            </a:r>
            <a:endParaRPr lang="en-US" sz="1500" dirty="0">
              <a:solidFill>
                <a:srgbClr val="282E92"/>
              </a:solidFill>
              <a:latin typeface="Arial Black"/>
              <a:cs typeface="Arial Black"/>
            </a:endParaRPr>
          </a:p>
        </p:txBody>
      </p:sp>
      <p:sp>
        <p:nvSpPr>
          <p:cNvPr id="60" name="Rectangle 59">
            <a:extLst>
              <a:ext uri="{FF2B5EF4-FFF2-40B4-BE49-F238E27FC236}">
                <a16:creationId xmlns:a16="http://schemas.microsoft.com/office/drawing/2014/main" id="{BFA09C15-A330-FD4C-A25B-D1971D783F6B}"/>
              </a:ext>
            </a:extLst>
          </p:cNvPr>
          <p:cNvSpPr/>
          <p:nvPr/>
        </p:nvSpPr>
        <p:spPr>
          <a:xfrm>
            <a:off x="6506915" y="3759056"/>
            <a:ext cx="146539" cy="19805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1" name="Rectangle 60">
            <a:extLst>
              <a:ext uri="{FF2B5EF4-FFF2-40B4-BE49-F238E27FC236}">
                <a16:creationId xmlns:a16="http://schemas.microsoft.com/office/drawing/2014/main" id="{552E8F9E-6A8E-2644-9984-2233CC9E96A9}"/>
              </a:ext>
            </a:extLst>
          </p:cNvPr>
          <p:cNvSpPr/>
          <p:nvPr/>
        </p:nvSpPr>
        <p:spPr>
          <a:xfrm>
            <a:off x="6516005" y="3431291"/>
            <a:ext cx="146539" cy="198050"/>
          </a:xfrm>
          <a:prstGeom prst="rect">
            <a:avLst/>
          </a:prstGeom>
          <a:solidFill>
            <a:srgbClr val="4D92B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2" name="Rectangle 61">
            <a:extLst>
              <a:ext uri="{FF2B5EF4-FFF2-40B4-BE49-F238E27FC236}">
                <a16:creationId xmlns:a16="http://schemas.microsoft.com/office/drawing/2014/main" id="{3D698549-D676-A344-9209-24E7115DA3CC}"/>
              </a:ext>
            </a:extLst>
          </p:cNvPr>
          <p:cNvSpPr/>
          <p:nvPr/>
        </p:nvSpPr>
        <p:spPr>
          <a:xfrm>
            <a:off x="6516005" y="3122772"/>
            <a:ext cx="146539" cy="198050"/>
          </a:xfrm>
          <a:prstGeom prst="rect">
            <a:avLst/>
          </a:prstGeom>
          <a:solidFill>
            <a:srgbClr val="282E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cxnSp>
        <p:nvCxnSpPr>
          <p:cNvPr id="63" name="Straight Connector 62">
            <a:extLst>
              <a:ext uri="{FF2B5EF4-FFF2-40B4-BE49-F238E27FC236}">
                <a16:creationId xmlns:a16="http://schemas.microsoft.com/office/drawing/2014/main" id="{EE8E1098-A76A-0C48-BD88-3F99980FBA1E}"/>
              </a:ext>
            </a:extLst>
          </p:cNvPr>
          <p:cNvCxnSpPr>
            <a:cxnSpLocks/>
          </p:cNvCxnSpPr>
          <p:nvPr/>
        </p:nvCxnSpPr>
        <p:spPr>
          <a:xfrm flipV="1">
            <a:off x="4740677" y="1711022"/>
            <a:ext cx="342661" cy="395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07BACD3D-5ABE-C842-BBF4-A0B3757D2137}"/>
              </a:ext>
            </a:extLst>
          </p:cNvPr>
          <p:cNvCxnSpPr>
            <a:cxnSpLocks/>
          </p:cNvCxnSpPr>
          <p:nvPr/>
        </p:nvCxnSpPr>
        <p:spPr>
          <a:xfrm flipV="1">
            <a:off x="4895595" y="2052345"/>
            <a:ext cx="924450" cy="294078"/>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0A4F0034-A311-3C42-9FBE-67CF5CCE209F}"/>
              </a:ext>
            </a:extLst>
          </p:cNvPr>
          <p:cNvCxnSpPr>
            <a:cxnSpLocks/>
          </p:cNvCxnSpPr>
          <p:nvPr/>
        </p:nvCxnSpPr>
        <p:spPr>
          <a:xfrm flipV="1">
            <a:off x="5039139" y="2571750"/>
            <a:ext cx="934278" cy="199866"/>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B1EB9CB5-B39A-A24C-BB9E-793E738D8541}"/>
              </a:ext>
            </a:extLst>
          </p:cNvPr>
          <p:cNvCxnSpPr>
            <a:cxnSpLocks/>
            <a:endCxn id="48" idx="0"/>
          </p:cNvCxnSpPr>
          <p:nvPr/>
        </p:nvCxnSpPr>
        <p:spPr>
          <a:xfrm>
            <a:off x="5130160" y="3449654"/>
            <a:ext cx="264896" cy="419498"/>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1C1A2D55-B645-2344-81D2-294C162F69A7}"/>
              </a:ext>
            </a:extLst>
          </p:cNvPr>
          <p:cNvCxnSpPr>
            <a:cxnSpLocks/>
          </p:cNvCxnSpPr>
          <p:nvPr/>
        </p:nvCxnSpPr>
        <p:spPr>
          <a:xfrm flipV="1">
            <a:off x="3159014" y="3330266"/>
            <a:ext cx="370804" cy="225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A7CD3C08-650C-D844-8391-97A19752369A}"/>
              </a:ext>
            </a:extLst>
          </p:cNvPr>
          <p:cNvCxnSpPr>
            <a:cxnSpLocks/>
          </p:cNvCxnSpPr>
          <p:nvPr/>
        </p:nvCxnSpPr>
        <p:spPr>
          <a:xfrm flipV="1">
            <a:off x="3414247" y="2943943"/>
            <a:ext cx="292965" cy="77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6C440804-9504-0B42-A0BB-7048ACCEB999}"/>
              </a:ext>
            </a:extLst>
          </p:cNvPr>
          <p:cNvCxnSpPr>
            <a:cxnSpLocks/>
          </p:cNvCxnSpPr>
          <p:nvPr/>
        </p:nvCxnSpPr>
        <p:spPr>
          <a:xfrm flipV="1">
            <a:off x="2739576" y="2592103"/>
            <a:ext cx="1080145" cy="67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08CB0D76-6843-4F40-A061-99A19DE9E377}"/>
              </a:ext>
            </a:extLst>
          </p:cNvPr>
          <p:cNvCxnSpPr>
            <a:cxnSpLocks/>
          </p:cNvCxnSpPr>
          <p:nvPr/>
        </p:nvCxnSpPr>
        <p:spPr>
          <a:xfrm>
            <a:off x="3092955" y="2170120"/>
            <a:ext cx="723775" cy="57427"/>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F66780BC-7FF0-7445-815B-A83250511979}"/>
              </a:ext>
            </a:extLst>
          </p:cNvPr>
          <p:cNvCxnSpPr>
            <a:cxnSpLocks/>
          </p:cNvCxnSpPr>
          <p:nvPr/>
        </p:nvCxnSpPr>
        <p:spPr>
          <a:xfrm>
            <a:off x="3376365" y="1783048"/>
            <a:ext cx="684299" cy="2906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A0505371-7A29-214B-97DA-7922896AAF89}"/>
              </a:ext>
            </a:extLst>
          </p:cNvPr>
          <p:cNvCxnSpPr>
            <a:cxnSpLocks/>
          </p:cNvCxnSpPr>
          <p:nvPr/>
        </p:nvCxnSpPr>
        <p:spPr>
          <a:xfrm flipH="1" flipV="1">
            <a:off x="4215582" y="1670989"/>
            <a:ext cx="112316" cy="4027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75">
            <a:extLst>
              <a:ext uri="{FF2B5EF4-FFF2-40B4-BE49-F238E27FC236}">
                <a16:creationId xmlns:a16="http://schemas.microsoft.com/office/drawing/2014/main" id="{D23DC32C-DCEA-8E49-A1B3-0A5920E7E83A}"/>
              </a:ext>
            </a:extLst>
          </p:cNvPr>
          <p:cNvCxnSpPr>
            <a:cxnSpLocks/>
          </p:cNvCxnSpPr>
          <p:nvPr/>
        </p:nvCxnSpPr>
        <p:spPr>
          <a:xfrm flipV="1">
            <a:off x="3611753" y="3431293"/>
            <a:ext cx="366447" cy="50717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5429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0" name="Title 2">
            <a:extLst>
              <a:ext uri="{FF2B5EF4-FFF2-40B4-BE49-F238E27FC236}">
                <a16:creationId xmlns:a16="http://schemas.microsoft.com/office/drawing/2014/main" id="{5402D02A-5A07-E74D-A07E-CBB5B301E78E}"/>
              </a:ext>
            </a:extLst>
          </p:cNvPr>
          <p:cNvSpPr txBox="1">
            <a:spLocks/>
          </p:cNvSpPr>
          <p:nvPr/>
        </p:nvSpPr>
        <p:spPr>
          <a:xfrm>
            <a:off x="586406" y="0"/>
            <a:ext cx="8179903" cy="1994281"/>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300" dirty="0">
                <a:solidFill>
                  <a:schemeClr val="bg1"/>
                </a:solidFill>
              </a:rPr>
              <a:t>Perche de son (boom pole) et microphone</a:t>
            </a:r>
            <a:endParaRPr lang="en-US" sz="3300" dirty="0">
              <a:solidFill>
                <a:schemeClr val="bg1"/>
              </a:solidFill>
            </a:endParaRPr>
          </a:p>
        </p:txBody>
      </p:sp>
      <p:pic>
        <p:nvPicPr>
          <p:cNvPr id="11" name="Picture 10" descr="nik-macmillan-319013.jpg">
            <a:extLst>
              <a:ext uri="{FF2B5EF4-FFF2-40B4-BE49-F238E27FC236}">
                <a16:creationId xmlns:a16="http://schemas.microsoft.com/office/drawing/2014/main" id="{EF450383-4C67-654B-8F31-EC367812C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325" y="1369198"/>
            <a:ext cx="2015753" cy="3023630"/>
          </a:xfrm>
          <a:prstGeom prst="rect">
            <a:avLst/>
          </a:prstGeom>
        </p:spPr>
      </p:pic>
    </p:spTree>
    <p:extLst>
      <p:ext uri="{BB962C8B-B14F-4D97-AF65-F5344CB8AC3E}">
        <p14:creationId xmlns:p14="http://schemas.microsoft.com/office/powerpoint/2010/main" val="2173576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Title 2">
            <a:extLst>
              <a:ext uri="{FF2B5EF4-FFF2-40B4-BE49-F238E27FC236}">
                <a16:creationId xmlns:a16="http://schemas.microsoft.com/office/drawing/2014/main" id="{7F3652BE-8CBF-0544-9DDE-3BA591963BB7}"/>
              </a:ext>
            </a:extLst>
          </p:cNvPr>
          <p:cNvSpPr txBox="1">
            <a:spLocks/>
          </p:cNvSpPr>
          <p:nvPr/>
        </p:nvSpPr>
        <p:spPr>
          <a:xfrm>
            <a:off x="1609124" y="671517"/>
            <a:ext cx="5461001" cy="686182"/>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Boom pole et microphone</a:t>
            </a:r>
            <a:endParaRPr lang="en-US" sz="3300" dirty="0">
              <a:solidFill>
                <a:schemeClr val="bg1"/>
              </a:solidFill>
            </a:endParaRPr>
          </a:p>
        </p:txBody>
      </p:sp>
      <p:pic>
        <p:nvPicPr>
          <p:cNvPr id="5" name="Picture 4" descr="Concordia-selfiesound.jpg">
            <a:extLst>
              <a:ext uri="{FF2B5EF4-FFF2-40B4-BE49-F238E27FC236}">
                <a16:creationId xmlns:a16="http://schemas.microsoft.com/office/drawing/2014/main" id="{5E7F8164-B24D-CB45-A387-540007866BD9}"/>
              </a:ext>
            </a:extLst>
          </p:cNvPr>
          <p:cNvPicPr>
            <a:picLocks noChangeAspect="1"/>
          </p:cNvPicPr>
          <p:nvPr/>
        </p:nvPicPr>
        <p:blipFill rotWithShape="1">
          <a:blip r:embed="rId3">
            <a:extLst>
              <a:ext uri="{28A0092B-C50C-407E-A947-70E740481C1C}">
                <a14:useLocalDpi xmlns:a14="http://schemas.microsoft.com/office/drawing/2010/main" val="0"/>
              </a:ext>
            </a:extLst>
          </a:blip>
          <a:srcRect t="8736" b="11217"/>
          <a:stretch/>
        </p:blipFill>
        <p:spPr>
          <a:xfrm>
            <a:off x="2002824" y="1484698"/>
            <a:ext cx="4685561" cy="2501900"/>
          </a:xfrm>
          <a:prstGeom prst="rect">
            <a:avLst/>
          </a:prstGeom>
        </p:spPr>
      </p:pic>
    </p:spTree>
    <p:extLst>
      <p:ext uri="{BB962C8B-B14F-4D97-AF65-F5344CB8AC3E}">
        <p14:creationId xmlns:p14="http://schemas.microsoft.com/office/powerpoint/2010/main" val="2096467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030985" y="638643"/>
            <a:ext cx="6633294" cy="723383"/>
          </a:xfrm>
          <a:prstGeom prst="rect">
            <a:avLst/>
          </a:prstGeom>
        </p:spPr>
        <p:txBody>
          <a:bodyPr vert="horz" lIns="68580" tIns="34290" rIns="68580" bIns="3429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Causes communes du bruit parasite</a:t>
            </a:r>
            <a:endParaRPr lang="en-US" sz="3300" dirty="0">
              <a:solidFill>
                <a:schemeClr val="bg1"/>
              </a:solidFill>
            </a:endParaRPr>
          </a:p>
        </p:txBody>
      </p:sp>
      <p:pic>
        <p:nvPicPr>
          <p:cNvPr id="11" name="Picture 10">
            <a:extLst>
              <a:ext uri="{FF2B5EF4-FFF2-40B4-BE49-F238E27FC236}">
                <a16:creationId xmlns:a16="http://schemas.microsoft.com/office/drawing/2014/main" id="{B2E670A8-0BBF-C44F-A2F5-0A8B459B493B}"/>
              </a:ext>
            </a:extLst>
          </p:cNvPr>
          <p:cNvPicPr>
            <a:picLocks noChangeAspect="1"/>
          </p:cNvPicPr>
          <p:nvPr/>
        </p:nvPicPr>
        <p:blipFill>
          <a:blip r:embed="rId3"/>
          <a:stretch>
            <a:fillRect/>
          </a:stretch>
        </p:blipFill>
        <p:spPr>
          <a:xfrm>
            <a:off x="1755561" y="1714371"/>
            <a:ext cx="5000496" cy="2388667"/>
          </a:xfrm>
          <a:prstGeom prst="rect">
            <a:avLst/>
          </a:prstGeom>
        </p:spPr>
      </p:pic>
    </p:spTree>
    <p:extLst>
      <p:ext uri="{BB962C8B-B14F-4D97-AF65-F5344CB8AC3E}">
        <p14:creationId xmlns:p14="http://schemas.microsoft.com/office/powerpoint/2010/main" val="3779367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Title 2">
            <a:extLst>
              <a:ext uri="{FF2B5EF4-FFF2-40B4-BE49-F238E27FC236}">
                <a16:creationId xmlns:a16="http://schemas.microsoft.com/office/drawing/2014/main" id="{1BDA7879-6C05-804A-B069-8BAF36D91182}"/>
              </a:ext>
            </a:extLst>
          </p:cNvPr>
          <p:cNvSpPr txBox="1">
            <a:spLocks/>
          </p:cNvSpPr>
          <p:nvPr/>
        </p:nvSpPr>
        <p:spPr>
          <a:xfrm>
            <a:off x="1395970" y="788604"/>
            <a:ext cx="6197526" cy="518400"/>
          </a:xfrm>
          <a:prstGeom prst="rect">
            <a:avLst/>
          </a:prstGeom>
        </p:spPr>
        <p:txBody>
          <a:bodyPr vert="horz" lIns="68580" tIns="34290" rIns="68580" bIns="3429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3300" dirty="0">
                <a:solidFill>
                  <a:schemeClr val="bg1"/>
                </a:solidFill>
              </a:rPr>
              <a:t>Rapprochez le microphone le plus possible.....</a:t>
            </a:r>
            <a:endParaRPr lang="en-US" sz="3300" dirty="0">
              <a:solidFill>
                <a:schemeClr val="bg1"/>
              </a:solidFill>
            </a:endParaRPr>
          </a:p>
        </p:txBody>
      </p:sp>
      <p:sp>
        <p:nvSpPr>
          <p:cNvPr id="24" name="TextBox 23">
            <a:extLst>
              <a:ext uri="{FF2B5EF4-FFF2-40B4-BE49-F238E27FC236}">
                <a16:creationId xmlns:a16="http://schemas.microsoft.com/office/drawing/2014/main" id="{DA807101-0A1A-0E4D-AA65-C3A8530F02D1}"/>
              </a:ext>
            </a:extLst>
          </p:cNvPr>
          <p:cNvSpPr txBox="1"/>
          <p:nvPr/>
        </p:nvSpPr>
        <p:spPr>
          <a:xfrm>
            <a:off x="3436092" y="1459200"/>
            <a:ext cx="1072730" cy="2008242"/>
          </a:xfrm>
          <a:prstGeom prst="rect">
            <a:avLst/>
          </a:prstGeom>
          <a:noFill/>
        </p:spPr>
        <p:txBody>
          <a:bodyPr wrap="none" rtlCol="0">
            <a:spAutoFit/>
          </a:bodyPr>
          <a:lstStyle/>
          <a:p>
            <a:r>
              <a:rPr lang="en-US" sz="12450" dirty="0">
                <a:solidFill>
                  <a:schemeClr val="bg1"/>
                </a:solidFill>
              </a:rPr>
              <a:t>?</a:t>
            </a:r>
          </a:p>
        </p:txBody>
      </p:sp>
      <p:pic>
        <p:nvPicPr>
          <p:cNvPr id="13" name="Picture 12">
            <a:extLst>
              <a:ext uri="{FF2B5EF4-FFF2-40B4-BE49-F238E27FC236}">
                <a16:creationId xmlns:a16="http://schemas.microsoft.com/office/drawing/2014/main" id="{E3BF73DB-6CF4-EC45-97B4-2DE2665E6159}"/>
              </a:ext>
            </a:extLst>
          </p:cNvPr>
          <p:cNvPicPr>
            <a:picLocks noChangeAspect="1"/>
          </p:cNvPicPr>
          <p:nvPr/>
        </p:nvPicPr>
        <p:blipFill>
          <a:blip r:embed="rId3"/>
          <a:stretch>
            <a:fillRect/>
          </a:stretch>
        </p:blipFill>
        <p:spPr>
          <a:xfrm>
            <a:off x="1227695" y="1459200"/>
            <a:ext cx="5629275" cy="2781300"/>
          </a:xfrm>
          <a:prstGeom prst="rect">
            <a:avLst/>
          </a:prstGeom>
        </p:spPr>
      </p:pic>
    </p:spTree>
    <p:extLst>
      <p:ext uri="{BB962C8B-B14F-4D97-AF65-F5344CB8AC3E}">
        <p14:creationId xmlns:p14="http://schemas.microsoft.com/office/powerpoint/2010/main" val="1352844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0" name="Title 2">
            <a:extLst>
              <a:ext uri="{FF2B5EF4-FFF2-40B4-BE49-F238E27FC236}">
                <a16:creationId xmlns:a16="http://schemas.microsoft.com/office/drawing/2014/main" id="{ECAC74CF-6CA2-6746-866B-305D34D7C1F5}"/>
              </a:ext>
            </a:extLst>
          </p:cNvPr>
          <p:cNvSpPr txBox="1">
            <a:spLocks/>
          </p:cNvSpPr>
          <p:nvPr/>
        </p:nvSpPr>
        <p:spPr>
          <a:xfrm>
            <a:off x="1133061" y="779337"/>
            <a:ext cx="6341165" cy="518400"/>
          </a:xfrm>
          <a:prstGeom prst="rect">
            <a:avLst/>
          </a:prstGeom>
        </p:spPr>
        <p:txBody>
          <a:bodyPr vert="horz" lIns="68580" tIns="34290" rIns="68580" bIns="3429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Synchronisation du son avec </a:t>
            </a:r>
            <a:r>
              <a:rPr lang="en-GB" sz="3300" dirty="0" err="1">
                <a:solidFill>
                  <a:schemeClr val="bg1"/>
                </a:solidFill>
              </a:rPr>
              <a:t>l’image</a:t>
            </a:r>
            <a:endParaRPr lang="en-US" sz="3300" dirty="0">
              <a:solidFill>
                <a:schemeClr val="bg1"/>
              </a:solidFill>
            </a:endParaRPr>
          </a:p>
        </p:txBody>
      </p:sp>
      <p:pic>
        <p:nvPicPr>
          <p:cNvPr id="9" name="Picture 8">
            <a:extLst>
              <a:ext uri="{FF2B5EF4-FFF2-40B4-BE49-F238E27FC236}">
                <a16:creationId xmlns:a16="http://schemas.microsoft.com/office/drawing/2014/main" id="{614A603B-B6E5-AD41-8C5E-348C48A49E19}"/>
              </a:ext>
            </a:extLst>
          </p:cNvPr>
          <p:cNvPicPr>
            <a:picLocks noChangeAspect="1"/>
          </p:cNvPicPr>
          <p:nvPr/>
        </p:nvPicPr>
        <p:blipFill>
          <a:blip r:embed="rId3"/>
          <a:stretch>
            <a:fillRect/>
          </a:stretch>
        </p:blipFill>
        <p:spPr>
          <a:xfrm>
            <a:off x="1590589" y="1522326"/>
            <a:ext cx="5970413" cy="2963176"/>
          </a:xfrm>
          <a:prstGeom prst="rect">
            <a:avLst/>
          </a:prstGeom>
        </p:spPr>
      </p:pic>
    </p:spTree>
    <p:extLst>
      <p:ext uri="{BB962C8B-B14F-4D97-AF65-F5344CB8AC3E}">
        <p14:creationId xmlns:p14="http://schemas.microsoft.com/office/powerpoint/2010/main" val="1915397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C52FD4-4EE9-1A43-8173-F07936335ED9}"/>
              </a:ext>
            </a:extLst>
          </p:cNvPr>
          <p:cNvSpPr>
            <a:spLocks noGrp="1"/>
          </p:cNvSpPr>
          <p:nvPr>
            <p:ph type="ctrTitle"/>
          </p:nvPr>
        </p:nvSpPr>
        <p:spPr>
          <a:xfrm>
            <a:off x="1207445" y="76237"/>
            <a:ext cx="5829300" cy="2473586"/>
          </a:xfrm>
        </p:spPr>
        <p:txBody>
          <a:bodyPr>
            <a:normAutofit/>
          </a:bodyPr>
          <a:lstStyle/>
          <a:p>
            <a:br>
              <a:rPr lang="en-US" dirty="0"/>
            </a:br>
            <a:br>
              <a:rPr lang="en-US" dirty="0"/>
            </a:br>
            <a:r>
              <a:rPr lang="en-GB" dirty="0"/>
              <a:t>Questions </a:t>
            </a:r>
            <a:r>
              <a:rPr lang="en-GB" dirty="0" err="1"/>
              <a:t>légales</a:t>
            </a:r>
            <a:r>
              <a:rPr lang="en-GB" dirty="0"/>
              <a:t> et </a:t>
            </a:r>
            <a:r>
              <a:rPr lang="en-GB" dirty="0" err="1"/>
              <a:t>juridiques</a:t>
            </a:r>
            <a:endParaRPr lang="en-US" dirty="0"/>
          </a:p>
        </p:txBody>
      </p:sp>
      <p:sp>
        <p:nvSpPr>
          <p:cNvPr id="5" name="Subtitle 2">
            <a:extLst>
              <a:ext uri="{FF2B5EF4-FFF2-40B4-BE49-F238E27FC236}">
                <a16:creationId xmlns:a16="http://schemas.microsoft.com/office/drawing/2014/main" id="{89CEEB88-51A4-2C40-9666-E89EA3F37B4F}"/>
              </a:ext>
            </a:extLst>
          </p:cNvPr>
          <p:cNvSpPr txBox="1">
            <a:spLocks/>
          </p:cNvSpPr>
          <p:nvPr/>
        </p:nvSpPr>
        <p:spPr>
          <a:xfrm>
            <a:off x="936025" y="3472885"/>
            <a:ext cx="4800600" cy="88002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1500" i="1" dirty="0"/>
              <a:t>EXONÉRATION DE RESPONSABILITÉ : Les informations fournies ici ont pour seul but de donner des conseils de base. Ni l'auteur, ni le projet DIME et ses associés ne sont des experts juridiques et, par conséquent, ne peuvent assumer la responsabilité de l'exactitude juridique de l'information.</a:t>
            </a:r>
          </a:p>
          <a:p>
            <a:endParaRPr lang="fr-CH" sz="1500" i="1" dirty="0"/>
          </a:p>
          <a:p>
            <a:endParaRPr lang="fr-CH" sz="1500" i="1" dirty="0"/>
          </a:p>
          <a:p>
            <a:endParaRPr lang="fr-CH" sz="1500" i="1" dirty="0"/>
          </a:p>
        </p:txBody>
      </p:sp>
    </p:spTree>
    <p:extLst>
      <p:ext uri="{BB962C8B-B14F-4D97-AF65-F5344CB8AC3E}">
        <p14:creationId xmlns:p14="http://schemas.microsoft.com/office/powerpoint/2010/main" val="3029321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030985" y="638643"/>
            <a:ext cx="6633294"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Les marques</a:t>
            </a:r>
            <a:endParaRPr lang="en-US" sz="3300" dirty="0">
              <a:solidFill>
                <a:schemeClr val="bg1"/>
              </a:solidFill>
            </a:endParaRPr>
          </a:p>
        </p:txBody>
      </p:sp>
      <p:sp>
        <p:nvSpPr>
          <p:cNvPr id="17" name="Title 2">
            <a:extLst>
              <a:ext uri="{FF2B5EF4-FFF2-40B4-BE49-F238E27FC236}">
                <a16:creationId xmlns:a16="http://schemas.microsoft.com/office/drawing/2014/main" id="{0E512F1F-AFBA-7341-905A-EA4230AD20D0}"/>
              </a:ext>
            </a:extLst>
          </p:cNvPr>
          <p:cNvSpPr txBox="1">
            <a:spLocks/>
          </p:cNvSpPr>
          <p:nvPr/>
        </p:nvSpPr>
        <p:spPr>
          <a:xfrm>
            <a:off x="2301424" y="3736873"/>
            <a:ext cx="2868094" cy="826457"/>
          </a:xfrm>
          <a:prstGeom prst="rect">
            <a:avLst/>
          </a:prstGeom>
        </p:spPr>
        <p:txBody>
          <a:bodyPr vert="horz" lIns="68580" tIns="34290" rIns="68580" bIns="3429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3300" dirty="0"/>
              <a:t>Aucun </a:t>
            </a:r>
            <a:r>
              <a:rPr lang="fr-CH" sz="3300" b="1" dirty="0"/>
              <a:t>nom de marque </a:t>
            </a:r>
            <a:r>
              <a:rPr lang="fr-CH" sz="3300" dirty="0"/>
              <a:t>ou marque de commerce ne doit être visible - surtout s'il y a la moindre chance que l'entreprise ait des sentiments négatifs à l'égard de votre film.</a:t>
            </a:r>
          </a:p>
        </p:txBody>
      </p:sp>
      <p:pic>
        <p:nvPicPr>
          <p:cNvPr id="18" name="Picture 17" descr="nathan-dumlao-275634.jpg">
            <a:extLst>
              <a:ext uri="{FF2B5EF4-FFF2-40B4-BE49-F238E27FC236}">
                <a16:creationId xmlns:a16="http://schemas.microsoft.com/office/drawing/2014/main" id="{C55CB3B6-7A2C-7146-A7F2-FEEE9F7581EE}"/>
              </a:ext>
            </a:extLst>
          </p:cNvPr>
          <p:cNvPicPr>
            <a:picLocks noChangeAspect="1"/>
          </p:cNvPicPr>
          <p:nvPr/>
        </p:nvPicPr>
        <p:blipFill rotWithShape="1">
          <a:blip r:embed="rId3">
            <a:extLst>
              <a:ext uri="{28A0092B-C50C-407E-A947-70E740481C1C}">
                <a14:useLocalDpi xmlns:a14="http://schemas.microsoft.com/office/drawing/2010/main" val="0"/>
              </a:ext>
            </a:extLst>
          </a:blip>
          <a:srcRect l="38035" t="24593" r="12914" b="2785"/>
          <a:stretch/>
        </p:blipFill>
        <p:spPr>
          <a:xfrm>
            <a:off x="704058" y="1362026"/>
            <a:ext cx="1363115" cy="3027257"/>
          </a:xfrm>
          <a:prstGeom prst="rect">
            <a:avLst/>
          </a:prstGeom>
          <a:ln>
            <a:solidFill>
              <a:srgbClr val="4F81BD"/>
            </a:solidFill>
          </a:ln>
        </p:spPr>
      </p:pic>
      <p:pic>
        <p:nvPicPr>
          <p:cNvPr id="19" name="Picture 18" descr="ilya-yakover-300909.jpg">
            <a:extLst>
              <a:ext uri="{FF2B5EF4-FFF2-40B4-BE49-F238E27FC236}">
                <a16:creationId xmlns:a16="http://schemas.microsoft.com/office/drawing/2014/main" id="{195BCDA1-9352-F14E-B5E9-0C7937F655E9}"/>
              </a:ext>
            </a:extLst>
          </p:cNvPr>
          <p:cNvPicPr>
            <a:picLocks noChangeAspect="1"/>
          </p:cNvPicPr>
          <p:nvPr/>
        </p:nvPicPr>
        <p:blipFill rotWithShape="1">
          <a:blip r:embed="rId4">
            <a:extLst>
              <a:ext uri="{28A0092B-C50C-407E-A947-70E740481C1C}">
                <a14:useLocalDpi xmlns:a14="http://schemas.microsoft.com/office/drawing/2010/main" val="0"/>
              </a:ext>
            </a:extLst>
          </a:blip>
          <a:srcRect l="18895" t="15711" r="28810" b="33652"/>
          <a:stretch/>
        </p:blipFill>
        <p:spPr>
          <a:xfrm>
            <a:off x="2301424" y="1828064"/>
            <a:ext cx="2868094" cy="1851441"/>
          </a:xfrm>
          <a:prstGeom prst="rect">
            <a:avLst/>
          </a:prstGeom>
          <a:ln>
            <a:solidFill>
              <a:srgbClr val="4F81BD"/>
            </a:solidFill>
          </a:ln>
        </p:spPr>
      </p:pic>
      <p:pic>
        <p:nvPicPr>
          <p:cNvPr id="20" name="Picture 19" descr="filip-mroz-167499.jpg">
            <a:extLst>
              <a:ext uri="{FF2B5EF4-FFF2-40B4-BE49-F238E27FC236}">
                <a16:creationId xmlns:a16="http://schemas.microsoft.com/office/drawing/2014/main" id="{457F1D55-11C6-784E-9BBA-F79FEFEEEF74}"/>
              </a:ext>
            </a:extLst>
          </p:cNvPr>
          <p:cNvPicPr>
            <a:picLocks noChangeAspect="1"/>
          </p:cNvPicPr>
          <p:nvPr/>
        </p:nvPicPr>
        <p:blipFill rotWithShape="1">
          <a:blip r:embed="rId5">
            <a:extLst>
              <a:ext uri="{28A0092B-C50C-407E-A947-70E740481C1C}">
                <a14:useLocalDpi xmlns:a14="http://schemas.microsoft.com/office/drawing/2010/main" val="0"/>
              </a:ext>
            </a:extLst>
          </a:blip>
          <a:srcRect l="25950" t="21743" r="32828" b="13397"/>
          <a:stretch/>
        </p:blipFill>
        <p:spPr>
          <a:xfrm>
            <a:off x="5462937" y="1386627"/>
            <a:ext cx="1363115" cy="3002656"/>
          </a:xfrm>
          <a:prstGeom prst="rect">
            <a:avLst/>
          </a:prstGeom>
          <a:ln>
            <a:solidFill>
              <a:srgbClr val="4F81BD"/>
            </a:solidFill>
          </a:ln>
        </p:spPr>
      </p:pic>
    </p:spTree>
    <p:extLst>
      <p:ext uri="{BB962C8B-B14F-4D97-AF65-F5344CB8AC3E}">
        <p14:creationId xmlns:p14="http://schemas.microsoft.com/office/powerpoint/2010/main" val="32625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Title 2">
            <a:extLst>
              <a:ext uri="{FF2B5EF4-FFF2-40B4-BE49-F238E27FC236}">
                <a16:creationId xmlns:a16="http://schemas.microsoft.com/office/drawing/2014/main" id="{1BDA7879-6C05-804A-B069-8BAF36D91182}"/>
              </a:ext>
            </a:extLst>
          </p:cNvPr>
          <p:cNvSpPr txBox="1">
            <a:spLocks/>
          </p:cNvSpPr>
          <p:nvPr/>
        </p:nvSpPr>
        <p:spPr>
          <a:xfrm>
            <a:off x="685800" y="788604"/>
            <a:ext cx="7295322" cy="518400"/>
          </a:xfrm>
          <a:prstGeom prst="rect">
            <a:avLst/>
          </a:prstGeom>
        </p:spPr>
        <p:txBody>
          <a:bodyPr vert="horz" lIns="68580" tIns="34290" rIns="68580" bIns="3429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Fiche de droit de publication (”talent release”)</a:t>
            </a:r>
          </a:p>
        </p:txBody>
      </p:sp>
      <p:sp>
        <p:nvSpPr>
          <p:cNvPr id="24" name="TextBox 23">
            <a:extLst>
              <a:ext uri="{FF2B5EF4-FFF2-40B4-BE49-F238E27FC236}">
                <a16:creationId xmlns:a16="http://schemas.microsoft.com/office/drawing/2014/main" id="{DA807101-0A1A-0E4D-AA65-C3A8530F02D1}"/>
              </a:ext>
            </a:extLst>
          </p:cNvPr>
          <p:cNvSpPr txBox="1"/>
          <p:nvPr/>
        </p:nvSpPr>
        <p:spPr>
          <a:xfrm>
            <a:off x="3436092" y="1459200"/>
            <a:ext cx="1072730" cy="2008242"/>
          </a:xfrm>
          <a:prstGeom prst="rect">
            <a:avLst/>
          </a:prstGeom>
          <a:noFill/>
        </p:spPr>
        <p:txBody>
          <a:bodyPr wrap="none" rtlCol="0">
            <a:spAutoFit/>
          </a:bodyPr>
          <a:lstStyle/>
          <a:p>
            <a:r>
              <a:rPr lang="en-US" sz="12450" dirty="0">
                <a:solidFill>
                  <a:schemeClr val="bg1"/>
                </a:solidFill>
              </a:rPr>
              <a:t>?</a:t>
            </a:r>
          </a:p>
        </p:txBody>
      </p:sp>
      <p:sp>
        <p:nvSpPr>
          <p:cNvPr id="29" name="Title 2">
            <a:extLst>
              <a:ext uri="{FF2B5EF4-FFF2-40B4-BE49-F238E27FC236}">
                <a16:creationId xmlns:a16="http://schemas.microsoft.com/office/drawing/2014/main" id="{987D5EE4-5CD2-2440-A970-BDA3D0C04D14}"/>
              </a:ext>
            </a:extLst>
          </p:cNvPr>
          <p:cNvSpPr txBox="1">
            <a:spLocks/>
          </p:cNvSpPr>
          <p:nvPr/>
        </p:nvSpPr>
        <p:spPr>
          <a:xfrm>
            <a:off x="872560" y="1307005"/>
            <a:ext cx="3281997" cy="3142778"/>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H" sz="1200" dirty="0"/>
              <a:t>Un Talent Release est un formulaire simple que quelqu'un qui figure dans votre film (acteur, interviewé, etc.) doit signer pour autoriser l'utilisation de sa photo et de sa voix sans restriction. </a:t>
            </a:r>
          </a:p>
          <a:p>
            <a:pPr algn="l"/>
            <a:r>
              <a:rPr lang="fr-CH" sz="1200" dirty="0"/>
              <a:t>Obtenez ceci d'abord parce qu'ils peuvent refuser par la suite.</a:t>
            </a:r>
          </a:p>
          <a:p>
            <a:pPr algn="l"/>
            <a:endParaRPr lang="fr-CH" sz="1200" dirty="0"/>
          </a:p>
          <a:p>
            <a:pPr algn="l"/>
            <a:r>
              <a:rPr lang="fr-CH" sz="1200" dirty="0"/>
              <a:t>Vous pouvez filmer des foules en public sans leur permission si vous ne vous concentrez pas sur une seule personne. C'est une "bonne pratique" d'éviter de filmer des enfants sans le consentement des parents ou du tuteur.</a:t>
            </a:r>
          </a:p>
        </p:txBody>
      </p:sp>
      <p:pic>
        <p:nvPicPr>
          <p:cNvPr id="30" name="Picture 29" descr="dlq_talent_release_template.pdf">
            <a:extLst>
              <a:ext uri="{FF2B5EF4-FFF2-40B4-BE49-F238E27FC236}">
                <a16:creationId xmlns:a16="http://schemas.microsoft.com/office/drawing/2014/main" id="{705F0399-9075-6149-A086-288EB6CCE318}"/>
              </a:ext>
            </a:extLst>
          </p:cNvPr>
          <p:cNvPicPr>
            <a:picLocks noChangeAspect="1"/>
          </p:cNvPicPr>
          <p:nvPr/>
        </p:nvPicPr>
        <p:blipFill rotWithShape="1">
          <a:blip r:embed="rId3">
            <a:extLst>
              <a:ext uri="{28A0092B-C50C-407E-A947-70E740481C1C}">
                <a14:useLocalDpi xmlns:a14="http://schemas.microsoft.com/office/drawing/2010/main" val="0"/>
              </a:ext>
            </a:extLst>
          </a:blip>
          <a:srcRect l="8639" t="24512" r="7410" b="34148"/>
          <a:stretch/>
        </p:blipFill>
        <p:spPr>
          <a:xfrm>
            <a:off x="4308018" y="1931497"/>
            <a:ext cx="3425745" cy="2387190"/>
          </a:xfrm>
          <a:prstGeom prst="rect">
            <a:avLst/>
          </a:prstGeom>
          <a:ln>
            <a:solidFill>
              <a:srgbClr val="4F81BD"/>
            </a:solidFill>
          </a:ln>
        </p:spPr>
      </p:pic>
      <p:sp>
        <p:nvSpPr>
          <p:cNvPr id="31" name="TextBox 30">
            <a:extLst>
              <a:ext uri="{FF2B5EF4-FFF2-40B4-BE49-F238E27FC236}">
                <a16:creationId xmlns:a16="http://schemas.microsoft.com/office/drawing/2014/main" id="{A6F3464D-11AF-0045-BAE2-CCEC76CB4B80}"/>
              </a:ext>
            </a:extLst>
          </p:cNvPr>
          <p:cNvSpPr txBox="1"/>
          <p:nvPr/>
        </p:nvSpPr>
        <p:spPr>
          <a:xfrm>
            <a:off x="5420274" y="1502302"/>
            <a:ext cx="1535998" cy="253916"/>
          </a:xfrm>
          <a:prstGeom prst="rect">
            <a:avLst/>
          </a:prstGeom>
          <a:noFill/>
        </p:spPr>
        <p:txBody>
          <a:bodyPr wrap="none" rtlCol="0">
            <a:spAutoFit/>
          </a:bodyPr>
          <a:lstStyle/>
          <a:p>
            <a:pPr algn="r"/>
            <a:r>
              <a:rPr lang="en-US" sz="1050" i="1" dirty="0" err="1"/>
              <a:t>Exemple</a:t>
            </a:r>
            <a:r>
              <a:rPr lang="en-US" sz="1050" i="1" dirty="0"/>
              <a:t> de </a:t>
            </a:r>
            <a:r>
              <a:rPr lang="en-US" sz="1050" i="1" dirty="0" err="1"/>
              <a:t>formulaire</a:t>
            </a:r>
            <a:endParaRPr lang="en-US" sz="1050" i="1" dirty="0"/>
          </a:p>
        </p:txBody>
      </p:sp>
    </p:spTree>
    <p:extLst>
      <p:ext uri="{BB962C8B-B14F-4D97-AF65-F5344CB8AC3E}">
        <p14:creationId xmlns:p14="http://schemas.microsoft.com/office/powerpoint/2010/main" val="2796300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0" name="Title 2">
            <a:extLst>
              <a:ext uri="{FF2B5EF4-FFF2-40B4-BE49-F238E27FC236}">
                <a16:creationId xmlns:a16="http://schemas.microsoft.com/office/drawing/2014/main" id="{ECAC74CF-6CA2-6746-866B-305D34D7C1F5}"/>
              </a:ext>
            </a:extLst>
          </p:cNvPr>
          <p:cNvSpPr txBox="1">
            <a:spLocks/>
          </p:cNvSpPr>
          <p:nvPr/>
        </p:nvSpPr>
        <p:spPr>
          <a:xfrm>
            <a:off x="1590589" y="779337"/>
            <a:ext cx="5843881" cy="518400"/>
          </a:xfrm>
          <a:prstGeom prst="rect">
            <a:avLst/>
          </a:prstGeom>
        </p:spPr>
        <p:txBody>
          <a:bodyPr vert="horz" lIns="68580" tIns="34290" rIns="68580" bIns="3429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Utilisation de </a:t>
            </a:r>
            <a:r>
              <a:rPr lang="en-GB" sz="3300" dirty="0" err="1">
                <a:solidFill>
                  <a:schemeClr val="bg1"/>
                </a:solidFill>
              </a:rPr>
              <a:t>musiques</a:t>
            </a:r>
            <a:r>
              <a:rPr lang="en-GB" sz="3300" dirty="0">
                <a:solidFill>
                  <a:schemeClr val="bg1"/>
                </a:solidFill>
              </a:rPr>
              <a:t>, images, films</a:t>
            </a:r>
          </a:p>
        </p:txBody>
      </p:sp>
      <p:sp>
        <p:nvSpPr>
          <p:cNvPr id="15" name="Title 2">
            <a:extLst>
              <a:ext uri="{FF2B5EF4-FFF2-40B4-BE49-F238E27FC236}">
                <a16:creationId xmlns:a16="http://schemas.microsoft.com/office/drawing/2014/main" id="{CFFD2192-90D6-7549-88B4-DA6F80C9DDD0}"/>
              </a:ext>
            </a:extLst>
          </p:cNvPr>
          <p:cNvSpPr txBox="1">
            <a:spLocks/>
          </p:cNvSpPr>
          <p:nvPr/>
        </p:nvSpPr>
        <p:spPr>
          <a:xfrm>
            <a:off x="1152939" y="1480930"/>
            <a:ext cx="6947452" cy="2360221"/>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700" dirty="0"/>
              <a:t>“</a:t>
            </a:r>
            <a:r>
              <a:rPr lang="en-GB" sz="2700" i="1" dirty="0" err="1"/>
              <a:t>Vous</a:t>
            </a:r>
            <a:r>
              <a:rPr lang="en-GB" sz="2700" i="1" dirty="0"/>
              <a:t> </a:t>
            </a:r>
            <a:r>
              <a:rPr lang="en-GB" sz="2700" i="1" dirty="0" err="1"/>
              <a:t>pouvez</a:t>
            </a:r>
            <a:r>
              <a:rPr lang="en-GB" sz="2700" i="1" dirty="0"/>
              <a:t> </a:t>
            </a:r>
            <a:r>
              <a:rPr lang="en-GB" sz="2700" i="1" dirty="0" err="1"/>
              <a:t>utilisez</a:t>
            </a:r>
            <a:r>
              <a:rPr lang="en-GB" sz="2700" i="1" dirty="0"/>
              <a:t> 30 </a:t>
            </a:r>
            <a:r>
              <a:rPr lang="en-GB" sz="2700" i="1" dirty="0" err="1"/>
              <a:t>secondes</a:t>
            </a:r>
            <a:r>
              <a:rPr lang="en-GB" sz="2700" dirty="0"/>
              <a:t>" = </a:t>
            </a:r>
            <a:r>
              <a:rPr lang="en-GB" sz="2700" u="sng" dirty="0"/>
              <a:t>FAUX</a:t>
            </a:r>
            <a:r>
              <a:rPr lang="en-GB" sz="2700" dirty="0"/>
              <a:t>!</a:t>
            </a:r>
          </a:p>
          <a:p>
            <a:r>
              <a:rPr lang="fr-CH" sz="3000" dirty="0">
                <a:solidFill>
                  <a:srgbClr val="FF0000"/>
                </a:solidFill>
              </a:rPr>
              <a:t>N’utilisez pas sans autorisation écrite.</a:t>
            </a:r>
            <a:endParaRPr lang="en-GB" sz="1500" dirty="0"/>
          </a:p>
          <a:p>
            <a:endParaRPr lang="fr-CH" sz="1500" dirty="0"/>
          </a:p>
          <a:p>
            <a:r>
              <a:rPr lang="fr-CH" sz="1500" dirty="0"/>
              <a:t>Trouver des sites Web qui donnent une permission gratuite.</a:t>
            </a:r>
          </a:p>
          <a:p>
            <a:r>
              <a:rPr lang="fr-CH" sz="1500" dirty="0"/>
              <a:t>Par exemple, les photographies d'</a:t>
            </a:r>
            <a:r>
              <a:rPr lang="fr-CH" sz="1500" dirty="0" err="1"/>
              <a:t>Unsplash.com</a:t>
            </a:r>
            <a:r>
              <a:rPr lang="fr-CH" sz="1500" dirty="0"/>
              <a:t> = gratuit pour </a:t>
            </a:r>
            <a:r>
              <a:rPr lang="fr-CH" sz="1500"/>
              <a:t>toute utilisation.</a:t>
            </a:r>
            <a:endParaRPr lang="en-GB" sz="1500" dirty="0"/>
          </a:p>
        </p:txBody>
      </p:sp>
    </p:spTree>
    <p:extLst>
      <p:ext uri="{BB962C8B-B14F-4D97-AF65-F5344CB8AC3E}">
        <p14:creationId xmlns:p14="http://schemas.microsoft.com/office/powerpoint/2010/main" val="2919968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030985" y="638643"/>
            <a:ext cx="6633294"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Lieux</a:t>
            </a:r>
            <a:r>
              <a:rPr lang="en-GB" sz="3300" dirty="0">
                <a:solidFill>
                  <a:schemeClr val="bg1"/>
                </a:solidFill>
              </a:rPr>
              <a:t> de </a:t>
            </a:r>
            <a:r>
              <a:rPr lang="en-GB" sz="3300" dirty="0" err="1">
                <a:solidFill>
                  <a:schemeClr val="bg1"/>
                </a:solidFill>
              </a:rPr>
              <a:t>tournage</a:t>
            </a:r>
            <a:endParaRPr lang="en-US" sz="3300" dirty="0">
              <a:solidFill>
                <a:schemeClr val="bg1"/>
              </a:solidFill>
            </a:endParaRPr>
          </a:p>
        </p:txBody>
      </p:sp>
      <p:sp>
        <p:nvSpPr>
          <p:cNvPr id="7" name="Title 2">
            <a:extLst>
              <a:ext uri="{FF2B5EF4-FFF2-40B4-BE49-F238E27FC236}">
                <a16:creationId xmlns:a16="http://schemas.microsoft.com/office/drawing/2014/main" id="{6FCDA503-A3B5-6545-BD78-A8773AFFCA2E}"/>
              </a:ext>
            </a:extLst>
          </p:cNvPr>
          <p:cNvSpPr txBox="1">
            <a:spLocks/>
          </p:cNvSpPr>
          <p:nvPr/>
        </p:nvSpPr>
        <p:spPr>
          <a:xfrm>
            <a:off x="1474951" y="1639220"/>
            <a:ext cx="6117500" cy="2350212"/>
          </a:xfrm>
          <a:prstGeom prst="rect">
            <a:avLst/>
          </a:prstGeom>
        </p:spPr>
        <p:txBody>
          <a:bodyPr vert="horz" lIns="68580" tIns="34290" rIns="68580" bIns="3429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1500" dirty="0"/>
              <a:t>Vous devez avoir l'autorisation de filmer sur une propriété privée. </a:t>
            </a:r>
          </a:p>
          <a:p>
            <a:endParaRPr lang="fr-CH" sz="1500" dirty="0"/>
          </a:p>
          <a:p>
            <a:r>
              <a:rPr lang="fr-CH" sz="1500" dirty="0"/>
              <a:t>Si vous demandez l'autorisation de filmer dans un lieu public auprès d'une autorité locale, celle-ci insistera souvent pour que vous fournissiez une assurance responsabilité civile. Les touristes photographient et filment souvent avec des téléphones intelligents et de petits appareils photo, donc, souvent, la meilleure façon d'éviter les difficultés est de garder votre activité et votre équipement simples et d'éviter de déranger le public.</a:t>
            </a:r>
          </a:p>
          <a:p>
            <a:endParaRPr lang="fr-CH" sz="1500" dirty="0"/>
          </a:p>
          <a:p>
            <a:r>
              <a:rPr lang="fr-CH" sz="1500" dirty="0"/>
              <a:t>Obtenez toutes les autorisations nécessaires avant le tournage et essayez d'avoir un "plan B" au cas où il ne serait pas possible de filmer dans le lieu prévu à l’origine.</a:t>
            </a:r>
          </a:p>
        </p:txBody>
      </p:sp>
    </p:spTree>
    <p:extLst>
      <p:ext uri="{BB962C8B-B14F-4D97-AF65-F5344CB8AC3E}">
        <p14:creationId xmlns:p14="http://schemas.microsoft.com/office/powerpoint/2010/main" val="1721757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39" name="Title 2">
            <a:extLst>
              <a:ext uri="{FF2B5EF4-FFF2-40B4-BE49-F238E27FC236}">
                <a16:creationId xmlns:a16="http://schemas.microsoft.com/office/drawing/2014/main" id="{5190062D-3FB8-994E-9C9A-E544D5E48860}"/>
              </a:ext>
            </a:extLst>
          </p:cNvPr>
          <p:cNvSpPr txBox="1">
            <a:spLocks/>
          </p:cNvSpPr>
          <p:nvPr/>
        </p:nvSpPr>
        <p:spPr>
          <a:xfrm>
            <a:off x="1533269"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b="1" dirty="0" err="1">
                <a:solidFill>
                  <a:schemeClr val="bg1"/>
                </a:solidFill>
              </a:rPr>
              <a:t>Rédacteur</a:t>
            </a:r>
            <a:endParaRPr lang="en-US" sz="3300" b="1" dirty="0">
              <a:solidFill>
                <a:schemeClr val="bg1"/>
              </a:solidFill>
            </a:endParaRPr>
          </a:p>
        </p:txBody>
      </p:sp>
      <p:sp>
        <p:nvSpPr>
          <p:cNvPr id="40" name="TextBox 39">
            <a:extLst>
              <a:ext uri="{FF2B5EF4-FFF2-40B4-BE49-F238E27FC236}">
                <a16:creationId xmlns:a16="http://schemas.microsoft.com/office/drawing/2014/main" id="{7C642CC6-2CF6-3746-BA66-0B725D4FA6D0}"/>
              </a:ext>
            </a:extLst>
          </p:cNvPr>
          <p:cNvSpPr txBox="1"/>
          <p:nvPr/>
        </p:nvSpPr>
        <p:spPr>
          <a:xfrm>
            <a:off x="1391478" y="1888435"/>
            <a:ext cx="6172200" cy="1477328"/>
          </a:xfrm>
          <a:prstGeom prst="rect">
            <a:avLst/>
          </a:prstGeom>
          <a:noFill/>
        </p:spPr>
        <p:txBody>
          <a:bodyPr wrap="square" rtlCol="0">
            <a:spAutoFit/>
          </a:bodyPr>
          <a:lstStyle/>
          <a:p>
            <a:pPr algn="ctr"/>
            <a:r>
              <a:rPr lang="fr-CH" sz="1500" dirty="0">
                <a:solidFill>
                  <a:srgbClr val="C00000"/>
                </a:solidFill>
                <a:latin typeface="Arial Black"/>
                <a:cs typeface="Arial Black"/>
              </a:rPr>
              <a:t>Pour une pièce de théâtre, le rédacteur écrit le scénario.</a:t>
            </a:r>
          </a:p>
          <a:p>
            <a:pPr algn="ctr"/>
            <a:endParaRPr lang="fr-CH" sz="1500" dirty="0">
              <a:solidFill>
                <a:srgbClr val="C00000"/>
              </a:solidFill>
              <a:latin typeface="Arial Black"/>
              <a:cs typeface="Arial Black"/>
            </a:endParaRPr>
          </a:p>
          <a:p>
            <a:pPr algn="ctr"/>
            <a:r>
              <a:rPr lang="fr-CH" sz="1500" dirty="0">
                <a:solidFill>
                  <a:srgbClr val="C00000"/>
                </a:solidFill>
                <a:latin typeface="Arial Black"/>
                <a:cs typeface="Arial Black"/>
              </a:rPr>
              <a:t>Dans le cas d'un documentaire, le rédacteur rédige les questions à l'intention des personnes interrogées qui sont susceptibles d'aboutir à des réponses qui raconteront l'histoire du documentaire.</a:t>
            </a:r>
          </a:p>
        </p:txBody>
      </p:sp>
    </p:spTree>
    <p:extLst>
      <p:ext uri="{BB962C8B-B14F-4D97-AF65-F5344CB8AC3E}">
        <p14:creationId xmlns:p14="http://schemas.microsoft.com/office/powerpoint/2010/main" val="3846142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Title 2">
            <a:extLst>
              <a:ext uri="{FF2B5EF4-FFF2-40B4-BE49-F238E27FC236}">
                <a16:creationId xmlns:a16="http://schemas.microsoft.com/office/drawing/2014/main" id="{1BDA7879-6C05-804A-B069-8BAF36D91182}"/>
              </a:ext>
            </a:extLst>
          </p:cNvPr>
          <p:cNvSpPr txBox="1">
            <a:spLocks/>
          </p:cNvSpPr>
          <p:nvPr/>
        </p:nvSpPr>
        <p:spPr>
          <a:xfrm>
            <a:off x="1395970" y="788604"/>
            <a:ext cx="5461001" cy="518400"/>
          </a:xfrm>
          <a:prstGeom prst="rect">
            <a:avLst/>
          </a:prstGeom>
        </p:spPr>
        <p:txBody>
          <a:bodyPr vert="horz" lIns="68580" tIns="34290" rIns="68580" bIns="3429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Santé et </a:t>
            </a:r>
            <a:r>
              <a:rPr lang="en-US" sz="3300" dirty="0" err="1">
                <a:solidFill>
                  <a:schemeClr val="bg1"/>
                </a:solidFill>
              </a:rPr>
              <a:t>sécurité</a:t>
            </a:r>
            <a:endParaRPr lang="en-US" sz="3300" dirty="0">
              <a:solidFill>
                <a:schemeClr val="bg1"/>
              </a:solidFill>
            </a:endParaRPr>
          </a:p>
        </p:txBody>
      </p:sp>
      <p:sp>
        <p:nvSpPr>
          <p:cNvPr id="24" name="TextBox 23">
            <a:extLst>
              <a:ext uri="{FF2B5EF4-FFF2-40B4-BE49-F238E27FC236}">
                <a16:creationId xmlns:a16="http://schemas.microsoft.com/office/drawing/2014/main" id="{DA807101-0A1A-0E4D-AA65-C3A8530F02D1}"/>
              </a:ext>
            </a:extLst>
          </p:cNvPr>
          <p:cNvSpPr txBox="1"/>
          <p:nvPr/>
        </p:nvSpPr>
        <p:spPr>
          <a:xfrm>
            <a:off x="3436092" y="1459200"/>
            <a:ext cx="1072730" cy="2008242"/>
          </a:xfrm>
          <a:prstGeom prst="rect">
            <a:avLst/>
          </a:prstGeom>
          <a:noFill/>
        </p:spPr>
        <p:txBody>
          <a:bodyPr wrap="none" rtlCol="0">
            <a:spAutoFit/>
          </a:bodyPr>
          <a:lstStyle/>
          <a:p>
            <a:r>
              <a:rPr lang="en-US" sz="12450" dirty="0">
                <a:solidFill>
                  <a:schemeClr val="bg1"/>
                </a:solidFill>
              </a:rPr>
              <a:t>?</a:t>
            </a:r>
          </a:p>
        </p:txBody>
      </p:sp>
      <p:sp>
        <p:nvSpPr>
          <p:cNvPr id="7" name="Title 2">
            <a:extLst>
              <a:ext uri="{FF2B5EF4-FFF2-40B4-BE49-F238E27FC236}">
                <a16:creationId xmlns:a16="http://schemas.microsoft.com/office/drawing/2014/main" id="{14B57FF9-09A2-244D-9B0F-1B877B85B190}"/>
              </a:ext>
            </a:extLst>
          </p:cNvPr>
          <p:cNvSpPr txBox="1">
            <a:spLocks/>
          </p:cNvSpPr>
          <p:nvPr/>
        </p:nvSpPr>
        <p:spPr>
          <a:xfrm>
            <a:off x="1539824" y="1629952"/>
            <a:ext cx="6117500" cy="2637247"/>
          </a:xfrm>
          <a:prstGeom prst="rect">
            <a:avLst/>
          </a:prstGeom>
        </p:spPr>
        <p:txBody>
          <a:bodyPr vert="horz" lIns="68580" tIns="34290" rIns="68580" bIns="3429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2100" dirty="0"/>
              <a:t>Ne soyez pas tenté de mettre en danger des personnes ou des biens pour le bien de votre projet. </a:t>
            </a:r>
          </a:p>
          <a:p>
            <a:endParaRPr lang="fr-CH" sz="2100" dirty="0"/>
          </a:p>
          <a:p>
            <a:r>
              <a:rPr lang="fr-CH" sz="2100" dirty="0"/>
              <a:t>L'équipement comme les trépieds et les câbles présentent des risques de trébuchement - utilisez les câbles de fixation avec du ruban adhésif en toute sécurité et ayez un membre d'équipe à portée de main pour avertir les gens de tout danger.</a:t>
            </a:r>
            <a:endParaRPr lang="en-GB" sz="2100" dirty="0"/>
          </a:p>
        </p:txBody>
      </p:sp>
    </p:spTree>
    <p:extLst>
      <p:ext uri="{BB962C8B-B14F-4D97-AF65-F5344CB8AC3E}">
        <p14:creationId xmlns:p14="http://schemas.microsoft.com/office/powerpoint/2010/main" val="1448023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C52FD4-4EE9-1A43-8173-F07936335ED9}"/>
              </a:ext>
            </a:extLst>
          </p:cNvPr>
          <p:cNvSpPr>
            <a:spLocks noGrp="1"/>
          </p:cNvSpPr>
          <p:nvPr>
            <p:ph type="ctrTitle"/>
          </p:nvPr>
        </p:nvSpPr>
        <p:spPr>
          <a:xfrm>
            <a:off x="1207445" y="76237"/>
            <a:ext cx="5829300" cy="2473586"/>
          </a:xfrm>
        </p:spPr>
        <p:txBody>
          <a:bodyPr>
            <a:normAutofit/>
          </a:bodyPr>
          <a:lstStyle/>
          <a:p>
            <a:br>
              <a:rPr lang="en-US" dirty="0"/>
            </a:br>
            <a:br>
              <a:rPr lang="en-US" dirty="0"/>
            </a:br>
            <a:r>
              <a:rPr lang="en-GB" dirty="0"/>
              <a:t>Administrations</a:t>
            </a:r>
            <a:endParaRPr lang="en-US" dirty="0"/>
          </a:p>
        </p:txBody>
      </p:sp>
      <p:sp>
        <p:nvSpPr>
          <p:cNvPr id="6" name="Subtitle 2">
            <a:extLst>
              <a:ext uri="{FF2B5EF4-FFF2-40B4-BE49-F238E27FC236}">
                <a16:creationId xmlns:a16="http://schemas.microsoft.com/office/drawing/2014/main" id="{765E6C8B-9464-E14F-A51C-246DBFA9A894}"/>
              </a:ext>
            </a:extLst>
          </p:cNvPr>
          <p:cNvSpPr txBox="1">
            <a:spLocks/>
          </p:cNvSpPr>
          <p:nvPr/>
        </p:nvSpPr>
        <p:spPr>
          <a:xfrm>
            <a:off x="1207445" y="3102182"/>
            <a:ext cx="4800600" cy="880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500" i="1" dirty="0"/>
              <a:t>Lieux, horaires, décors, costumes, accessoires, restauration. </a:t>
            </a:r>
          </a:p>
        </p:txBody>
      </p:sp>
    </p:spTree>
    <p:extLst>
      <p:ext uri="{BB962C8B-B14F-4D97-AF65-F5344CB8AC3E}">
        <p14:creationId xmlns:p14="http://schemas.microsoft.com/office/powerpoint/2010/main" val="2761978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030985" y="638643"/>
            <a:ext cx="6633294"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Lieux</a:t>
            </a:r>
            <a:r>
              <a:rPr lang="en-GB" sz="3300" dirty="0">
                <a:solidFill>
                  <a:schemeClr val="bg1"/>
                </a:solidFill>
              </a:rPr>
              <a:t> et </a:t>
            </a:r>
            <a:r>
              <a:rPr lang="en-GB" sz="3300" dirty="0" err="1">
                <a:solidFill>
                  <a:schemeClr val="bg1"/>
                </a:solidFill>
              </a:rPr>
              <a:t>horaires</a:t>
            </a:r>
            <a:endParaRPr lang="en-US" sz="3300" dirty="0">
              <a:solidFill>
                <a:schemeClr val="bg1"/>
              </a:solidFill>
            </a:endParaRPr>
          </a:p>
        </p:txBody>
      </p:sp>
      <p:sp>
        <p:nvSpPr>
          <p:cNvPr id="21" name="Title 2">
            <a:extLst>
              <a:ext uri="{FF2B5EF4-FFF2-40B4-BE49-F238E27FC236}">
                <a16:creationId xmlns:a16="http://schemas.microsoft.com/office/drawing/2014/main" id="{5A273D5B-AB96-6841-84A8-7E4890D0A62B}"/>
              </a:ext>
            </a:extLst>
          </p:cNvPr>
          <p:cNvSpPr txBox="1">
            <a:spLocks/>
          </p:cNvSpPr>
          <p:nvPr/>
        </p:nvSpPr>
        <p:spPr>
          <a:xfrm>
            <a:off x="1692532" y="1435955"/>
            <a:ext cx="5971747" cy="2485249"/>
          </a:xfrm>
          <a:prstGeom prst="rect">
            <a:avLst/>
          </a:prstGeom>
        </p:spPr>
        <p:txBody>
          <a:bodyPr vert="horz" lIns="68580" tIns="34290" rIns="68580" bIns="3429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fr-CH" sz="2100" dirty="0"/>
              <a:t>Minimisez le nombre d'emplacements.</a:t>
            </a:r>
          </a:p>
          <a:p>
            <a:pPr marL="342900" indent="-342900" algn="l">
              <a:buFont typeface="Arial"/>
              <a:buChar char="•"/>
            </a:pPr>
            <a:r>
              <a:rPr lang="fr-CH" sz="2100" dirty="0"/>
              <a:t>Gardez les endroits le plus près possible les uns des autres.</a:t>
            </a:r>
          </a:p>
          <a:p>
            <a:pPr marL="342900" indent="-342900" algn="l">
              <a:buFont typeface="Arial"/>
              <a:buChar char="•"/>
            </a:pPr>
            <a:r>
              <a:rPr lang="fr-CH" sz="2100" dirty="0"/>
              <a:t>Ne vous sentez pas obligé de filmer chaque scène en fonction de sa séquence dans l'histoire. C'est généralement le moyen le plus lent et le moins efficace.</a:t>
            </a:r>
          </a:p>
          <a:p>
            <a:pPr marL="342900" indent="-342900" algn="l">
              <a:buFont typeface="Arial"/>
              <a:buChar char="•"/>
            </a:pPr>
            <a:r>
              <a:rPr lang="fr-CH" sz="2100" dirty="0"/>
              <a:t>Assurez-vous que tout le monde sait, par écrit, où il doit se trouver et quand il doit s'y rendre.</a:t>
            </a:r>
          </a:p>
        </p:txBody>
      </p:sp>
    </p:spTree>
    <p:extLst>
      <p:ext uri="{BB962C8B-B14F-4D97-AF65-F5344CB8AC3E}">
        <p14:creationId xmlns:p14="http://schemas.microsoft.com/office/powerpoint/2010/main" val="3328393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Title 2">
            <a:extLst>
              <a:ext uri="{FF2B5EF4-FFF2-40B4-BE49-F238E27FC236}">
                <a16:creationId xmlns:a16="http://schemas.microsoft.com/office/drawing/2014/main" id="{1BDA7879-6C05-804A-B069-8BAF36D91182}"/>
              </a:ext>
            </a:extLst>
          </p:cNvPr>
          <p:cNvSpPr txBox="1">
            <a:spLocks/>
          </p:cNvSpPr>
          <p:nvPr/>
        </p:nvSpPr>
        <p:spPr>
          <a:xfrm>
            <a:off x="1395970" y="788604"/>
            <a:ext cx="5835147" cy="518400"/>
          </a:xfrm>
          <a:prstGeom prst="rect">
            <a:avLst/>
          </a:prstGeom>
        </p:spPr>
        <p:txBody>
          <a:bodyPr vert="horz" lIns="68580" tIns="34290" rIns="68580" bIns="3429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Décors, costumes, </a:t>
            </a:r>
            <a:r>
              <a:rPr lang="en-GB" sz="3300" dirty="0" err="1">
                <a:solidFill>
                  <a:schemeClr val="bg1"/>
                </a:solidFill>
              </a:rPr>
              <a:t>accessoires</a:t>
            </a:r>
            <a:endParaRPr lang="en-GB" sz="3300" dirty="0">
              <a:solidFill>
                <a:schemeClr val="bg1"/>
              </a:solidFill>
            </a:endParaRPr>
          </a:p>
        </p:txBody>
      </p:sp>
      <p:sp>
        <p:nvSpPr>
          <p:cNvPr id="24" name="TextBox 23">
            <a:extLst>
              <a:ext uri="{FF2B5EF4-FFF2-40B4-BE49-F238E27FC236}">
                <a16:creationId xmlns:a16="http://schemas.microsoft.com/office/drawing/2014/main" id="{DA807101-0A1A-0E4D-AA65-C3A8530F02D1}"/>
              </a:ext>
            </a:extLst>
          </p:cNvPr>
          <p:cNvSpPr txBox="1"/>
          <p:nvPr/>
        </p:nvSpPr>
        <p:spPr>
          <a:xfrm>
            <a:off x="3436092" y="1459200"/>
            <a:ext cx="1072730" cy="2008242"/>
          </a:xfrm>
          <a:prstGeom prst="rect">
            <a:avLst/>
          </a:prstGeom>
          <a:noFill/>
        </p:spPr>
        <p:txBody>
          <a:bodyPr wrap="none" rtlCol="0">
            <a:spAutoFit/>
          </a:bodyPr>
          <a:lstStyle/>
          <a:p>
            <a:r>
              <a:rPr lang="en-US" sz="12450" dirty="0">
                <a:solidFill>
                  <a:schemeClr val="bg1"/>
                </a:solidFill>
              </a:rPr>
              <a:t>?</a:t>
            </a:r>
          </a:p>
        </p:txBody>
      </p:sp>
      <p:sp>
        <p:nvSpPr>
          <p:cNvPr id="32" name="Title 2">
            <a:extLst>
              <a:ext uri="{FF2B5EF4-FFF2-40B4-BE49-F238E27FC236}">
                <a16:creationId xmlns:a16="http://schemas.microsoft.com/office/drawing/2014/main" id="{CEF38E55-E19C-7741-9A9F-F24AFCE93272}"/>
              </a:ext>
            </a:extLst>
          </p:cNvPr>
          <p:cNvSpPr txBox="1">
            <a:spLocks/>
          </p:cNvSpPr>
          <p:nvPr/>
        </p:nvSpPr>
        <p:spPr>
          <a:xfrm>
            <a:off x="1395971" y="1495117"/>
            <a:ext cx="5969710" cy="2485249"/>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fr-CH" sz="2100" dirty="0"/>
              <a:t>Ayez un endroit pour les accessoires et les costumes et assurez-vous que tout y est retourné lorsqu'il n'est pas utilisé.</a:t>
            </a:r>
          </a:p>
          <a:p>
            <a:pPr marL="342900" indent="-342900" algn="l">
              <a:buFont typeface="Arial"/>
              <a:buChar char="•"/>
            </a:pPr>
            <a:r>
              <a:rPr lang="fr-CH" sz="2100" dirty="0"/>
              <a:t>Ayez des doublons de tout ce qui est vital au cas où quelque chose se briserait.</a:t>
            </a:r>
          </a:p>
          <a:p>
            <a:pPr marL="342900" indent="-342900" algn="l">
              <a:buFont typeface="Arial"/>
              <a:buChar char="•"/>
            </a:pPr>
            <a:r>
              <a:rPr lang="fr-CH" sz="2100" dirty="0"/>
              <a:t>Assurez-vous que quelqu'un est responsable du décor, du costume et des accessoires.</a:t>
            </a:r>
          </a:p>
        </p:txBody>
      </p:sp>
    </p:spTree>
    <p:extLst>
      <p:ext uri="{BB962C8B-B14F-4D97-AF65-F5344CB8AC3E}">
        <p14:creationId xmlns:p14="http://schemas.microsoft.com/office/powerpoint/2010/main" val="4246626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0" name="Title 2">
            <a:extLst>
              <a:ext uri="{FF2B5EF4-FFF2-40B4-BE49-F238E27FC236}">
                <a16:creationId xmlns:a16="http://schemas.microsoft.com/office/drawing/2014/main" id="{ECAC74CF-6CA2-6746-866B-305D34D7C1F5}"/>
              </a:ext>
            </a:extLst>
          </p:cNvPr>
          <p:cNvSpPr txBox="1">
            <a:spLocks/>
          </p:cNvSpPr>
          <p:nvPr/>
        </p:nvSpPr>
        <p:spPr>
          <a:xfrm>
            <a:off x="1832274" y="852681"/>
            <a:ext cx="5461001" cy="518400"/>
          </a:xfrm>
          <a:prstGeom prst="rect">
            <a:avLst/>
          </a:prstGeom>
        </p:spPr>
        <p:txBody>
          <a:bodyPr vert="horz" lIns="68580" tIns="34290" rIns="68580" bIns="3429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Restauration</a:t>
            </a:r>
          </a:p>
        </p:txBody>
      </p:sp>
      <p:sp>
        <p:nvSpPr>
          <p:cNvPr id="18" name="Title 2">
            <a:extLst>
              <a:ext uri="{FF2B5EF4-FFF2-40B4-BE49-F238E27FC236}">
                <a16:creationId xmlns:a16="http://schemas.microsoft.com/office/drawing/2014/main" id="{A85BA319-AE0F-D747-B931-96E13B1FE54A}"/>
              </a:ext>
            </a:extLst>
          </p:cNvPr>
          <p:cNvSpPr txBox="1">
            <a:spLocks/>
          </p:cNvSpPr>
          <p:nvPr/>
        </p:nvSpPr>
        <p:spPr>
          <a:xfrm>
            <a:off x="1748137" y="1371081"/>
            <a:ext cx="5966456" cy="2485249"/>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2100" dirty="0"/>
              <a:t>Un équipe affamée est un équipe malheureuse. </a:t>
            </a:r>
          </a:p>
          <a:p>
            <a:r>
              <a:rPr lang="fr-CH" sz="2100" dirty="0"/>
              <a:t>Même avec des productions "sans budget", les participants s'attendent à être nourris. Même si chacun est responsable de sa propre nourriture, assurez-vous de prévoir des pauses pour garder les gens aussi frais que possible.</a:t>
            </a:r>
            <a:endParaRPr lang="en-US" sz="2100" dirty="0"/>
          </a:p>
        </p:txBody>
      </p:sp>
    </p:spTree>
    <p:extLst>
      <p:ext uri="{BB962C8B-B14F-4D97-AF65-F5344CB8AC3E}">
        <p14:creationId xmlns:p14="http://schemas.microsoft.com/office/powerpoint/2010/main" val="3483970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030985" y="638643"/>
            <a:ext cx="6633294"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Preparez</a:t>
            </a:r>
            <a:r>
              <a:rPr lang="en-GB" sz="3300" dirty="0">
                <a:solidFill>
                  <a:schemeClr val="bg1"/>
                </a:solidFill>
              </a:rPr>
              <a:t>, </a:t>
            </a:r>
            <a:r>
              <a:rPr lang="en-GB" sz="3300" dirty="0" err="1">
                <a:solidFill>
                  <a:schemeClr val="bg1"/>
                </a:solidFill>
              </a:rPr>
              <a:t>preparez</a:t>
            </a:r>
            <a:r>
              <a:rPr lang="en-GB" sz="3300" dirty="0">
                <a:solidFill>
                  <a:schemeClr val="bg1"/>
                </a:solidFill>
              </a:rPr>
              <a:t>, </a:t>
            </a:r>
            <a:r>
              <a:rPr lang="en-GB" sz="3300" dirty="0" err="1">
                <a:solidFill>
                  <a:schemeClr val="bg1"/>
                </a:solidFill>
              </a:rPr>
              <a:t>preparez</a:t>
            </a:r>
            <a:endParaRPr lang="en-US" sz="3300" dirty="0">
              <a:solidFill>
                <a:schemeClr val="bg1"/>
              </a:solidFill>
            </a:endParaRPr>
          </a:p>
        </p:txBody>
      </p:sp>
      <p:sp>
        <p:nvSpPr>
          <p:cNvPr id="10" name="Title 2">
            <a:extLst>
              <a:ext uri="{FF2B5EF4-FFF2-40B4-BE49-F238E27FC236}">
                <a16:creationId xmlns:a16="http://schemas.microsoft.com/office/drawing/2014/main" id="{64DB3468-5DE5-114C-B830-47F0EB6603DC}"/>
              </a:ext>
            </a:extLst>
          </p:cNvPr>
          <p:cNvSpPr txBox="1">
            <a:spLocks/>
          </p:cNvSpPr>
          <p:nvPr/>
        </p:nvSpPr>
        <p:spPr>
          <a:xfrm>
            <a:off x="1030985" y="1362026"/>
            <a:ext cx="6851773" cy="3020788"/>
          </a:xfrm>
          <a:prstGeom prst="rect">
            <a:avLst/>
          </a:prstGeom>
        </p:spPr>
        <p:txBody>
          <a:bodyPr vert="horz" lIns="68580" tIns="34290" rIns="68580" bIns="3429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1800" dirty="0"/>
              <a:t>Rencontrer des problèmes en préparation est beaucoup moins coûteux que de les découvrir lorsque la distribution et l'équipe sont réunies pour filmer le projet. </a:t>
            </a:r>
          </a:p>
          <a:p>
            <a:endParaRPr lang="en-GB" sz="1350" dirty="0"/>
          </a:p>
          <a:p>
            <a:pPr algn="l"/>
            <a:r>
              <a:rPr lang="fr-CH" sz="2100" dirty="0"/>
              <a:t>CHECKLIST:</a:t>
            </a:r>
          </a:p>
          <a:p>
            <a:pPr marL="342900" indent="-342900" algn="l">
              <a:buFont typeface="Wingdings" pitchFamily="2" charset="2"/>
              <a:buChar char="ü"/>
            </a:pPr>
            <a:r>
              <a:rPr lang="fr-CH" sz="2100" dirty="0"/>
              <a:t>Vous disposez de tout l'équipement nécessaire avec une autonomie de batterie et une mémoire suffisantes.</a:t>
            </a:r>
          </a:p>
          <a:p>
            <a:pPr marL="342900" indent="-342900" algn="l">
              <a:buFont typeface="Wingdings" pitchFamily="2" charset="2"/>
              <a:buChar char="ü"/>
            </a:pPr>
            <a:r>
              <a:rPr lang="fr-CH" sz="2100" dirty="0"/>
              <a:t>Vous avez toutes les personnes nécessaires et elles savent ce qu'elles doivent faire.</a:t>
            </a:r>
          </a:p>
          <a:p>
            <a:pPr marL="342900" indent="-342900" algn="l">
              <a:buFont typeface="Wingdings" pitchFamily="2" charset="2"/>
              <a:buChar char="ü"/>
            </a:pPr>
            <a:r>
              <a:rPr lang="fr-CH" sz="2100" dirty="0"/>
              <a:t>Des copies des documents administratifs tels que les scripts, les formulaires de droits de publication, etc. ont été imprimés.</a:t>
            </a:r>
          </a:p>
          <a:p>
            <a:pPr marL="342900" indent="-342900" algn="l">
              <a:buFont typeface="Wingdings" pitchFamily="2" charset="2"/>
              <a:buChar char="ü"/>
            </a:pPr>
            <a:r>
              <a:rPr lang="fr-CH" sz="2100" dirty="0"/>
              <a:t>Les «talents» ont signé les formulaires de droits de publication.</a:t>
            </a:r>
          </a:p>
          <a:p>
            <a:pPr marL="342900" indent="-342900" algn="l">
              <a:buFont typeface="Wingdings" pitchFamily="2" charset="2"/>
              <a:buChar char="ü"/>
            </a:pPr>
            <a:r>
              <a:rPr lang="fr-CH" sz="2100" dirty="0"/>
              <a:t>Vous avez les permissions pour l'utilisation des lieux, etc.</a:t>
            </a:r>
          </a:p>
          <a:p>
            <a:pPr marL="342900" indent="-342900" algn="l">
              <a:buFont typeface="Wingdings" pitchFamily="2" charset="2"/>
              <a:buChar char="ü"/>
            </a:pPr>
            <a:r>
              <a:rPr lang="fr-CH" sz="2100" dirty="0"/>
              <a:t>Vous avez un calendrier clair de ce que vous allez tourner, quand et où vous allez le faire.</a:t>
            </a:r>
          </a:p>
          <a:p>
            <a:pPr marL="342900" indent="-342900" algn="l">
              <a:buFont typeface="Wingdings" pitchFamily="2" charset="2"/>
              <a:buChar char="ü"/>
            </a:pPr>
            <a:r>
              <a:rPr lang="fr-CH" sz="2100" dirty="0"/>
              <a:t>Des choses comme la restauration et le transport ont été organisées.</a:t>
            </a:r>
          </a:p>
          <a:p>
            <a:pPr marL="342900" indent="-342900" algn="l">
              <a:buFont typeface="Wingdings" pitchFamily="2" charset="2"/>
              <a:buChar char="ü"/>
            </a:pPr>
            <a:r>
              <a:rPr lang="fr-CH" sz="2100" dirty="0"/>
              <a:t>Vous avez tous les accessoires nécessaires, les costumes ne montrant aucune marque.</a:t>
            </a:r>
          </a:p>
          <a:p>
            <a:pPr marL="342900" indent="-342900" algn="l">
              <a:buFont typeface="Wingdings" pitchFamily="2" charset="2"/>
              <a:buChar char="ü"/>
            </a:pPr>
            <a:r>
              <a:rPr lang="fr-CH" sz="2100" dirty="0"/>
              <a:t>Tout le reste est fait !</a:t>
            </a:r>
            <a:endParaRPr lang="en-US" sz="1350" dirty="0"/>
          </a:p>
        </p:txBody>
      </p:sp>
    </p:spTree>
    <p:extLst>
      <p:ext uri="{BB962C8B-B14F-4D97-AF65-F5344CB8AC3E}">
        <p14:creationId xmlns:p14="http://schemas.microsoft.com/office/powerpoint/2010/main" val="1885727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C52FD4-4EE9-1A43-8173-F07936335ED9}"/>
              </a:ext>
            </a:extLst>
          </p:cNvPr>
          <p:cNvSpPr>
            <a:spLocks noGrp="1"/>
          </p:cNvSpPr>
          <p:nvPr>
            <p:ph type="ctrTitle"/>
          </p:nvPr>
        </p:nvSpPr>
        <p:spPr>
          <a:xfrm>
            <a:off x="1207445" y="76237"/>
            <a:ext cx="5829300" cy="2473586"/>
          </a:xfrm>
        </p:spPr>
        <p:txBody>
          <a:bodyPr>
            <a:normAutofit/>
          </a:bodyPr>
          <a:lstStyle/>
          <a:p>
            <a:br>
              <a:rPr lang="en-US" dirty="0"/>
            </a:br>
            <a:r>
              <a:rPr lang="en-US" dirty="0"/>
              <a:t>Types de </a:t>
            </a:r>
            <a:r>
              <a:rPr lang="en-US" dirty="0" err="1"/>
              <a:t>contenu</a:t>
            </a:r>
            <a:endParaRPr lang="en-US" dirty="0"/>
          </a:p>
        </p:txBody>
      </p:sp>
      <p:sp>
        <p:nvSpPr>
          <p:cNvPr id="6" name="Subtitle 2">
            <a:extLst>
              <a:ext uri="{FF2B5EF4-FFF2-40B4-BE49-F238E27FC236}">
                <a16:creationId xmlns:a16="http://schemas.microsoft.com/office/drawing/2014/main" id="{765E6C8B-9464-E14F-A51C-246DBFA9A894}"/>
              </a:ext>
            </a:extLst>
          </p:cNvPr>
          <p:cNvSpPr txBox="1">
            <a:spLocks/>
          </p:cNvSpPr>
          <p:nvPr/>
        </p:nvSpPr>
        <p:spPr>
          <a:xfrm>
            <a:off x="1207445" y="3102182"/>
            <a:ext cx="5687625" cy="880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500" i="1" dirty="0"/>
              <a:t>Documentaire, Drame, Animation, Diffusion en direct, Diffusion personnelle</a:t>
            </a:r>
          </a:p>
        </p:txBody>
      </p:sp>
    </p:spTree>
    <p:extLst>
      <p:ext uri="{BB962C8B-B14F-4D97-AF65-F5344CB8AC3E}">
        <p14:creationId xmlns:p14="http://schemas.microsoft.com/office/powerpoint/2010/main" val="3045383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030985" y="638643"/>
            <a:ext cx="6633294"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Oeuvres </a:t>
            </a:r>
            <a:r>
              <a:rPr lang="en-GB" sz="3300" dirty="0" err="1">
                <a:solidFill>
                  <a:schemeClr val="bg1"/>
                </a:solidFill>
              </a:rPr>
              <a:t>dramatiques</a:t>
            </a:r>
            <a:endParaRPr lang="en-US" sz="3300" dirty="0">
              <a:solidFill>
                <a:schemeClr val="bg1"/>
              </a:solidFill>
            </a:endParaRPr>
          </a:p>
        </p:txBody>
      </p:sp>
      <p:sp>
        <p:nvSpPr>
          <p:cNvPr id="22" name="Title 2">
            <a:extLst>
              <a:ext uri="{FF2B5EF4-FFF2-40B4-BE49-F238E27FC236}">
                <a16:creationId xmlns:a16="http://schemas.microsoft.com/office/drawing/2014/main" id="{369CFC67-22F9-2B48-BC42-014877000566}"/>
              </a:ext>
            </a:extLst>
          </p:cNvPr>
          <p:cNvSpPr txBox="1">
            <a:spLocks/>
          </p:cNvSpPr>
          <p:nvPr/>
        </p:nvSpPr>
        <p:spPr>
          <a:xfrm>
            <a:off x="778476" y="1519575"/>
            <a:ext cx="7282958" cy="3188350"/>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100" dirty="0"/>
              <a:t>Les pours : </a:t>
            </a:r>
          </a:p>
          <a:p>
            <a:pPr marL="257175" indent="-257175" algn="l">
              <a:buFont typeface="Arial"/>
              <a:buChar char="•"/>
            </a:pPr>
            <a:r>
              <a:rPr lang="fr-CH" sz="1500" dirty="0"/>
              <a:t>Habituellement plus engageant s'il est bien fait.</a:t>
            </a:r>
          </a:p>
          <a:p>
            <a:pPr marL="257175" indent="-257175" algn="l">
              <a:buFont typeface="Arial"/>
              <a:buChar char="•"/>
            </a:pPr>
            <a:r>
              <a:rPr lang="fr-CH" sz="1500" dirty="0"/>
              <a:t>Peut s'attaquer à des questions délicates parce que c'est de la fiction.</a:t>
            </a:r>
          </a:p>
          <a:p>
            <a:pPr marL="257175" indent="-257175" algn="l">
              <a:buFont typeface="Arial"/>
              <a:buChar char="•"/>
            </a:pPr>
            <a:r>
              <a:rPr lang="fr-CH" sz="1500" dirty="0"/>
              <a:t>Peut dire exactement ce que vous décidez de dire.</a:t>
            </a:r>
          </a:p>
          <a:p>
            <a:pPr marL="257175" indent="-257175" algn="l">
              <a:buFont typeface="Arial"/>
              <a:buChar char="•"/>
            </a:pPr>
            <a:r>
              <a:rPr lang="fr-CH" sz="1500" dirty="0"/>
              <a:t>Peut faire passer un message en peu de temps.</a:t>
            </a:r>
          </a:p>
          <a:p>
            <a:pPr marL="257175" indent="-257175" algn="l">
              <a:buFont typeface="Arial"/>
              <a:buChar char="•"/>
            </a:pPr>
            <a:r>
              <a:rPr lang="fr-CH" sz="1500" dirty="0"/>
              <a:t>De nombreux festivals et points de vente en ligne existent pour diffuser le film.</a:t>
            </a:r>
          </a:p>
          <a:p>
            <a:pPr algn="l"/>
            <a:endParaRPr lang="en-GB" sz="2100" dirty="0"/>
          </a:p>
          <a:p>
            <a:pPr algn="l"/>
            <a:r>
              <a:rPr lang="en-GB" sz="2100" dirty="0"/>
              <a:t>Les </a:t>
            </a:r>
            <a:r>
              <a:rPr lang="en-GB" sz="2100" dirty="0" err="1"/>
              <a:t>contres</a:t>
            </a:r>
            <a:r>
              <a:rPr lang="en-GB" sz="2100" dirty="0"/>
              <a:t>:</a:t>
            </a:r>
          </a:p>
          <a:p>
            <a:pPr marL="257175" indent="-257175" algn="l">
              <a:buFont typeface="Arial"/>
              <a:buChar char="•"/>
            </a:pPr>
            <a:r>
              <a:rPr lang="en-GB" sz="1500" dirty="0" err="1"/>
              <a:t>Peut</a:t>
            </a:r>
            <a:r>
              <a:rPr lang="en-GB" sz="1500" dirty="0"/>
              <a:t> </a:t>
            </a:r>
            <a:r>
              <a:rPr lang="en-GB" sz="1500" dirty="0" err="1"/>
              <a:t>être</a:t>
            </a:r>
            <a:r>
              <a:rPr lang="en-GB" sz="1500" dirty="0"/>
              <a:t> </a:t>
            </a:r>
            <a:r>
              <a:rPr lang="en-GB" sz="1500" dirty="0" err="1"/>
              <a:t>coûteux</a:t>
            </a:r>
            <a:r>
              <a:rPr lang="en-GB" sz="1500" dirty="0"/>
              <a:t>.</a:t>
            </a:r>
          </a:p>
          <a:p>
            <a:pPr marL="257175" indent="-257175" algn="l">
              <a:buFont typeface="Arial"/>
              <a:buChar char="•"/>
            </a:pPr>
            <a:r>
              <a:rPr lang="fr-CH" sz="1500" dirty="0"/>
              <a:t>Peut être inefficace si mal fait.</a:t>
            </a:r>
            <a:endParaRPr lang="en-GB" sz="1500" dirty="0"/>
          </a:p>
          <a:p>
            <a:pPr algn="l"/>
            <a:endParaRPr lang="en-GB" sz="1500" dirty="0"/>
          </a:p>
          <a:p>
            <a:pPr algn="l"/>
            <a:endParaRPr lang="en-GB" sz="2100" dirty="0"/>
          </a:p>
        </p:txBody>
      </p:sp>
    </p:spTree>
    <p:extLst>
      <p:ext uri="{BB962C8B-B14F-4D97-AF65-F5344CB8AC3E}">
        <p14:creationId xmlns:p14="http://schemas.microsoft.com/office/powerpoint/2010/main" val="2452852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Title 2">
            <a:extLst>
              <a:ext uri="{FF2B5EF4-FFF2-40B4-BE49-F238E27FC236}">
                <a16:creationId xmlns:a16="http://schemas.microsoft.com/office/drawing/2014/main" id="{1BDA7879-6C05-804A-B069-8BAF36D91182}"/>
              </a:ext>
            </a:extLst>
          </p:cNvPr>
          <p:cNvSpPr txBox="1">
            <a:spLocks/>
          </p:cNvSpPr>
          <p:nvPr/>
        </p:nvSpPr>
        <p:spPr>
          <a:xfrm>
            <a:off x="1395970" y="788604"/>
            <a:ext cx="5461001" cy="518400"/>
          </a:xfrm>
          <a:prstGeom prst="rect">
            <a:avLst/>
          </a:prstGeom>
        </p:spPr>
        <p:txBody>
          <a:bodyPr vert="horz" lIns="68580" tIns="34290" rIns="68580" bIns="3429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Documentaires</a:t>
            </a:r>
            <a:endParaRPr lang="en-US" sz="3300" dirty="0">
              <a:solidFill>
                <a:schemeClr val="bg1"/>
              </a:solidFill>
            </a:endParaRPr>
          </a:p>
        </p:txBody>
      </p:sp>
      <p:sp>
        <p:nvSpPr>
          <p:cNvPr id="24" name="TextBox 23">
            <a:extLst>
              <a:ext uri="{FF2B5EF4-FFF2-40B4-BE49-F238E27FC236}">
                <a16:creationId xmlns:a16="http://schemas.microsoft.com/office/drawing/2014/main" id="{DA807101-0A1A-0E4D-AA65-C3A8530F02D1}"/>
              </a:ext>
            </a:extLst>
          </p:cNvPr>
          <p:cNvSpPr txBox="1"/>
          <p:nvPr/>
        </p:nvSpPr>
        <p:spPr>
          <a:xfrm>
            <a:off x="3436092" y="1459200"/>
            <a:ext cx="1072730" cy="2008242"/>
          </a:xfrm>
          <a:prstGeom prst="rect">
            <a:avLst/>
          </a:prstGeom>
          <a:noFill/>
        </p:spPr>
        <p:txBody>
          <a:bodyPr wrap="none" rtlCol="0">
            <a:spAutoFit/>
          </a:bodyPr>
          <a:lstStyle/>
          <a:p>
            <a:r>
              <a:rPr lang="en-US" sz="12450" dirty="0">
                <a:solidFill>
                  <a:schemeClr val="bg1"/>
                </a:solidFill>
              </a:rPr>
              <a:t>?</a:t>
            </a:r>
          </a:p>
        </p:txBody>
      </p:sp>
      <p:sp>
        <p:nvSpPr>
          <p:cNvPr id="33" name="Title 2">
            <a:extLst>
              <a:ext uri="{FF2B5EF4-FFF2-40B4-BE49-F238E27FC236}">
                <a16:creationId xmlns:a16="http://schemas.microsoft.com/office/drawing/2014/main" id="{EAA5AFB9-54AD-0D44-BE2D-E1A2D03B9655}"/>
              </a:ext>
            </a:extLst>
          </p:cNvPr>
          <p:cNvSpPr txBox="1">
            <a:spLocks/>
          </p:cNvSpPr>
          <p:nvPr/>
        </p:nvSpPr>
        <p:spPr>
          <a:xfrm>
            <a:off x="945292" y="1355834"/>
            <a:ext cx="7265773" cy="2685641"/>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100" dirty="0"/>
              <a:t>Les pours: </a:t>
            </a:r>
          </a:p>
          <a:p>
            <a:pPr marL="257175" indent="-257175" algn="l">
              <a:buFont typeface="Arial"/>
              <a:buChar char="•"/>
            </a:pPr>
            <a:r>
              <a:rPr lang="fr-CH" sz="1500" dirty="0"/>
              <a:t>Souvent perçu comme étant plus crédible que le drame.</a:t>
            </a:r>
          </a:p>
          <a:p>
            <a:pPr marL="257175" indent="-257175" algn="l">
              <a:buFont typeface="Arial"/>
              <a:buChar char="•"/>
            </a:pPr>
            <a:r>
              <a:rPr lang="fr-CH" sz="1500" dirty="0"/>
              <a:t>Généralement bon marché et facile à réaliser.</a:t>
            </a:r>
          </a:p>
          <a:p>
            <a:pPr algn="l"/>
            <a:endParaRPr lang="en-GB" sz="2100" dirty="0"/>
          </a:p>
          <a:p>
            <a:pPr algn="l"/>
            <a:r>
              <a:rPr lang="en-GB" sz="2100" dirty="0"/>
              <a:t>Les </a:t>
            </a:r>
            <a:r>
              <a:rPr lang="en-GB" sz="2100" dirty="0" err="1"/>
              <a:t>contres</a:t>
            </a:r>
            <a:r>
              <a:rPr lang="en-GB" sz="2100" dirty="0"/>
              <a:t> :</a:t>
            </a:r>
          </a:p>
          <a:p>
            <a:pPr marL="257175" indent="-257175" algn="l">
              <a:buFont typeface="Arial"/>
              <a:buChar char="•"/>
            </a:pPr>
            <a:r>
              <a:rPr lang="fr-CH" sz="1500" dirty="0"/>
              <a:t>Pas aussi populaire que le théâtre ou l'animation.</a:t>
            </a:r>
          </a:p>
          <a:p>
            <a:pPr marL="257175" indent="-257175" algn="l">
              <a:buFont typeface="Arial"/>
              <a:buChar char="•"/>
            </a:pPr>
            <a:r>
              <a:rPr lang="fr-CH" sz="1500" dirty="0"/>
              <a:t>Habituellement plus long que le théâtre ou l'animation.</a:t>
            </a:r>
          </a:p>
          <a:p>
            <a:pPr marL="257175" indent="-257175" algn="l">
              <a:buFont typeface="Arial"/>
              <a:buChar char="•"/>
            </a:pPr>
            <a:r>
              <a:rPr lang="fr-CH" sz="1500" dirty="0"/>
              <a:t>Moins de moyens pour diffuser le film.</a:t>
            </a:r>
            <a:endParaRPr lang="en-GB" sz="2100" dirty="0"/>
          </a:p>
        </p:txBody>
      </p:sp>
    </p:spTree>
    <p:extLst>
      <p:ext uri="{BB962C8B-B14F-4D97-AF65-F5344CB8AC3E}">
        <p14:creationId xmlns:p14="http://schemas.microsoft.com/office/powerpoint/2010/main" val="3268964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0" name="Title 2">
            <a:extLst>
              <a:ext uri="{FF2B5EF4-FFF2-40B4-BE49-F238E27FC236}">
                <a16:creationId xmlns:a16="http://schemas.microsoft.com/office/drawing/2014/main" id="{ECAC74CF-6CA2-6746-866B-305D34D7C1F5}"/>
              </a:ext>
            </a:extLst>
          </p:cNvPr>
          <p:cNvSpPr txBox="1">
            <a:spLocks/>
          </p:cNvSpPr>
          <p:nvPr/>
        </p:nvSpPr>
        <p:spPr>
          <a:xfrm>
            <a:off x="1832274" y="852681"/>
            <a:ext cx="5461001" cy="518400"/>
          </a:xfrm>
          <a:prstGeom prst="rect">
            <a:avLst/>
          </a:prstGeom>
        </p:spPr>
        <p:txBody>
          <a:bodyPr vert="horz" lIns="68580" tIns="34290" rIns="68580" bIns="3429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Animation</a:t>
            </a:r>
          </a:p>
        </p:txBody>
      </p:sp>
      <p:sp>
        <p:nvSpPr>
          <p:cNvPr id="19" name="Title 2">
            <a:extLst>
              <a:ext uri="{FF2B5EF4-FFF2-40B4-BE49-F238E27FC236}">
                <a16:creationId xmlns:a16="http://schemas.microsoft.com/office/drawing/2014/main" id="{D9FF1E8B-5958-404C-A679-41E8EE7A4AC2}"/>
              </a:ext>
            </a:extLst>
          </p:cNvPr>
          <p:cNvSpPr txBox="1">
            <a:spLocks/>
          </p:cNvSpPr>
          <p:nvPr/>
        </p:nvSpPr>
        <p:spPr>
          <a:xfrm>
            <a:off x="898954" y="1445222"/>
            <a:ext cx="7460392" cy="298467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100" dirty="0"/>
              <a:t>Les pours : </a:t>
            </a:r>
          </a:p>
          <a:p>
            <a:pPr marL="257175" indent="-257175" algn="l">
              <a:buFont typeface="Arial"/>
              <a:buChar char="•"/>
            </a:pPr>
            <a:r>
              <a:rPr lang="fr-CH" sz="1500" dirty="0"/>
              <a:t>Parce que tout est dessiné, vous n'êtes limité que par votre imagination.</a:t>
            </a:r>
          </a:p>
          <a:p>
            <a:pPr marL="257175" indent="-257175" algn="l">
              <a:buFont typeface="Arial"/>
              <a:buChar char="•"/>
            </a:pPr>
            <a:r>
              <a:rPr lang="fr-CH" sz="1500" dirty="0"/>
              <a:t>Populaire, surtout auprès des jeunes.</a:t>
            </a:r>
          </a:p>
          <a:p>
            <a:pPr marL="257175" indent="-257175" algn="l">
              <a:buFont typeface="Arial"/>
              <a:buChar char="•"/>
            </a:pPr>
            <a:r>
              <a:rPr lang="fr-CH" sz="1500" dirty="0"/>
              <a:t>Peut être créé sur un ordinateur sans avoir besoin d'être localisé.</a:t>
            </a:r>
          </a:p>
          <a:p>
            <a:pPr marL="257175" indent="-257175" algn="l">
              <a:buFont typeface="Arial"/>
              <a:buChar char="•"/>
            </a:pPr>
            <a:r>
              <a:rPr lang="fr-CH" sz="1500" dirty="0"/>
              <a:t>Seul le talent d'animateur et les voix possibles pour les personnages sont nécessaires.</a:t>
            </a:r>
          </a:p>
          <a:p>
            <a:pPr algn="l"/>
            <a:endParaRPr lang="en-GB" sz="2100" dirty="0"/>
          </a:p>
          <a:p>
            <a:pPr algn="l"/>
            <a:r>
              <a:rPr lang="en-GB" sz="2100" dirty="0"/>
              <a:t>Les </a:t>
            </a:r>
            <a:r>
              <a:rPr lang="en-GB" sz="2100" dirty="0" err="1"/>
              <a:t>contres</a:t>
            </a:r>
            <a:r>
              <a:rPr lang="en-GB" sz="2100" dirty="0"/>
              <a:t> :</a:t>
            </a:r>
          </a:p>
          <a:p>
            <a:pPr marL="257175" indent="-257175" algn="l">
              <a:buFont typeface="Arial"/>
              <a:buChar char="•"/>
            </a:pPr>
            <a:r>
              <a:rPr lang="fr-CH" sz="1500" dirty="0"/>
              <a:t>Le travail lent et spécialisé peut donc prendre beaucoup de temps et coûter cher.</a:t>
            </a:r>
          </a:p>
        </p:txBody>
      </p:sp>
    </p:spTree>
    <p:extLst>
      <p:ext uri="{BB962C8B-B14F-4D97-AF65-F5344CB8AC3E}">
        <p14:creationId xmlns:p14="http://schemas.microsoft.com/office/powerpoint/2010/main" val="126163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8" name="Title 2">
            <a:extLst>
              <a:ext uri="{FF2B5EF4-FFF2-40B4-BE49-F238E27FC236}">
                <a16:creationId xmlns:a16="http://schemas.microsoft.com/office/drawing/2014/main" id="{BA5EDB0F-15B9-8C4E-8577-A465293CDBDD}"/>
              </a:ext>
            </a:extLst>
          </p:cNvPr>
          <p:cNvSpPr txBox="1">
            <a:spLocks/>
          </p:cNvSpPr>
          <p:nvPr/>
        </p:nvSpPr>
        <p:spPr>
          <a:xfrm>
            <a:off x="1504087"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Directeur</a:t>
            </a:r>
            <a:endParaRPr lang="en-US" sz="3300" dirty="0">
              <a:solidFill>
                <a:schemeClr val="bg1"/>
              </a:solidFill>
            </a:endParaRPr>
          </a:p>
        </p:txBody>
      </p:sp>
      <p:sp>
        <p:nvSpPr>
          <p:cNvPr id="19" name="TextBox 18">
            <a:extLst>
              <a:ext uri="{FF2B5EF4-FFF2-40B4-BE49-F238E27FC236}">
                <a16:creationId xmlns:a16="http://schemas.microsoft.com/office/drawing/2014/main" id="{BB6A2A79-D0D7-8C4D-AC41-1DC0A9A65F00}"/>
              </a:ext>
            </a:extLst>
          </p:cNvPr>
          <p:cNvSpPr txBox="1"/>
          <p:nvPr/>
        </p:nvSpPr>
        <p:spPr>
          <a:xfrm>
            <a:off x="1783990" y="2343229"/>
            <a:ext cx="5802083" cy="784830"/>
          </a:xfrm>
          <a:prstGeom prst="rect">
            <a:avLst/>
          </a:prstGeom>
          <a:noFill/>
        </p:spPr>
        <p:txBody>
          <a:bodyPr wrap="square" rtlCol="0">
            <a:spAutoFit/>
          </a:bodyPr>
          <a:lstStyle/>
          <a:p>
            <a:pPr algn="ctr"/>
            <a:r>
              <a:rPr lang="fr-CH" sz="1500" dirty="0">
                <a:solidFill>
                  <a:srgbClr val="C00000"/>
                </a:solidFill>
                <a:latin typeface="Arial Black"/>
                <a:cs typeface="Arial Black"/>
              </a:rPr>
              <a:t>Le réalisateur dirige ce qui se passe devant la caméra afin que tout le contenu audiovisuel nécessaire pour raconter l'histoire soit saisi.</a:t>
            </a:r>
            <a:endParaRPr lang="en-US" sz="1500" dirty="0">
              <a:solidFill>
                <a:srgbClr val="C00000"/>
              </a:solidFill>
              <a:latin typeface="Arial Black"/>
              <a:cs typeface="Arial Black"/>
            </a:endParaRPr>
          </a:p>
        </p:txBody>
      </p:sp>
    </p:spTree>
    <p:extLst>
      <p:ext uri="{BB962C8B-B14F-4D97-AF65-F5344CB8AC3E}">
        <p14:creationId xmlns:p14="http://schemas.microsoft.com/office/powerpoint/2010/main" val="3303532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030985" y="638643"/>
            <a:ext cx="6633294"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Diffusion </a:t>
            </a:r>
            <a:r>
              <a:rPr lang="en-GB" sz="3300" dirty="0" err="1">
                <a:solidFill>
                  <a:schemeClr val="bg1"/>
                </a:solidFill>
              </a:rPr>
              <a:t>en</a:t>
            </a:r>
            <a:r>
              <a:rPr lang="en-GB" sz="3300" dirty="0">
                <a:solidFill>
                  <a:schemeClr val="bg1"/>
                </a:solidFill>
              </a:rPr>
              <a:t> direct</a:t>
            </a:r>
            <a:endParaRPr lang="en-US" sz="3300" dirty="0">
              <a:solidFill>
                <a:schemeClr val="bg1"/>
              </a:solidFill>
            </a:endParaRPr>
          </a:p>
        </p:txBody>
      </p:sp>
      <p:sp>
        <p:nvSpPr>
          <p:cNvPr id="11" name="Title 2">
            <a:extLst>
              <a:ext uri="{FF2B5EF4-FFF2-40B4-BE49-F238E27FC236}">
                <a16:creationId xmlns:a16="http://schemas.microsoft.com/office/drawing/2014/main" id="{0235410F-7D8C-7346-948F-E8444BBF7450}"/>
              </a:ext>
            </a:extLst>
          </p:cNvPr>
          <p:cNvSpPr txBox="1">
            <a:spLocks/>
          </p:cNvSpPr>
          <p:nvPr/>
        </p:nvSpPr>
        <p:spPr>
          <a:xfrm>
            <a:off x="861885" y="1593715"/>
            <a:ext cx="7573154" cy="3114209"/>
          </a:xfrm>
          <a:prstGeom prst="rect">
            <a:avLst/>
          </a:prstGeom>
        </p:spPr>
        <p:txBody>
          <a:bodyPr vert="horz" lIns="68580" tIns="34290" rIns="68580" bIns="3429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100" dirty="0"/>
              <a:t>Les pours : </a:t>
            </a:r>
          </a:p>
          <a:p>
            <a:pPr marL="257175" indent="-257175" algn="l">
              <a:buFont typeface="Arial"/>
              <a:buChar char="•"/>
            </a:pPr>
            <a:r>
              <a:rPr lang="fr-CH" sz="1500" dirty="0"/>
              <a:t>Les téléspectateurs peuvent se brancher en ligne de n'importe où.</a:t>
            </a:r>
          </a:p>
          <a:p>
            <a:pPr marL="257175" indent="-257175" algn="l">
              <a:buFont typeface="Arial"/>
              <a:buChar char="•"/>
            </a:pPr>
            <a:r>
              <a:rPr lang="fr-CH" sz="1500" dirty="0"/>
              <a:t>Peut être interactif avec la messagerie instantanée et les commentaires.</a:t>
            </a:r>
          </a:p>
          <a:p>
            <a:pPr marL="257175" indent="-257175" algn="l">
              <a:buFont typeface="Arial"/>
              <a:buChar char="•"/>
            </a:pPr>
            <a:r>
              <a:rPr lang="fr-CH" sz="1500" dirty="0"/>
              <a:t>Crée un sentiment «d’événement».</a:t>
            </a:r>
          </a:p>
          <a:p>
            <a:pPr marL="257175" indent="-257175" algn="l">
              <a:buFont typeface="Arial"/>
              <a:buChar char="•"/>
            </a:pPr>
            <a:r>
              <a:rPr lang="fr-CH" sz="1500" dirty="0"/>
              <a:t>Capture des événements en direct en temps réel.</a:t>
            </a:r>
          </a:p>
          <a:p>
            <a:pPr algn="l"/>
            <a:endParaRPr lang="en-GB" sz="2100" dirty="0"/>
          </a:p>
          <a:p>
            <a:pPr algn="l"/>
            <a:r>
              <a:rPr lang="en-GB" sz="2100" dirty="0"/>
              <a:t>Les </a:t>
            </a:r>
            <a:r>
              <a:rPr lang="en-GB" sz="2100" dirty="0" err="1"/>
              <a:t>contres</a:t>
            </a:r>
            <a:r>
              <a:rPr lang="en-GB" sz="2100" dirty="0"/>
              <a:t> :</a:t>
            </a:r>
          </a:p>
          <a:p>
            <a:pPr marL="257175" indent="-257175" algn="l">
              <a:buFont typeface="Arial"/>
              <a:buChar char="•"/>
            </a:pPr>
            <a:r>
              <a:rPr lang="fr-CH" sz="1500" dirty="0"/>
              <a:t>Très peu de contrôle sur l'émission parce que c'est en direct.</a:t>
            </a:r>
          </a:p>
          <a:p>
            <a:pPr marL="257175" indent="-257175" algn="l">
              <a:buFont typeface="Arial"/>
              <a:buChar char="•"/>
            </a:pPr>
            <a:r>
              <a:rPr lang="fr-CH" sz="1500" dirty="0"/>
              <a:t>Les téléspectateurs peuvent s'ennuyer des retards, des pauses qui se produisent lors d'événements en temps réel.</a:t>
            </a:r>
          </a:p>
          <a:p>
            <a:pPr marL="257175" indent="-257175" algn="l">
              <a:buFont typeface="Arial"/>
              <a:buChar char="•"/>
            </a:pPr>
            <a:r>
              <a:rPr lang="fr-CH" sz="1500" dirty="0"/>
              <a:t>Vous avez souvent besoin de plusieurs caméras et de plusieurs vues de mixage pour que tout fonctionne bien.</a:t>
            </a:r>
          </a:p>
          <a:p>
            <a:pPr marL="257175" indent="-257175" algn="l">
              <a:buFont typeface="Arial"/>
              <a:buChar char="•"/>
            </a:pPr>
            <a:r>
              <a:rPr lang="fr-CH" sz="1500" dirty="0"/>
              <a:t>Peut être difficile en ce qui concerne l'obtention d'un bon son.</a:t>
            </a:r>
            <a:endParaRPr lang="en-GB" sz="1500" dirty="0"/>
          </a:p>
          <a:p>
            <a:pPr algn="l"/>
            <a:endParaRPr lang="en-GB" sz="1500" dirty="0"/>
          </a:p>
          <a:p>
            <a:pPr algn="l"/>
            <a:endParaRPr lang="en-GB" sz="2100" dirty="0"/>
          </a:p>
        </p:txBody>
      </p:sp>
    </p:spTree>
    <p:extLst>
      <p:ext uri="{BB962C8B-B14F-4D97-AF65-F5344CB8AC3E}">
        <p14:creationId xmlns:p14="http://schemas.microsoft.com/office/powerpoint/2010/main" val="3894280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Title 2">
            <a:extLst>
              <a:ext uri="{FF2B5EF4-FFF2-40B4-BE49-F238E27FC236}">
                <a16:creationId xmlns:a16="http://schemas.microsoft.com/office/drawing/2014/main" id="{1BDA7879-6C05-804A-B069-8BAF36D91182}"/>
              </a:ext>
            </a:extLst>
          </p:cNvPr>
          <p:cNvSpPr txBox="1">
            <a:spLocks/>
          </p:cNvSpPr>
          <p:nvPr/>
        </p:nvSpPr>
        <p:spPr>
          <a:xfrm>
            <a:off x="1692532" y="774474"/>
            <a:ext cx="5461001" cy="518400"/>
          </a:xfrm>
          <a:prstGeom prst="rect">
            <a:avLst/>
          </a:prstGeom>
        </p:spPr>
        <p:txBody>
          <a:bodyPr vert="horz" lIns="68580" tIns="34290" rIns="68580" bIns="3429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Diffusion </a:t>
            </a:r>
            <a:r>
              <a:rPr lang="en-GB" sz="3300" dirty="0" err="1">
                <a:solidFill>
                  <a:schemeClr val="bg1"/>
                </a:solidFill>
              </a:rPr>
              <a:t>personnelle</a:t>
            </a:r>
            <a:endParaRPr lang="en-US" sz="3300" dirty="0">
              <a:solidFill>
                <a:schemeClr val="bg1"/>
              </a:solidFill>
            </a:endParaRPr>
          </a:p>
        </p:txBody>
      </p:sp>
      <p:sp>
        <p:nvSpPr>
          <p:cNvPr id="24" name="TextBox 23">
            <a:extLst>
              <a:ext uri="{FF2B5EF4-FFF2-40B4-BE49-F238E27FC236}">
                <a16:creationId xmlns:a16="http://schemas.microsoft.com/office/drawing/2014/main" id="{DA807101-0A1A-0E4D-AA65-C3A8530F02D1}"/>
              </a:ext>
            </a:extLst>
          </p:cNvPr>
          <p:cNvSpPr txBox="1"/>
          <p:nvPr/>
        </p:nvSpPr>
        <p:spPr>
          <a:xfrm>
            <a:off x="3436092" y="1459200"/>
            <a:ext cx="1072730" cy="2008242"/>
          </a:xfrm>
          <a:prstGeom prst="rect">
            <a:avLst/>
          </a:prstGeom>
          <a:noFill/>
        </p:spPr>
        <p:txBody>
          <a:bodyPr wrap="none" rtlCol="0">
            <a:spAutoFit/>
          </a:bodyPr>
          <a:lstStyle/>
          <a:p>
            <a:r>
              <a:rPr lang="en-US" sz="12450" dirty="0">
                <a:solidFill>
                  <a:schemeClr val="bg1"/>
                </a:solidFill>
              </a:rPr>
              <a:t>?</a:t>
            </a:r>
          </a:p>
        </p:txBody>
      </p:sp>
      <p:sp>
        <p:nvSpPr>
          <p:cNvPr id="5" name="Title 2">
            <a:extLst>
              <a:ext uri="{FF2B5EF4-FFF2-40B4-BE49-F238E27FC236}">
                <a16:creationId xmlns:a16="http://schemas.microsoft.com/office/drawing/2014/main" id="{7515BF70-4AE5-364C-A650-F8DCE4D4038C}"/>
              </a:ext>
            </a:extLst>
          </p:cNvPr>
          <p:cNvSpPr txBox="1">
            <a:spLocks/>
          </p:cNvSpPr>
          <p:nvPr/>
        </p:nvSpPr>
        <p:spPr>
          <a:xfrm>
            <a:off x="923325" y="1524470"/>
            <a:ext cx="7259938" cy="302590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100" dirty="0"/>
              <a:t>Les pours : </a:t>
            </a:r>
          </a:p>
          <a:p>
            <a:pPr marL="257175" indent="-257175" algn="l">
              <a:buFont typeface="Arial"/>
              <a:buChar char="•"/>
            </a:pPr>
            <a:r>
              <a:rPr lang="fr-CH" sz="1500" dirty="0"/>
              <a:t>Les </a:t>
            </a:r>
            <a:r>
              <a:rPr lang="fr-CH" sz="1500" dirty="0" err="1"/>
              <a:t>YouTubers</a:t>
            </a:r>
            <a:r>
              <a:rPr lang="fr-CH" sz="1500" dirty="0"/>
              <a:t> peuvent amasser un grand nombre de personnes fidèles.</a:t>
            </a:r>
          </a:p>
          <a:p>
            <a:pPr marL="257175" indent="-257175" algn="l">
              <a:buFont typeface="Arial"/>
              <a:buChar char="•"/>
            </a:pPr>
            <a:r>
              <a:rPr lang="fr-CH" sz="1500" dirty="0"/>
              <a:t>Peut être fait facilement et à peu de frais.</a:t>
            </a:r>
          </a:p>
          <a:p>
            <a:pPr marL="257175" indent="-257175" algn="l">
              <a:buFont typeface="Arial"/>
              <a:buChar char="•"/>
            </a:pPr>
            <a:r>
              <a:rPr lang="fr-CH" sz="1500" dirty="0"/>
              <a:t>Le contenu peut être entièrement contrôlé.</a:t>
            </a:r>
          </a:p>
          <a:p>
            <a:pPr marL="257175" indent="-257175" algn="l">
              <a:buFont typeface="Arial"/>
              <a:buChar char="•"/>
            </a:pPr>
            <a:r>
              <a:rPr lang="fr-CH" sz="1500" dirty="0"/>
              <a:t>Peut se faire «qu’une seule fois» ou en série.</a:t>
            </a:r>
          </a:p>
          <a:p>
            <a:pPr algn="l"/>
            <a:endParaRPr lang="en-GB" sz="2100" dirty="0"/>
          </a:p>
          <a:p>
            <a:pPr algn="l"/>
            <a:r>
              <a:rPr lang="en-GB" sz="2100" dirty="0"/>
              <a:t>Les </a:t>
            </a:r>
            <a:r>
              <a:rPr lang="en-GB" sz="2100" dirty="0" err="1"/>
              <a:t>contres</a:t>
            </a:r>
            <a:r>
              <a:rPr lang="en-GB" sz="2100" dirty="0"/>
              <a:t> :</a:t>
            </a:r>
          </a:p>
          <a:p>
            <a:pPr marL="257175" indent="-257175" algn="l">
              <a:buFont typeface="Arial"/>
              <a:buChar char="•"/>
            </a:pPr>
            <a:r>
              <a:rPr lang="fr-CH" sz="1500" dirty="0"/>
              <a:t>Il peut être difficile d'attirer un auditoire, car il y a une quantité écrasante de contenu.</a:t>
            </a:r>
          </a:p>
          <a:p>
            <a:pPr marL="257175" indent="-257175" algn="l">
              <a:buFont typeface="Arial"/>
              <a:buChar char="•"/>
            </a:pPr>
            <a:r>
              <a:rPr lang="fr-CH" sz="1500" dirty="0"/>
              <a:t>Si vous commencez une série régulière, il y a de la pression pour maintenir un horaire, ou alors vous pouvez perdre des adeptes.</a:t>
            </a:r>
            <a:endParaRPr lang="en-GB" sz="2100" dirty="0"/>
          </a:p>
        </p:txBody>
      </p:sp>
    </p:spTree>
    <p:extLst>
      <p:ext uri="{BB962C8B-B14F-4D97-AF65-F5344CB8AC3E}">
        <p14:creationId xmlns:p14="http://schemas.microsoft.com/office/powerpoint/2010/main" val="655259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C52FD4-4EE9-1A43-8173-F07936335ED9}"/>
              </a:ext>
            </a:extLst>
          </p:cNvPr>
          <p:cNvSpPr>
            <a:spLocks noGrp="1"/>
          </p:cNvSpPr>
          <p:nvPr>
            <p:ph type="ctrTitle"/>
          </p:nvPr>
        </p:nvSpPr>
        <p:spPr>
          <a:xfrm>
            <a:off x="1207445" y="76237"/>
            <a:ext cx="5829300" cy="2473586"/>
          </a:xfrm>
        </p:spPr>
        <p:txBody>
          <a:bodyPr>
            <a:normAutofit/>
          </a:bodyPr>
          <a:lstStyle/>
          <a:p>
            <a:br>
              <a:rPr lang="en-US" dirty="0"/>
            </a:br>
            <a:r>
              <a:rPr lang="en-US" dirty="0"/>
              <a:t>Edition</a:t>
            </a:r>
          </a:p>
        </p:txBody>
      </p:sp>
      <p:sp>
        <p:nvSpPr>
          <p:cNvPr id="6" name="Subtitle 2">
            <a:extLst>
              <a:ext uri="{FF2B5EF4-FFF2-40B4-BE49-F238E27FC236}">
                <a16:creationId xmlns:a16="http://schemas.microsoft.com/office/drawing/2014/main" id="{765E6C8B-9464-E14F-A51C-246DBFA9A894}"/>
              </a:ext>
            </a:extLst>
          </p:cNvPr>
          <p:cNvSpPr txBox="1">
            <a:spLocks/>
          </p:cNvSpPr>
          <p:nvPr/>
        </p:nvSpPr>
        <p:spPr>
          <a:xfrm>
            <a:off x="1207445" y="3037309"/>
            <a:ext cx="5687625" cy="88002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500" i="1" dirty="0"/>
              <a:t>Logiciels</a:t>
            </a:r>
          </a:p>
          <a:p>
            <a:pPr marL="0" indent="0">
              <a:buNone/>
            </a:pPr>
            <a:r>
              <a:rPr lang="fr-CH" sz="1500" i="1" dirty="0"/>
              <a:t>Mêmes plans, histoires différentes</a:t>
            </a:r>
          </a:p>
          <a:p>
            <a:pPr marL="0" indent="0">
              <a:buNone/>
            </a:pPr>
            <a:r>
              <a:rPr lang="fr-CH" sz="1500" i="1" dirty="0"/>
              <a:t>Ellipses (des coupes de scènes)</a:t>
            </a:r>
            <a:endParaRPr lang="en-US" sz="1200" i="1" dirty="0"/>
          </a:p>
        </p:txBody>
      </p:sp>
    </p:spTree>
    <p:extLst>
      <p:ext uri="{BB962C8B-B14F-4D97-AF65-F5344CB8AC3E}">
        <p14:creationId xmlns:p14="http://schemas.microsoft.com/office/powerpoint/2010/main" val="3544696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030985" y="638643"/>
            <a:ext cx="6633294"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Logiciels</a:t>
            </a:r>
            <a:endParaRPr lang="en-US" sz="3300" dirty="0">
              <a:solidFill>
                <a:schemeClr val="bg1"/>
              </a:solidFill>
            </a:endParaRPr>
          </a:p>
        </p:txBody>
      </p:sp>
      <p:sp>
        <p:nvSpPr>
          <p:cNvPr id="24" name="Title 2">
            <a:extLst>
              <a:ext uri="{FF2B5EF4-FFF2-40B4-BE49-F238E27FC236}">
                <a16:creationId xmlns:a16="http://schemas.microsoft.com/office/drawing/2014/main" id="{60EBE6A6-0903-A142-AF5C-EEC0AC0DDE23}"/>
              </a:ext>
            </a:extLst>
          </p:cNvPr>
          <p:cNvSpPr txBox="1">
            <a:spLocks/>
          </p:cNvSpPr>
          <p:nvPr/>
        </p:nvSpPr>
        <p:spPr>
          <a:xfrm>
            <a:off x="525519" y="1229709"/>
            <a:ext cx="8050924" cy="3275147"/>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1500" b="1" dirty="0"/>
              <a:t>Les progiciels (pack logiciel) gratuits comprennent </a:t>
            </a:r>
            <a:r>
              <a:rPr lang="fr-CH" sz="1500" dirty="0"/>
              <a:t>:</a:t>
            </a:r>
          </a:p>
          <a:p>
            <a:r>
              <a:rPr lang="fr-CH" sz="1500" dirty="0" err="1"/>
              <a:t>iMovies</a:t>
            </a:r>
            <a:r>
              <a:rPr lang="fr-CH" sz="1500" dirty="0"/>
              <a:t> pour Apple ou Windows </a:t>
            </a:r>
            <a:r>
              <a:rPr lang="fr-CH" sz="1500" dirty="0" err="1"/>
              <a:t>Movie</a:t>
            </a:r>
            <a:r>
              <a:rPr lang="fr-CH" sz="1500" dirty="0"/>
              <a:t> Maker pour PC</a:t>
            </a:r>
          </a:p>
          <a:p>
            <a:endParaRPr lang="en-GB" sz="900" dirty="0"/>
          </a:p>
          <a:p>
            <a:r>
              <a:rPr lang="en-GB" sz="1500" b="1" dirty="0"/>
              <a:t>Les </a:t>
            </a:r>
            <a:r>
              <a:rPr lang="en-GB" sz="1500" b="1" dirty="0" err="1"/>
              <a:t>progiciels</a:t>
            </a:r>
            <a:r>
              <a:rPr lang="en-GB" sz="1500" b="1" dirty="0"/>
              <a:t> Pro </a:t>
            </a:r>
            <a:r>
              <a:rPr lang="en-GB" sz="1500" b="1" dirty="0" err="1"/>
              <a:t>incluent</a:t>
            </a:r>
            <a:r>
              <a:rPr lang="en-GB" sz="1500" b="1" dirty="0"/>
              <a:t> </a:t>
            </a:r>
            <a:r>
              <a:rPr lang="en-GB" sz="1500" dirty="0"/>
              <a:t>:</a:t>
            </a:r>
          </a:p>
          <a:p>
            <a:r>
              <a:rPr lang="en-GB" sz="1500" dirty="0"/>
              <a:t>Final Cut Pro, Avid, Première</a:t>
            </a:r>
          </a:p>
          <a:p>
            <a:endParaRPr lang="en-GB" sz="800" dirty="0"/>
          </a:p>
          <a:p>
            <a:r>
              <a:rPr lang="en-GB" sz="1500" b="1" dirty="0" err="1"/>
              <a:t>Exemple</a:t>
            </a:r>
            <a:r>
              <a:rPr lang="en-GB" sz="1500" b="1" dirty="0"/>
              <a:t> de </a:t>
            </a:r>
            <a:r>
              <a:rPr lang="en-GB" sz="1500" b="1" dirty="0" err="1"/>
              <a:t>progiciel</a:t>
            </a:r>
            <a:r>
              <a:rPr lang="en-GB" sz="1500" b="1" dirty="0"/>
              <a:t> </a:t>
            </a:r>
            <a:r>
              <a:rPr lang="en-GB" sz="1500" b="1" dirty="0" err="1"/>
              <a:t>d'animation</a:t>
            </a:r>
            <a:r>
              <a:rPr lang="en-GB" sz="1500" b="1" dirty="0"/>
              <a:t> </a:t>
            </a:r>
            <a:r>
              <a:rPr lang="en-GB" sz="1500" dirty="0"/>
              <a:t>:</a:t>
            </a:r>
          </a:p>
          <a:p>
            <a:r>
              <a:rPr lang="en-GB" sz="1500" dirty="0"/>
              <a:t>Moho</a:t>
            </a:r>
          </a:p>
          <a:p>
            <a:endParaRPr lang="en-GB" sz="800" dirty="0"/>
          </a:p>
          <a:p>
            <a:r>
              <a:rPr lang="en-GB" sz="1500" b="1" dirty="0" err="1"/>
              <a:t>Logiciel</a:t>
            </a:r>
            <a:r>
              <a:rPr lang="en-GB" sz="1500" b="1" dirty="0"/>
              <a:t> </a:t>
            </a:r>
            <a:r>
              <a:rPr lang="en-GB" sz="1500" b="1" dirty="0" err="1"/>
              <a:t>d'édition</a:t>
            </a:r>
            <a:r>
              <a:rPr lang="en-GB" sz="1500" b="1" dirty="0"/>
              <a:t> </a:t>
            </a:r>
            <a:r>
              <a:rPr lang="en-GB" sz="1500" b="1" dirty="0" err="1"/>
              <a:t>sonore</a:t>
            </a:r>
            <a:r>
              <a:rPr lang="en-GB" sz="1500" b="1" dirty="0"/>
              <a:t> </a:t>
            </a:r>
            <a:r>
              <a:rPr lang="en-GB" sz="1500" b="1" dirty="0" err="1"/>
              <a:t>gratuit</a:t>
            </a:r>
            <a:r>
              <a:rPr lang="en-GB" sz="1500" b="1" dirty="0"/>
              <a:t> </a:t>
            </a:r>
            <a:r>
              <a:rPr lang="en-GB" sz="1500" dirty="0"/>
              <a:t>:</a:t>
            </a:r>
          </a:p>
          <a:p>
            <a:r>
              <a:rPr lang="en-GB" sz="1500" dirty="0"/>
              <a:t>Audacity</a:t>
            </a:r>
          </a:p>
          <a:p>
            <a:endParaRPr lang="en-GB" sz="800" dirty="0"/>
          </a:p>
          <a:p>
            <a:r>
              <a:rPr lang="fr-CH" sz="1500" b="1" dirty="0"/>
              <a:t>Logiciels pour les titres et les graphiques </a:t>
            </a:r>
            <a:r>
              <a:rPr lang="en-GB" sz="1500" dirty="0"/>
              <a:t>:</a:t>
            </a:r>
          </a:p>
          <a:p>
            <a:r>
              <a:rPr lang="en-GB" sz="1500" dirty="0"/>
              <a:t>Adobe Photoshop or similar</a:t>
            </a:r>
          </a:p>
        </p:txBody>
      </p:sp>
    </p:spTree>
    <p:extLst>
      <p:ext uri="{BB962C8B-B14F-4D97-AF65-F5344CB8AC3E}">
        <p14:creationId xmlns:p14="http://schemas.microsoft.com/office/powerpoint/2010/main" val="4077031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2" name="Title 2">
            <a:extLst>
              <a:ext uri="{FF2B5EF4-FFF2-40B4-BE49-F238E27FC236}">
                <a16:creationId xmlns:a16="http://schemas.microsoft.com/office/drawing/2014/main" id="{71AD1F44-C96C-C44C-8F1B-5C0504EC5B44}"/>
              </a:ext>
            </a:extLst>
          </p:cNvPr>
          <p:cNvSpPr txBox="1">
            <a:spLocks/>
          </p:cNvSpPr>
          <p:nvPr/>
        </p:nvSpPr>
        <p:spPr>
          <a:xfrm>
            <a:off x="1030985" y="638643"/>
            <a:ext cx="6633294"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Logiciel</a:t>
            </a:r>
            <a:r>
              <a:rPr lang="en-GB" sz="3300" dirty="0">
                <a:solidFill>
                  <a:schemeClr val="bg1"/>
                </a:solidFill>
              </a:rPr>
              <a:t> pour Smartphone</a:t>
            </a:r>
            <a:endParaRPr lang="en-US" sz="3300" dirty="0">
              <a:solidFill>
                <a:schemeClr val="bg1"/>
              </a:solidFill>
            </a:endParaRPr>
          </a:p>
        </p:txBody>
      </p:sp>
      <p:sp>
        <p:nvSpPr>
          <p:cNvPr id="24" name="Title 2">
            <a:extLst>
              <a:ext uri="{FF2B5EF4-FFF2-40B4-BE49-F238E27FC236}">
                <a16:creationId xmlns:a16="http://schemas.microsoft.com/office/drawing/2014/main" id="{60EBE6A6-0903-A142-AF5C-EEC0AC0DDE23}"/>
              </a:ext>
            </a:extLst>
          </p:cNvPr>
          <p:cNvSpPr txBox="1">
            <a:spLocks/>
          </p:cNvSpPr>
          <p:nvPr/>
        </p:nvSpPr>
        <p:spPr>
          <a:xfrm>
            <a:off x="987720" y="1471453"/>
            <a:ext cx="7140233" cy="2469931"/>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1800" dirty="0"/>
              <a:t>Veuillez télécharger à partir de l'App Store de Google Play </a:t>
            </a:r>
          </a:p>
          <a:p>
            <a:r>
              <a:rPr lang="fr-CH" sz="1800" dirty="0"/>
              <a:t>"Adobe Premier Clip".</a:t>
            </a:r>
          </a:p>
          <a:p>
            <a:endParaRPr lang="fr-CH" sz="1800" dirty="0"/>
          </a:p>
          <a:p>
            <a:r>
              <a:rPr lang="fr-CH" sz="1800" dirty="0"/>
              <a:t>Ensuite, créez un compte gratuit en utilisant votre adresse email.</a:t>
            </a:r>
            <a:endParaRPr lang="en-GB" sz="1800" dirty="0"/>
          </a:p>
        </p:txBody>
      </p:sp>
    </p:spTree>
    <p:extLst>
      <p:ext uri="{BB962C8B-B14F-4D97-AF65-F5344CB8AC3E}">
        <p14:creationId xmlns:p14="http://schemas.microsoft.com/office/powerpoint/2010/main" val="1522575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Title 2">
            <a:extLst>
              <a:ext uri="{FF2B5EF4-FFF2-40B4-BE49-F238E27FC236}">
                <a16:creationId xmlns:a16="http://schemas.microsoft.com/office/drawing/2014/main" id="{1BDA7879-6C05-804A-B069-8BAF36D91182}"/>
              </a:ext>
            </a:extLst>
          </p:cNvPr>
          <p:cNvSpPr txBox="1">
            <a:spLocks/>
          </p:cNvSpPr>
          <p:nvPr/>
        </p:nvSpPr>
        <p:spPr>
          <a:xfrm>
            <a:off x="1655461" y="740997"/>
            <a:ext cx="5461001" cy="518400"/>
          </a:xfrm>
          <a:prstGeom prst="rect">
            <a:avLst/>
          </a:prstGeom>
        </p:spPr>
        <p:txBody>
          <a:bodyPr vert="horz" lIns="68580" tIns="34290" rIns="68580" bIns="3429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Racontez</a:t>
            </a:r>
            <a:r>
              <a:rPr lang="en-GB" sz="3300" dirty="0">
                <a:solidFill>
                  <a:schemeClr val="bg1"/>
                </a:solidFill>
              </a:rPr>
              <a:t> </a:t>
            </a:r>
            <a:r>
              <a:rPr lang="en-GB" sz="3300" dirty="0" err="1">
                <a:solidFill>
                  <a:schemeClr val="bg1"/>
                </a:solidFill>
              </a:rPr>
              <a:t>l’histoire</a:t>
            </a:r>
            <a:endParaRPr lang="en-US" sz="3300" dirty="0">
              <a:solidFill>
                <a:schemeClr val="bg1"/>
              </a:solidFill>
            </a:endParaRPr>
          </a:p>
        </p:txBody>
      </p:sp>
      <p:sp>
        <p:nvSpPr>
          <p:cNvPr id="24" name="TextBox 23">
            <a:extLst>
              <a:ext uri="{FF2B5EF4-FFF2-40B4-BE49-F238E27FC236}">
                <a16:creationId xmlns:a16="http://schemas.microsoft.com/office/drawing/2014/main" id="{DA807101-0A1A-0E4D-AA65-C3A8530F02D1}"/>
              </a:ext>
            </a:extLst>
          </p:cNvPr>
          <p:cNvSpPr txBox="1"/>
          <p:nvPr/>
        </p:nvSpPr>
        <p:spPr>
          <a:xfrm>
            <a:off x="3436092" y="1459200"/>
            <a:ext cx="1072730" cy="2008242"/>
          </a:xfrm>
          <a:prstGeom prst="rect">
            <a:avLst/>
          </a:prstGeom>
          <a:noFill/>
        </p:spPr>
        <p:txBody>
          <a:bodyPr wrap="none" rtlCol="0">
            <a:spAutoFit/>
          </a:bodyPr>
          <a:lstStyle/>
          <a:p>
            <a:r>
              <a:rPr lang="en-US" sz="12450" dirty="0">
                <a:solidFill>
                  <a:schemeClr val="bg1"/>
                </a:solidFill>
              </a:rPr>
              <a:t>?</a:t>
            </a:r>
          </a:p>
        </p:txBody>
      </p:sp>
      <p:pic>
        <p:nvPicPr>
          <p:cNvPr id="35" name="Picture 34" descr="jenny-hill-205881.jpg">
            <a:extLst>
              <a:ext uri="{FF2B5EF4-FFF2-40B4-BE49-F238E27FC236}">
                <a16:creationId xmlns:a16="http://schemas.microsoft.com/office/drawing/2014/main" id="{97E3E361-134D-6A4D-A914-AE463E0EB8CE}"/>
              </a:ext>
            </a:extLst>
          </p:cNvPr>
          <p:cNvPicPr>
            <a:picLocks noChangeAspect="1"/>
          </p:cNvPicPr>
          <p:nvPr/>
        </p:nvPicPr>
        <p:blipFill rotWithShape="1">
          <a:blip r:embed="rId3">
            <a:extLst>
              <a:ext uri="{28A0092B-C50C-407E-A947-70E740481C1C}">
                <a14:useLocalDpi xmlns:a14="http://schemas.microsoft.com/office/drawing/2010/main" val="0"/>
              </a:ext>
            </a:extLst>
          </a:blip>
          <a:srcRect l="44968" t="58074" r="13181"/>
          <a:stretch/>
        </p:blipFill>
        <p:spPr>
          <a:xfrm>
            <a:off x="3353629" y="1539822"/>
            <a:ext cx="1055698" cy="703805"/>
          </a:xfrm>
          <a:prstGeom prst="rect">
            <a:avLst/>
          </a:prstGeom>
        </p:spPr>
      </p:pic>
      <p:pic>
        <p:nvPicPr>
          <p:cNvPr id="36" name="Picture 35" descr="courtney-corlew-197857.jpg">
            <a:extLst>
              <a:ext uri="{FF2B5EF4-FFF2-40B4-BE49-F238E27FC236}">
                <a16:creationId xmlns:a16="http://schemas.microsoft.com/office/drawing/2014/main" id="{85AE808E-BBF3-EF4E-BC10-90F36E07E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566" y="1532938"/>
            <a:ext cx="1062678" cy="708452"/>
          </a:xfrm>
          <a:prstGeom prst="rect">
            <a:avLst/>
          </a:prstGeom>
        </p:spPr>
      </p:pic>
      <p:pic>
        <p:nvPicPr>
          <p:cNvPr id="37" name="Picture 36" descr="aral-tasher-332318.jpg">
            <a:extLst>
              <a:ext uri="{FF2B5EF4-FFF2-40B4-BE49-F238E27FC236}">
                <a16:creationId xmlns:a16="http://schemas.microsoft.com/office/drawing/2014/main" id="{587CA4A8-47BC-DB46-9DFC-5D3CA260E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1477" y="1529898"/>
            <a:ext cx="1054560" cy="703804"/>
          </a:xfrm>
          <a:prstGeom prst="rect">
            <a:avLst/>
          </a:prstGeom>
        </p:spPr>
      </p:pic>
      <p:pic>
        <p:nvPicPr>
          <p:cNvPr id="38" name="Picture 37" descr="hans-veth-385489.jpg">
            <a:extLst>
              <a:ext uri="{FF2B5EF4-FFF2-40B4-BE49-F238E27FC236}">
                <a16:creationId xmlns:a16="http://schemas.microsoft.com/office/drawing/2014/main" id="{1E9F3BD3-1F39-6748-A344-BCC8C3BF7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5606" y="1539823"/>
            <a:ext cx="1055567" cy="703804"/>
          </a:xfrm>
          <a:prstGeom prst="rect">
            <a:avLst/>
          </a:prstGeom>
        </p:spPr>
      </p:pic>
      <p:pic>
        <p:nvPicPr>
          <p:cNvPr id="39" name="Picture 38" descr="evan-kirby-65496.jpg">
            <a:extLst>
              <a:ext uri="{FF2B5EF4-FFF2-40B4-BE49-F238E27FC236}">
                <a16:creationId xmlns:a16="http://schemas.microsoft.com/office/drawing/2014/main" id="{E742CA8A-C759-4042-A31E-2EE5A16B9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122" y="1535176"/>
            <a:ext cx="1062677" cy="708451"/>
          </a:xfrm>
          <a:prstGeom prst="rect">
            <a:avLst/>
          </a:prstGeom>
        </p:spPr>
      </p:pic>
      <p:sp>
        <p:nvSpPr>
          <p:cNvPr id="40" name="Title 2">
            <a:extLst>
              <a:ext uri="{FF2B5EF4-FFF2-40B4-BE49-F238E27FC236}">
                <a16:creationId xmlns:a16="http://schemas.microsoft.com/office/drawing/2014/main" id="{1523ECE0-791A-6348-85EE-A08E3ED13A7E}"/>
              </a:ext>
            </a:extLst>
          </p:cNvPr>
          <p:cNvSpPr txBox="1">
            <a:spLocks/>
          </p:cNvSpPr>
          <p:nvPr/>
        </p:nvSpPr>
        <p:spPr>
          <a:xfrm>
            <a:off x="1655461" y="2419894"/>
            <a:ext cx="5461001" cy="723383"/>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mr-IN" sz="3300" dirty="0"/>
              <a:t>…</a:t>
            </a:r>
            <a:r>
              <a:rPr lang="en-GB" sz="3300" dirty="0" err="1"/>
              <a:t>ou</a:t>
            </a:r>
            <a:r>
              <a:rPr lang="en-GB" sz="3300" dirty="0"/>
              <a:t> </a:t>
            </a:r>
            <a:r>
              <a:rPr lang="en-GB" sz="3300" dirty="0" err="1"/>
              <a:t>racontez</a:t>
            </a:r>
            <a:r>
              <a:rPr lang="en-GB" sz="3300" dirty="0"/>
              <a:t> </a:t>
            </a:r>
            <a:r>
              <a:rPr lang="en-GB" sz="3300" dirty="0" err="1"/>
              <a:t>l’histoire</a:t>
            </a:r>
            <a:endParaRPr lang="en-US" sz="3300" dirty="0"/>
          </a:p>
        </p:txBody>
      </p:sp>
      <p:pic>
        <p:nvPicPr>
          <p:cNvPr id="41" name="Picture 40" descr="alejandro-escamilla-3.jpg">
            <a:extLst>
              <a:ext uri="{FF2B5EF4-FFF2-40B4-BE49-F238E27FC236}">
                <a16:creationId xmlns:a16="http://schemas.microsoft.com/office/drawing/2014/main" id="{FCA4BBAC-1345-6A48-B0C0-4DEF89B517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1394" y="1532939"/>
            <a:ext cx="1038498" cy="692332"/>
          </a:xfrm>
          <a:prstGeom prst="rect">
            <a:avLst/>
          </a:prstGeom>
        </p:spPr>
      </p:pic>
      <p:pic>
        <p:nvPicPr>
          <p:cNvPr id="42" name="Picture 41" descr="jenny-hill-205881.jpg">
            <a:extLst>
              <a:ext uri="{FF2B5EF4-FFF2-40B4-BE49-F238E27FC236}">
                <a16:creationId xmlns:a16="http://schemas.microsoft.com/office/drawing/2014/main" id="{F939435F-3C83-1547-A110-80183747F6BE}"/>
              </a:ext>
            </a:extLst>
          </p:cNvPr>
          <p:cNvPicPr>
            <a:picLocks noChangeAspect="1"/>
          </p:cNvPicPr>
          <p:nvPr/>
        </p:nvPicPr>
        <p:blipFill rotWithShape="1">
          <a:blip r:embed="rId3">
            <a:extLst>
              <a:ext uri="{28A0092B-C50C-407E-A947-70E740481C1C}">
                <a14:useLocalDpi xmlns:a14="http://schemas.microsoft.com/office/drawing/2010/main" val="0"/>
              </a:ext>
            </a:extLst>
          </a:blip>
          <a:srcRect l="44968" t="58074" r="13181"/>
          <a:stretch/>
        </p:blipFill>
        <p:spPr>
          <a:xfrm>
            <a:off x="4409327" y="3127156"/>
            <a:ext cx="1055698" cy="703805"/>
          </a:xfrm>
          <a:prstGeom prst="rect">
            <a:avLst/>
          </a:prstGeom>
        </p:spPr>
      </p:pic>
      <p:pic>
        <p:nvPicPr>
          <p:cNvPr id="43" name="Picture 42" descr="courtney-corlew-197857.jpg">
            <a:extLst>
              <a:ext uri="{FF2B5EF4-FFF2-40B4-BE49-F238E27FC236}">
                <a16:creationId xmlns:a16="http://schemas.microsoft.com/office/drawing/2014/main" id="{AD0F75A0-C39E-1642-B54A-4BB9EEA11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799" y="3127157"/>
            <a:ext cx="1062678" cy="708452"/>
          </a:xfrm>
          <a:prstGeom prst="rect">
            <a:avLst/>
          </a:prstGeom>
        </p:spPr>
      </p:pic>
      <p:pic>
        <p:nvPicPr>
          <p:cNvPr id="44" name="Picture 43" descr="aral-tasher-332318.jpg">
            <a:extLst>
              <a:ext uri="{FF2B5EF4-FFF2-40B4-BE49-F238E27FC236}">
                <a16:creationId xmlns:a16="http://schemas.microsoft.com/office/drawing/2014/main" id="{C7826AA3-8526-0043-8485-63140CDBB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1173" y="3127158"/>
            <a:ext cx="1054560" cy="703804"/>
          </a:xfrm>
          <a:prstGeom prst="rect">
            <a:avLst/>
          </a:prstGeom>
        </p:spPr>
      </p:pic>
      <p:pic>
        <p:nvPicPr>
          <p:cNvPr id="45" name="Picture 44" descr="hans-veth-385489.jpg">
            <a:extLst>
              <a:ext uri="{FF2B5EF4-FFF2-40B4-BE49-F238E27FC236}">
                <a16:creationId xmlns:a16="http://schemas.microsoft.com/office/drawing/2014/main" id="{4ED0B4F6-5D19-1F46-8F35-86DDA0A521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3245" y="3143277"/>
            <a:ext cx="1055567" cy="703804"/>
          </a:xfrm>
          <a:prstGeom prst="rect">
            <a:avLst/>
          </a:prstGeom>
        </p:spPr>
      </p:pic>
      <p:pic>
        <p:nvPicPr>
          <p:cNvPr id="46" name="Picture 45" descr="evan-kirby-65496.jpg">
            <a:extLst>
              <a:ext uri="{FF2B5EF4-FFF2-40B4-BE49-F238E27FC236}">
                <a16:creationId xmlns:a16="http://schemas.microsoft.com/office/drawing/2014/main" id="{0A160151-844D-DE41-BD3B-9E892850A3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6037" y="3122511"/>
            <a:ext cx="1062677" cy="708451"/>
          </a:xfrm>
          <a:prstGeom prst="rect">
            <a:avLst/>
          </a:prstGeom>
        </p:spPr>
      </p:pic>
      <p:pic>
        <p:nvPicPr>
          <p:cNvPr id="47" name="Picture 46" descr="alejandro-escamilla-3.jpg">
            <a:extLst>
              <a:ext uri="{FF2B5EF4-FFF2-40B4-BE49-F238E27FC236}">
                <a16:creationId xmlns:a16="http://schemas.microsoft.com/office/drawing/2014/main" id="{B249A3DC-0343-724B-B69A-FDAF676275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123" y="3140954"/>
            <a:ext cx="1038498" cy="692332"/>
          </a:xfrm>
          <a:prstGeom prst="rect">
            <a:avLst/>
          </a:prstGeom>
        </p:spPr>
      </p:pic>
    </p:spTree>
    <p:extLst>
      <p:ext uri="{BB962C8B-B14F-4D97-AF65-F5344CB8AC3E}">
        <p14:creationId xmlns:p14="http://schemas.microsoft.com/office/powerpoint/2010/main" val="1507904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0" name="Title 2">
            <a:extLst>
              <a:ext uri="{FF2B5EF4-FFF2-40B4-BE49-F238E27FC236}">
                <a16:creationId xmlns:a16="http://schemas.microsoft.com/office/drawing/2014/main" id="{ECAC74CF-6CA2-6746-866B-305D34D7C1F5}"/>
              </a:ext>
            </a:extLst>
          </p:cNvPr>
          <p:cNvSpPr txBox="1">
            <a:spLocks/>
          </p:cNvSpPr>
          <p:nvPr/>
        </p:nvSpPr>
        <p:spPr>
          <a:xfrm>
            <a:off x="1832938" y="722963"/>
            <a:ext cx="5461001" cy="518400"/>
          </a:xfrm>
          <a:prstGeom prst="rect">
            <a:avLst/>
          </a:prstGeom>
        </p:spPr>
        <p:txBody>
          <a:bodyPr vert="horz" lIns="68580" tIns="34290" rIns="68580" bIns="3429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Les ellipses</a:t>
            </a:r>
          </a:p>
        </p:txBody>
      </p:sp>
      <p:sp>
        <p:nvSpPr>
          <p:cNvPr id="20" name="Title 2">
            <a:extLst>
              <a:ext uri="{FF2B5EF4-FFF2-40B4-BE49-F238E27FC236}">
                <a16:creationId xmlns:a16="http://schemas.microsoft.com/office/drawing/2014/main" id="{87981050-547E-CD4A-953D-9D6C8A9E24E6}"/>
              </a:ext>
            </a:extLst>
          </p:cNvPr>
          <p:cNvSpPr txBox="1">
            <a:spLocks/>
          </p:cNvSpPr>
          <p:nvPr/>
        </p:nvSpPr>
        <p:spPr>
          <a:xfrm>
            <a:off x="1145628" y="1371081"/>
            <a:ext cx="6954227" cy="1205292"/>
          </a:xfrm>
          <a:prstGeom prst="rect">
            <a:avLst/>
          </a:prstGeom>
        </p:spPr>
        <p:txBody>
          <a:bodyPr vert="horz" lIns="68580" tIns="34290" rIns="68580" bIns="3429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1500" dirty="0"/>
              <a:t>Une «ellipse», c'est quand le son et l'image changent en même temps.</a:t>
            </a:r>
          </a:p>
          <a:p>
            <a:r>
              <a:rPr lang="fr-CH" sz="1500" dirty="0"/>
              <a:t>Dans un film, c'est l'équivalent d'un nouveau paragraphe ou chapitre d'un livre.</a:t>
            </a:r>
          </a:p>
          <a:p>
            <a:r>
              <a:rPr lang="fr-CH" sz="1500" dirty="0"/>
              <a:t>Pour que l'histoire se déroule bien, laissez le son de la scène précédente continuer quelques secondes pendant que la scène apparaît à l'écran ou laissez le son de la nouvelle scène commencer quelques secondes avant de le montrer.</a:t>
            </a:r>
          </a:p>
        </p:txBody>
      </p:sp>
      <p:pic>
        <p:nvPicPr>
          <p:cNvPr id="21" name="Picture 20" descr="evan-kirby-65496.jpg">
            <a:extLst>
              <a:ext uri="{FF2B5EF4-FFF2-40B4-BE49-F238E27FC236}">
                <a16:creationId xmlns:a16="http://schemas.microsoft.com/office/drawing/2014/main" id="{7D805A2C-7985-2945-B6BB-1683A56C2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187" y="2685483"/>
            <a:ext cx="1038498" cy="692332"/>
          </a:xfrm>
          <a:prstGeom prst="rect">
            <a:avLst/>
          </a:prstGeom>
        </p:spPr>
      </p:pic>
      <p:pic>
        <p:nvPicPr>
          <p:cNvPr id="22" name="Picture 21" descr="alejandro-escamilla-3.jpg">
            <a:extLst>
              <a:ext uri="{FF2B5EF4-FFF2-40B4-BE49-F238E27FC236}">
                <a16:creationId xmlns:a16="http://schemas.microsoft.com/office/drawing/2014/main" id="{CC785978-C509-3343-8956-E67C6075E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689" y="2685483"/>
            <a:ext cx="1038498" cy="692332"/>
          </a:xfrm>
          <a:prstGeom prst="rect">
            <a:avLst/>
          </a:prstGeom>
        </p:spPr>
      </p:pic>
      <p:sp>
        <p:nvSpPr>
          <p:cNvPr id="23" name="Rectangle 22">
            <a:extLst>
              <a:ext uri="{FF2B5EF4-FFF2-40B4-BE49-F238E27FC236}">
                <a16:creationId xmlns:a16="http://schemas.microsoft.com/office/drawing/2014/main" id="{BCB301A7-AA77-5A40-9D33-AC2A823E9CF4}"/>
              </a:ext>
            </a:extLst>
          </p:cNvPr>
          <p:cNvSpPr/>
          <p:nvPr/>
        </p:nvSpPr>
        <p:spPr>
          <a:xfrm>
            <a:off x="1313689" y="3458590"/>
            <a:ext cx="1228855" cy="119063"/>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24" name="Rectangle 23">
            <a:extLst>
              <a:ext uri="{FF2B5EF4-FFF2-40B4-BE49-F238E27FC236}">
                <a16:creationId xmlns:a16="http://schemas.microsoft.com/office/drawing/2014/main" id="{96E95D63-9F8F-5940-A339-17274308ADDB}"/>
              </a:ext>
            </a:extLst>
          </p:cNvPr>
          <p:cNvSpPr/>
          <p:nvPr/>
        </p:nvSpPr>
        <p:spPr>
          <a:xfrm>
            <a:off x="2542544" y="3453828"/>
            <a:ext cx="848141" cy="123825"/>
          </a:xfrm>
          <a:prstGeom prst="rect">
            <a:avLst/>
          </a:prstGeom>
          <a:solidFill>
            <a:schemeClr val="accent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pic>
        <p:nvPicPr>
          <p:cNvPr id="25" name="Picture 24" descr="evan-kirby-65496.jpg">
            <a:extLst>
              <a:ext uri="{FF2B5EF4-FFF2-40B4-BE49-F238E27FC236}">
                <a16:creationId xmlns:a16="http://schemas.microsoft.com/office/drawing/2014/main" id="{98A370D2-9780-A747-BD94-3C4A440A1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483" y="2685483"/>
            <a:ext cx="1038498" cy="692332"/>
          </a:xfrm>
          <a:prstGeom prst="rect">
            <a:avLst/>
          </a:prstGeom>
        </p:spPr>
      </p:pic>
      <p:pic>
        <p:nvPicPr>
          <p:cNvPr id="26" name="Picture 25" descr="alejandro-escamilla-3.jpg">
            <a:extLst>
              <a:ext uri="{FF2B5EF4-FFF2-40B4-BE49-F238E27FC236}">
                <a16:creationId xmlns:a16="http://schemas.microsoft.com/office/drawing/2014/main" id="{26F91D91-9F6F-1A48-A91A-DF744C551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4985" y="2685483"/>
            <a:ext cx="1038498" cy="692332"/>
          </a:xfrm>
          <a:prstGeom prst="rect">
            <a:avLst/>
          </a:prstGeom>
        </p:spPr>
      </p:pic>
      <p:sp>
        <p:nvSpPr>
          <p:cNvPr id="27" name="Rectangle 26">
            <a:extLst>
              <a:ext uri="{FF2B5EF4-FFF2-40B4-BE49-F238E27FC236}">
                <a16:creationId xmlns:a16="http://schemas.microsoft.com/office/drawing/2014/main" id="{E2B4CD30-CD08-4041-A286-3F1E2188FE33}"/>
              </a:ext>
            </a:extLst>
          </p:cNvPr>
          <p:cNvSpPr/>
          <p:nvPr/>
        </p:nvSpPr>
        <p:spPr>
          <a:xfrm>
            <a:off x="3504986" y="3458590"/>
            <a:ext cx="902871" cy="119063"/>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28" name="Rectangle 27">
            <a:extLst>
              <a:ext uri="{FF2B5EF4-FFF2-40B4-BE49-F238E27FC236}">
                <a16:creationId xmlns:a16="http://schemas.microsoft.com/office/drawing/2014/main" id="{7263EFD6-E43A-3D43-B2F2-12D5B26264E6}"/>
              </a:ext>
            </a:extLst>
          </p:cNvPr>
          <p:cNvSpPr/>
          <p:nvPr/>
        </p:nvSpPr>
        <p:spPr>
          <a:xfrm>
            <a:off x="4407857" y="3453828"/>
            <a:ext cx="1174124" cy="123825"/>
          </a:xfrm>
          <a:prstGeom prst="rect">
            <a:avLst/>
          </a:prstGeom>
          <a:solidFill>
            <a:schemeClr val="accent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pic>
        <p:nvPicPr>
          <p:cNvPr id="29" name="Picture 28" descr="evan-kirby-65496.jpg">
            <a:extLst>
              <a:ext uri="{FF2B5EF4-FFF2-40B4-BE49-F238E27FC236}">
                <a16:creationId xmlns:a16="http://schemas.microsoft.com/office/drawing/2014/main" id="{008C4301-95E9-4945-93A4-DDEEB72A8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733" y="2685483"/>
            <a:ext cx="1038498" cy="692332"/>
          </a:xfrm>
          <a:prstGeom prst="rect">
            <a:avLst/>
          </a:prstGeom>
        </p:spPr>
      </p:pic>
      <p:pic>
        <p:nvPicPr>
          <p:cNvPr id="30" name="Picture 29" descr="alejandro-escamilla-3.jpg">
            <a:extLst>
              <a:ext uri="{FF2B5EF4-FFF2-40B4-BE49-F238E27FC236}">
                <a16:creationId xmlns:a16="http://schemas.microsoft.com/office/drawing/2014/main" id="{887FA8B8-52FC-0C4E-8B4C-F5A423D88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302" y="2680720"/>
            <a:ext cx="1038498" cy="692332"/>
          </a:xfrm>
          <a:prstGeom prst="rect">
            <a:avLst/>
          </a:prstGeom>
        </p:spPr>
      </p:pic>
      <p:sp>
        <p:nvSpPr>
          <p:cNvPr id="31" name="Rectangle 30">
            <a:extLst>
              <a:ext uri="{FF2B5EF4-FFF2-40B4-BE49-F238E27FC236}">
                <a16:creationId xmlns:a16="http://schemas.microsoft.com/office/drawing/2014/main" id="{F5DBA691-C3B3-C745-939F-C692BB781000}"/>
              </a:ext>
            </a:extLst>
          </p:cNvPr>
          <p:cNvSpPr/>
          <p:nvPr/>
        </p:nvSpPr>
        <p:spPr>
          <a:xfrm>
            <a:off x="5706302" y="3453828"/>
            <a:ext cx="1038498" cy="123825"/>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2" name="Rectangle 31">
            <a:extLst>
              <a:ext uri="{FF2B5EF4-FFF2-40B4-BE49-F238E27FC236}">
                <a16:creationId xmlns:a16="http://schemas.microsoft.com/office/drawing/2014/main" id="{8A713244-0B60-8849-84D7-AE85D7335DFC}"/>
              </a:ext>
            </a:extLst>
          </p:cNvPr>
          <p:cNvSpPr/>
          <p:nvPr/>
        </p:nvSpPr>
        <p:spPr>
          <a:xfrm>
            <a:off x="6877734" y="3453828"/>
            <a:ext cx="1038497" cy="128588"/>
          </a:xfrm>
          <a:prstGeom prst="rect">
            <a:avLst/>
          </a:prstGeom>
          <a:solidFill>
            <a:schemeClr val="accent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3" name="Rectangle 32">
            <a:extLst>
              <a:ext uri="{FF2B5EF4-FFF2-40B4-BE49-F238E27FC236}">
                <a16:creationId xmlns:a16="http://schemas.microsoft.com/office/drawing/2014/main" id="{ED0B390A-A760-274E-A64F-F7BD493ECCF0}"/>
              </a:ext>
            </a:extLst>
          </p:cNvPr>
          <p:cNvSpPr/>
          <p:nvPr/>
        </p:nvSpPr>
        <p:spPr>
          <a:xfrm>
            <a:off x="1196616" y="4216184"/>
            <a:ext cx="222249" cy="218888"/>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4" name="TextBox 33">
            <a:extLst>
              <a:ext uri="{FF2B5EF4-FFF2-40B4-BE49-F238E27FC236}">
                <a16:creationId xmlns:a16="http://schemas.microsoft.com/office/drawing/2014/main" id="{7E81F4B0-4E6B-3840-BB96-464DC5419EB7}"/>
              </a:ext>
            </a:extLst>
          </p:cNvPr>
          <p:cNvSpPr txBox="1"/>
          <p:nvPr/>
        </p:nvSpPr>
        <p:spPr>
          <a:xfrm>
            <a:off x="1418865" y="4158073"/>
            <a:ext cx="1798890" cy="253916"/>
          </a:xfrm>
          <a:prstGeom prst="rect">
            <a:avLst/>
          </a:prstGeom>
          <a:noFill/>
        </p:spPr>
        <p:txBody>
          <a:bodyPr wrap="none" rtlCol="0">
            <a:spAutoFit/>
          </a:bodyPr>
          <a:lstStyle/>
          <a:p>
            <a:r>
              <a:rPr lang="en-US" sz="1050" dirty="0"/>
              <a:t>Son de la scène au bureau</a:t>
            </a:r>
          </a:p>
        </p:txBody>
      </p:sp>
      <p:sp>
        <p:nvSpPr>
          <p:cNvPr id="35" name="Rectangle 34">
            <a:extLst>
              <a:ext uri="{FF2B5EF4-FFF2-40B4-BE49-F238E27FC236}">
                <a16:creationId xmlns:a16="http://schemas.microsoft.com/office/drawing/2014/main" id="{A100B375-9977-9342-BABA-19BBC4050AFD}"/>
              </a:ext>
            </a:extLst>
          </p:cNvPr>
          <p:cNvSpPr/>
          <p:nvPr/>
        </p:nvSpPr>
        <p:spPr>
          <a:xfrm>
            <a:off x="3162340" y="4211141"/>
            <a:ext cx="222249" cy="218888"/>
          </a:xfrm>
          <a:prstGeom prst="rect">
            <a:avLst/>
          </a:prstGeom>
          <a:solidFill>
            <a:srgbClr val="9BBB5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accent2">
                  <a:lumMod val="75000"/>
                </a:schemeClr>
              </a:solidFill>
            </a:endParaRPr>
          </a:p>
        </p:txBody>
      </p:sp>
      <p:sp>
        <p:nvSpPr>
          <p:cNvPr id="36" name="TextBox 35">
            <a:extLst>
              <a:ext uri="{FF2B5EF4-FFF2-40B4-BE49-F238E27FC236}">
                <a16:creationId xmlns:a16="http://schemas.microsoft.com/office/drawing/2014/main" id="{C4C41B0A-3468-5241-BE58-5E87A008A081}"/>
              </a:ext>
            </a:extLst>
          </p:cNvPr>
          <p:cNvSpPr txBox="1"/>
          <p:nvPr/>
        </p:nvSpPr>
        <p:spPr>
          <a:xfrm>
            <a:off x="3384589" y="4153030"/>
            <a:ext cx="2045753" cy="253916"/>
          </a:xfrm>
          <a:prstGeom prst="rect">
            <a:avLst/>
          </a:prstGeom>
          <a:noFill/>
        </p:spPr>
        <p:txBody>
          <a:bodyPr wrap="none" rtlCol="0">
            <a:spAutoFit/>
          </a:bodyPr>
          <a:lstStyle/>
          <a:p>
            <a:r>
              <a:rPr lang="en-US" sz="1050" dirty="0"/>
              <a:t>Son de la scène </a:t>
            </a:r>
            <a:r>
              <a:rPr lang="en-US" sz="1050" dirty="0" err="1"/>
              <a:t>dans</a:t>
            </a:r>
            <a:r>
              <a:rPr lang="en-US" sz="1050" dirty="0"/>
              <a:t> la nature</a:t>
            </a:r>
          </a:p>
        </p:txBody>
      </p:sp>
      <p:sp>
        <p:nvSpPr>
          <p:cNvPr id="37" name="Up Arrow 36">
            <a:extLst>
              <a:ext uri="{FF2B5EF4-FFF2-40B4-BE49-F238E27FC236}">
                <a16:creationId xmlns:a16="http://schemas.microsoft.com/office/drawing/2014/main" id="{0F564628-BF38-874B-B9B3-8D002047B531}"/>
              </a:ext>
            </a:extLst>
          </p:cNvPr>
          <p:cNvSpPr/>
          <p:nvPr/>
        </p:nvSpPr>
        <p:spPr>
          <a:xfrm>
            <a:off x="2447365" y="3637251"/>
            <a:ext cx="190357" cy="134938"/>
          </a:xfrm>
          <a:prstGeom prst="up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38" name="TextBox 37">
            <a:extLst>
              <a:ext uri="{FF2B5EF4-FFF2-40B4-BE49-F238E27FC236}">
                <a16:creationId xmlns:a16="http://schemas.microsoft.com/office/drawing/2014/main" id="{072E793E-D176-9940-9C8A-610BE5CCD6FF}"/>
              </a:ext>
            </a:extLst>
          </p:cNvPr>
          <p:cNvSpPr txBox="1"/>
          <p:nvPr/>
        </p:nvSpPr>
        <p:spPr>
          <a:xfrm>
            <a:off x="1206748" y="3761679"/>
            <a:ext cx="4478533" cy="461665"/>
          </a:xfrm>
          <a:prstGeom prst="rect">
            <a:avLst/>
          </a:prstGeom>
          <a:noFill/>
          <a:ln>
            <a:solidFill>
              <a:schemeClr val="accent1"/>
            </a:solidFill>
          </a:ln>
        </p:spPr>
        <p:txBody>
          <a:bodyPr wrap="square" rtlCol="0">
            <a:spAutoFit/>
          </a:bodyPr>
          <a:lstStyle/>
          <a:p>
            <a:pPr algn="ctr"/>
            <a:r>
              <a:rPr lang="fr-CH" sz="1200" dirty="0"/>
              <a:t>L'histoire s'écoule parce que le son et l'image changent à des moments différents.</a:t>
            </a:r>
          </a:p>
        </p:txBody>
      </p:sp>
      <p:sp>
        <p:nvSpPr>
          <p:cNvPr id="39" name="Up Arrow 38">
            <a:extLst>
              <a:ext uri="{FF2B5EF4-FFF2-40B4-BE49-F238E27FC236}">
                <a16:creationId xmlns:a16="http://schemas.microsoft.com/office/drawing/2014/main" id="{323F2F8C-9D95-0C46-99E7-8E0CB2F2C164}"/>
              </a:ext>
            </a:extLst>
          </p:cNvPr>
          <p:cNvSpPr/>
          <p:nvPr/>
        </p:nvSpPr>
        <p:spPr>
          <a:xfrm>
            <a:off x="4312678" y="3628761"/>
            <a:ext cx="190357" cy="134938"/>
          </a:xfrm>
          <a:prstGeom prst="up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0" name="TextBox 39">
            <a:extLst>
              <a:ext uri="{FF2B5EF4-FFF2-40B4-BE49-F238E27FC236}">
                <a16:creationId xmlns:a16="http://schemas.microsoft.com/office/drawing/2014/main" id="{E8412755-9553-4B4C-AD8D-9B2973F77BBF}"/>
              </a:ext>
            </a:extLst>
          </p:cNvPr>
          <p:cNvSpPr txBox="1"/>
          <p:nvPr/>
        </p:nvSpPr>
        <p:spPr>
          <a:xfrm>
            <a:off x="5706302" y="3772189"/>
            <a:ext cx="2209929" cy="276999"/>
          </a:xfrm>
          <a:prstGeom prst="rect">
            <a:avLst/>
          </a:prstGeom>
          <a:noFill/>
          <a:ln>
            <a:solidFill>
              <a:srgbClr val="FF0000"/>
            </a:solidFill>
          </a:ln>
        </p:spPr>
        <p:txBody>
          <a:bodyPr wrap="square" rtlCol="0">
            <a:spAutoFit/>
          </a:bodyPr>
          <a:lstStyle/>
          <a:p>
            <a:pPr algn="ctr"/>
            <a:r>
              <a:rPr lang="en-US" sz="1200" dirty="0"/>
              <a:t>Ellipse. Coupe </a:t>
            </a:r>
            <a:r>
              <a:rPr lang="en-US" sz="1200" dirty="0" err="1"/>
              <a:t>l’action</a:t>
            </a:r>
            <a:endParaRPr lang="en-US" sz="1200" dirty="0"/>
          </a:p>
        </p:txBody>
      </p:sp>
      <p:sp>
        <p:nvSpPr>
          <p:cNvPr id="41" name="Up Arrow 40">
            <a:extLst>
              <a:ext uri="{FF2B5EF4-FFF2-40B4-BE49-F238E27FC236}">
                <a16:creationId xmlns:a16="http://schemas.microsoft.com/office/drawing/2014/main" id="{1655182D-2A52-5046-9E50-28ED53110048}"/>
              </a:ext>
            </a:extLst>
          </p:cNvPr>
          <p:cNvSpPr/>
          <p:nvPr/>
        </p:nvSpPr>
        <p:spPr>
          <a:xfrm>
            <a:off x="6710437" y="3637251"/>
            <a:ext cx="190357" cy="134938"/>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cxnSp>
        <p:nvCxnSpPr>
          <p:cNvPr id="42" name="Straight Connector 41">
            <a:extLst>
              <a:ext uri="{FF2B5EF4-FFF2-40B4-BE49-F238E27FC236}">
                <a16:creationId xmlns:a16="http://schemas.microsoft.com/office/drawing/2014/main" id="{77377C04-2461-5649-BFC2-27EE02BA91C1}"/>
              </a:ext>
            </a:extLst>
          </p:cNvPr>
          <p:cNvCxnSpPr/>
          <p:nvPr/>
        </p:nvCxnSpPr>
        <p:spPr>
          <a:xfrm>
            <a:off x="2542544" y="3377814"/>
            <a:ext cx="0" cy="20460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28BB1A0-647C-2B4C-8CB7-9FBC5ABDA507}"/>
              </a:ext>
            </a:extLst>
          </p:cNvPr>
          <p:cNvCxnSpPr/>
          <p:nvPr/>
        </p:nvCxnSpPr>
        <p:spPr>
          <a:xfrm>
            <a:off x="2349429" y="2576374"/>
            <a:ext cx="0" cy="80144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987B41D-663F-E24F-9B66-14CE5C65FD42}"/>
              </a:ext>
            </a:extLst>
          </p:cNvPr>
          <p:cNvCxnSpPr/>
          <p:nvPr/>
        </p:nvCxnSpPr>
        <p:spPr>
          <a:xfrm>
            <a:off x="4546049" y="2576374"/>
            <a:ext cx="0" cy="80144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334FC8D-6890-9D41-9C29-DE5C94525D32}"/>
              </a:ext>
            </a:extLst>
          </p:cNvPr>
          <p:cNvCxnSpPr/>
          <p:nvPr/>
        </p:nvCxnSpPr>
        <p:spPr>
          <a:xfrm>
            <a:off x="4405099" y="3424159"/>
            <a:ext cx="0" cy="20460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53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4" name="Title 2">
            <a:extLst>
              <a:ext uri="{FF2B5EF4-FFF2-40B4-BE49-F238E27FC236}">
                <a16:creationId xmlns:a16="http://schemas.microsoft.com/office/drawing/2014/main" id="{7DACC1B5-0235-5E44-AB9F-21DAE0C17206}"/>
              </a:ext>
            </a:extLst>
          </p:cNvPr>
          <p:cNvSpPr txBox="1">
            <a:spLocks/>
          </p:cNvSpPr>
          <p:nvPr/>
        </p:nvSpPr>
        <p:spPr>
          <a:xfrm>
            <a:off x="1455008" y="556703"/>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Producteur</a:t>
            </a:r>
            <a:endParaRPr lang="en-US" sz="3300" dirty="0">
              <a:solidFill>
                <a:schemeClr val="bg1"/>
              </a:solidFill>
            </a:endParaRPr>
          </a:p>
        </p:txBody>
      </p:sp>
      <p:sp>
        <p:nvSpPr>
          <p:cNvPr id="5" name="TextBox 4">
            <a:extLst>
              <a:ext uri="{FF2B5EF4-FFF2-40B4-BE49-F238E27FC236}">
                <a16:creationId xmlns:a16="http://schemas.microsoft.com/office/drawing/2014/main" id="{CA157FF0-7117-2E4D-ABC2-44132F7C9088}"/>
              </a:ext>
            </a:extLst>
          </p:cNvPr>
          <p:cNvSpPr txBox="1"/>
          <p:nvPr/>
        </p:nvSpPr>
        <p:spPr>
          <a:xfrm>
            <a:off x="1825125" y="2063918"/>
            <a:ext cx="5802083" cy="1015663"/>
          </a:xfrm>
          <a:prstGeom prst="rect">
            <a:avLst/>
          </a:prstGeom>
          <a:noFill/>
        </p:spPr>
        <p:txBody>
          <a:bodyPr wrap="square" rtlCol="0">
            <a:spAutoFit/>
          </a:bodyPr>
          <a:lstStyle/>
          <a:p>
            <a:pPr algn="ctr"/>
            <a:r>
              <a:rPr lang="fr-CH" sz="1500" dirty="0">
                <a:solidFill>
                  <a:srgbClr val="C00000"/>
                </a:solidFill>
                <a:latin typeface="Arial Black"/>
                <a:cs typeface="Arial Black"/>
              </a:rPr>
              <a:t>Le producteur s'occupe des aspects pratiques et logistiques tels que la sécurisation des lieux, l'établissement des documents juridiques et la mise à disposition du personnel et de l'équipement.</a:t>
            </a:r>
          </a:p>
        </p:txBody>
      </p:sp>
    </p:spTree>
    <p:extLst>
      <p:ext uri="{BB962C8B-B14F-4D97-AF65-F5344CB8AC3E}">
        <p14:creationId xmlns:p14="http://schemas.microsoft.com/office/powerpoint/2010/main" val="2377465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8" name="Title 2">
            <a:extLst>
              <a:ext uri="{FF2B5EF4-FFF2-40B4-BE49-F238E27FC236}">
                <a16:creationId xmlns:a16="http://schemas.microsoft.com/office/drawing/2014/main" id="{BA5EDB0F-15B9-8C4E-8577-A465293CDBDD}"/>
              </a:ext>
            </a:extLst>
          </p:cNvPr>
          <p:cNvSpPr txBox="1">
            <a:spLocks/>
          </p:cNvSpPr>
          <p:nvPr/>
        </p:nvSpPr>
        <p:spPr>
          <a:xfrm>
            <a:off x="1504087"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300" dirty="0">
              <a:solidFill>
                <a:schemeClr val="bg1"/>
              </a:solidFill>
            </a:endParaRPr>
          </a:p>
        </p:txBody>
      </p:sp>
      <p:sp>
        <p:nvSpPr>
          <p:cNvPr id="5" name="Title 2">
            <a:extLst>
              <a:ext uri="{FF2B5EF4-FFF2-40B4-BE49-F238E27FC236}">
                <a16:creationId xmlns:a16="http://schemas.microsoft.com/office/drawing/2014/main" id="{114BD8C6-8DD0-4B49-9316-BBAFEAAE8E58}"/>
              </a:ext>
            </a:extLst>
          </p:cNvPr>
          <p:cNvSpPr txBox="1">
            <a:spLocks/>
          </p:cNvSpPr>
          <p:nvPr/>
        </p:nvSpPr>
        <p:spPr>
          <a:xfrm>
            <a:off x="1504087"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rPr>
              <a:t>Les “talents”</a:t>
            </a:r>
            <a:endParaRPr lang="en-US" sz="3300" dirty="0">
              <a:solidFill>
                <a:schemeClr val="bg1"/>
              </a:solidFill>
            </a:endParaRPr>
          </a:p>
        </p:txBody>
      </p:sp>
      <p:sp>
        <p:nvSpPr>
          <p:cNvPr id="6" name="TextBox 5">
            <a:extLst>
              <a:ext uri="{FF2B5EF4-FFF2-40B4-BE49-F238E27FC236}">
                <a16:creationId xmlns:a16="http://schemas.microsoft.com/office/drawing/2014/main" id="{50B47AD8-8D2A-8541-BEC2-24632186B90A}"/>
              </a:ext>
            </a:extLst>
          </p:cNvPr>
          <p:cNvSpPr txBox="1"/>
          <p:nvPr/>
        </p:nvSpPr>
        <p:spPr>
          <a:xfrm>
            <a:off x="1689145" y="2150977"/>
            <a:ext cx="5802083" cy="1015663"/>
          </a:xfrm>
          <a:prstGeom prst="rect">
            <a:avLst/>
          </a:prstGeom>
          <a:noFill/>
        </p:spPr>
        <p:txBody>
          <a:bodyPr wrap="square" rtlCol="0">
            <a:spAutoFit/>
          </a:bodyPr>
          <a:lstStyle/>
          <a:p>
            <a:pPr algn="ctr"/>
            <a:r>
              <a:rPr lang="fr-CH" sz="1500" dirty="0">
                <a:solidFill>
                  <a:srgbClr val="C00000"/>
                </a:solidFill>
                <a:latin typeface="Arial Black"/>
                <a:cs typeface="Arial Black"/>
              </a:rPr>
              <a:t>Ceux qui apparaissent, visuellement ou vocalement, dans le film sont des " talents ". Par exemple, ils peuvent être acteurs, narrateurs, présentateurs ou intervieweurs.</a:t>
            </a:r>
            <a:endParaRPr lang="en-US" sz="1500" dirty="0">
              <a:solidFill>
                <a:srgbClr val="C00000"/>
              </a:solidFill>
              <a:latin typeface="Arial Black"/>
              <a:cs typeface="Arial Black"/>
            </a:endParaRPr>
          </a:p>
        </p:txBody>
      </p:sp>
    </p:spTree>
    <p:extLst>
      <p:ext uri="{BB962C8B-B14F-4D97-AF65-F5344CB8AC3E}">
        <p14:creationId xmlns:p14="http://schemas.microsoft.com/office/powerpoint/2010/main" val="3697428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4" name="Title 2">
            <a:extLst>
              <a:ext uri="{FF2B5EF4-FFF2-40B4-BE49-F238E27FC236}">
                <a16:creationId xmlns:a16="http://schemas.microsoft.com/office/drawing/2014/main" id="{7DACC1B5-0235-5E44-AB9F-21DAE0C17206}"/>
              </a:ext>
            </a:extLst>
          </p:cNvPr>
          <p:cNvSpPr txBox="1">
            <a:spLocks/>
          </p:cNvSpPr>
          <p:nvPr/>
        </p:nvSpPr>
        <p:spPr>
          <a:xfrm>
            <a:off x="1455008" y="556703"/>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Technicien</a:t>
            </a:r>
            <a:r>
              <a:rPr lang="en-GB" sz="3300" dirty="0">
                <a:solidFill>
                  <a:schemeClr val="bg1"/>
                </a:solidFill>
              </a:rPr>
              <a:t> </a:t>
            </a:r>
            <a:r>
              <a:rPr lang="en-GB" sz="3300" dirty="0" err="1">
                <a:solidFill>
                  <a:schemeClr val="bg1"/>
                </a:solidFill>
              </a:rPr>
              <a:t>d’éclairage</a:t>
            </a:r>
            <a:endParaRPr lang="en-US" sz="3300" dirty="0">
              <a:solidFill>
                <a:schemeClr val="bg1"/>
              </a:solidFill>
            </a:endParaRPr>
          </a:p>
        </p:txBody>
      </p:sp>
      <p:sp>
        <p:nvSpPr>
          <p:cNvPr id="5" name="TextBox 4">
            <a:extLst>
              <a:ext uri="{FF2B5EF4-FFF2-40B4-BE49-F238E27FC236}">
                <a16:creationId xmlns:a16="http://schemas.microsoft.com/office/drawing/2014/main" id="{CA157FF0-7117-2E4D-ABC2-44132F7C9088}"/>
              </a:ext>
            </a:extLst>
          </p:cNvPr>
          <p:cNvSpPr txBox="1"/>
          <p:nvPr/>
        </p:nvSpPr>
        <p:spPr>
          <a:xfrm>
            <a:off x="1640066" y="2225118"/>
            <a:ext cx="5802083" cy="1015663"/>
          </a:xfrm>
          <a:prstGeom prst="rect">
            <a:avLst/>
          </a:prstGeom>
          <a:noFill/>
        </p:spPr>
        <p:txBody>
          <a:bodyPr wrap="square" rtlCol="0">
            <a:spAutoFit/>
          </a:bodyPr>
          <a:lstStyle/>
          <a:p>
            <a:pPr algn="ctr"/>
            <a:r>
              <a:rPr lang="fr-CH" sz="1500" dirty="0">
                <a:solidFill>
                  <a:srgbClr val="C00000"/>
                </a:solidFill>
                <a:latin typeface="Arial Black"/>
                <a:cs typeface="Arial Black"/>
              </a:rPr>
              <a:t>S'occupe de l'éclairage de la scène filmée à l'aide de lumières artificielles ou de réflecteurs pour manipuler la lumière disponible, comme la lumière naturelle du jour.</a:t>
            </a:r>
          </a:p>
        </p:txBody>
      </p:sp>
    </p:spTree>
    <p:extLst>
      <p:ext uri="{BB962C8B-B14F-4D97-AF65-F5344CB8AC3E}">
        <p14:creationId xmlns:p14="http://schemas.microsoft.com/office/powerpoint/2010/main" val="2840106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8" name="Title 2">
            <a:extLst>
              <a:ext uri="{FF2B5EF4-FFF2-40B4-BE49-F238E27FC236}">
                <a16:creationId xmlns:a16="http://schemas.microsoft.com/office/drawing/2014/main" id="{BA5EDB0F-15B9-8C4E-8577-A465293CDBDD}"/>
              </a:ext>
            </a:extLst>
          </p:cNvPr>
          <p:cNvSpPr txBox="1">
            <a:spLocks/>
          </p:cNvSpPr>
          <p:nvPr/>
        </p:nvSpPr>
        <p:spPr>
          <a:xfrm>
            <a:off x="1504087"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300" dirty="0">
              <a:solidFill>
                <a:schemeClr val="bg1"/>
              </a:solidFill>
            </a:endParaRPr>
          </a:p>
        </p:txBody>
      </p:sp>
      <p:sp>
        <p:nvSpPr>
          <p:cNvPr id="5" name="Title 2">
            <a:extLst>
              <a:ext uri="{FF2B5EF4-FFF2-40B4-BE49-F238E27FC236}">
                <a16:creationId xmlns:a16="http://schemas.microsoft.com/office/drawing/2014/main" id="{114BD8C6-8DD0-4B49-9316-BBAFEAAE8E58}"/>
              </a:ext>
            </a:extLst>
          </p:cNvPr>
          <p:cNvSpPr txBox="1">
            <a:spLocks/>
          </p:cNvSpPr>
          <p:nvPr/>
        </p:nvSpPr>
        <p:spPr>
          <a:xfrm>
            <a:off x="1504087" y="548421"/>
            <a:ext cx="6172200" cy="93954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err="1">
                <a:solidFill>
                  <a:schemeClr val="bg1"/>
                </a:solidFill>
              </a:rPr>
              <a:t>Technicien</a:t>
            </a:r>
            <a:r>
              <a:rPr lang="en-GB" sz="3300" dirty="0">
                <a:solidFill>
                  <a:schemeClr val="bg1"/>
                </a:solidFill>
              </a:rPr>
              <a:t> du son</a:t>
            </a:r>
            <a:endParaRPr lang="en-US" sz="3300" dirty="0">
              <a:solidFill>
                <a:schemeClr val="bg1"/>
              </a:solidFill>
            </a:endParaRPr>
          </a:p>
        </p:txBody>
      </p:sp>
      <p:sp>
        <p:nvSpPr>
          <p:cNvPr id="6" name="TextBox 5">
            <a:extLst>
              <a:ext uri="{FF2B5EF4-FFF2-40B4-BE49-F238E27FC236}">
                <a16:creationId xmlns:a16="http://schemas.microsoft.com/office/drawing/2014/main" id="{50B47AD8-8D2A-8541-BEC2-24632186B90A}"/>
              </a:ext>
            </a:extLst>
          </p:cNvPr>
          <p:cNvSpPr txBox="1"/>
          <p:nvPr/>
        </p:nvSpPr>
        <p:spPr>
          <a:xfrm>
            <a:off x="1689145" y="2150978"/>
            <a:ext cx="5802083" cy="323165"/>
          </a:xfrm>
          <a:prstGeom prst="rect">
            <a:avLst/>
          </a:prstGeom>
          <a:noFill/>
        </p:spPr>
        <p:txBody>
          <a:bodyPr wrap="square" rtlCol="0">
            <a:spAutoFit/>
          </a:bodyPr>
          <a:lstStyle/>
          <a:p>
            <a:pPr algn="ctr"/>
            <a:r>
              <a:rPr lang="en-US" sz="1500" dirty="0" err="1">
                <a:solidFill>
                  <a:srgbClr val="C00000"/>
                </a:solidFill>
                <a:latin typeface="Arial Black"/>
                <a:cs typeface="Arial Black"/>
              </a:rPr>
              <a:t>S'occupe</a:t>
            </a:r>
            <a:r>
              <a:rPr lang="en-US" sz="1500" dirty="0">
                <a:solidFill>
                  <a:srgbClr val="C00000"/>
                </a:solidFill>
                <a:latin typeface="Arial Black"/>
                <a:cs typeface="Arial Black"/>
              </a:rPr>
              <a:t> de </a:t>
            </a:r>
            <a:r>
              <a:rPr lang="en-US" sz="1500" dirty="0" err="1">
                <a:solidFill>
                  <a:srgbClr val="C00000"/>
                </a:solidFill>
                <a:latin typeface="Arial Black"/>
                <a:cs typeface="Arial Black"/>
              </a:rPr>
              <a:t>l'enregistrement</a:t>
            </a:r>
            <a:r>
              <a:rPr lang="en-US" sz="1500" dirty="0">
                <a:solidFill>
                  <a:srgbClr val="C00000"/>
                </a:solidFill>
                <a:latin typeface="Arial Black"/>
                <a:cs typeface="Arial Black"/>
              </a:rPr>
              <a:t> audio.</a:t>
            </a:r>
          </a:p>
        </p:txBody>
      </p:sp>
    </p:spTree>
    <p:extLst>
      <p:ext uri="{BB962C8B-B14F-4D97-AF65-F5344CB8AC3E}">
        <p14:creationId xmlns:p14="http://schemas.microsoft.com/office/powerpoint/2010/main" val="872753607"/>
      </p:ext>
    </p:extLst>
  </p:cSld>
  <p:clrMapOvr>
    <a:masterClrMapping/>
  </p:clrMapOvr>
</p:sld>
</file>

<file path=ppt/theme/theme1.xml><?xml version="1.0" encoding="utf-8"?>
<a:theme xmlns:a="http://schemas.openxmlformats.org/drawingml/2006/main" name="DI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2045</Words>
  <Application>Microsoft Macintosh PowerPoint</Application>
  <PresentationFormat>Affichage à l'écran (16:9)</PresentationFormat>
  <Paragraphs>229</Paragraphs>
  <Slides>56</Slides>
  <Notes>47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56</vt:i4>
      </vt:variant>
    </vt:vector>
  </HeadingPairs>
  <TitlesOfParts>
    <vt:vector size="63" baseType="lpstr">
      <vt:lpstr>Montserrat</vt:lpstr>
      <vt:lpstr>Source Sans Pro</vt:lpstr>
      <vt:lpstr>Arial Black</vt:lpstr>
      <vt:lpstr>Calibri</vt:lpstr>
      <vt:lpstr>Arial</vt:lpstr>
      <vt:lpstr>Wingdings</vt:lpstr>
      <vt:lpstr>DIME</vt:lpstr>
      <vt:lpstr>Présentation PowerPoint</vt:lpstr>
      <vt:lpstr>L’équipe de production  audio-visuelle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L’équipement de production audio-visuelle</vt:lpstr>
      <vt:lpstr>Présentation PowerPoint</vt:lpstr>
      <vt:lpstr>Présentation PowerPoint</vt:lpstr>
      <vt:lpstr>Eclairage</vt:lpstr>
      <vt:lpstr>Présentation PowerPoint</vt:lpstr>
      <vt:lpstr>Présentation PowerPoint</vt:lpstr>
      <vt:lpstr>Présentation PowerPoint</vt:lpstr>
      <vt:lpstr>Présentation PowerPoint</vt:lpstr>
      <vt:lpstr>Présentation PowerPoint</vt:lpstr>
      <vt:lpstr>Présentation PowerPoint</vt:lpstr>
      <vt:lpstr>  Fonctionnement de la caméra</vt:lpstr>
      <vt:lpstr>Présentation PowerPoint</vt:lpstr>
      <vt:lpstr>Présentation PowerPoint</vt:lpstr>
      <vt:lpstr>Présentation PowerPoint</vt:lpstr>
      <vt:lpstr>Prise de son</vt:lpstr>
      <vt:lpstr>Présentation PowerPoint</vt:lpstr>
      <vt:lpstr>Présentation PowerPoint</vt:lpstr>
      <vt:lpstr>Présentation PowerPoint</vt:lpstr>
      <vt:lpstr>Présentation PowerPoint</vt:lpstr>
      <vt:lpstr>Présentation PowerPoint</vt:lpstr>
      <vt:lpstr>  Questions légales et juridiques</vt:lpstr>
      <vt:lpstr>Présentation PowerPoint</vt:lpstr>
      <vt:lpstr>Présentation PowerPoint</vt:lpstr>
      <vt:lpstr>Présentation PowerPoint</vt:lpstr>
      <vt:lpstr>Présentation PowerPoint</vt:lpstr>
      <vt:lpstr>Présentation PowerPoint</vt:lpstr>
      <vt:lpstr>  Administrations</vt:lpstr>
      <vt:lpstr>Présentation PowerPoint</vt:lpstr>
      <vt:lpstr>Présentation PowerPoint</vt:lpstr>
      <vt:lpstr>Présentation PowerPoint</vt:lpstr>
      <vt:lpstr>Présentation PowerPoint</vt:lpstr>
      <vt:lpstr> Types de contenu</vt:lpstr>
      <vt:lpstr>Présentation PowerPoint</vt:lpstr>
      <vt:lpstr>Présentation PowerPoint</vt:lpstr>
      <vt:lpstr>Présentation PowerPoint</vt:lpstr>
      <vt:lpstr>Présentation PowerPoint</vt:lpstr>
      <vt:lpstr>Présentation PowerPoint</vt:lpstr>
      <vt:lpstr> Edition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DIME</dc:title>
  <cp:lastModifiedBy>Annika Ribordy</cp:lastModifiedBy>
  <cp:revision>27</cp:revision>
  <dcterms:modified xsi:type="dcterms:W3CDTF">2019-04-08T08:36:48Z</dcterms:modified>
</cp:coreProperties>
</file>