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0" r:id="rId2"/>
    <p:sldId id="1574" r:id="rId3"/>
    <p:sldId id="2141" r:id="rId4"/>
    <p:sldId id="2116" r:id="rId5"/>
    <p:sldId id="2113" r:id="rId6"/>
    <p:sldId id="2114" r:id="rId7"/>
    <p:sldId id="2139" r:id="rId8"/>
    <p:sldId id="258" r:id="rId9"/>
    <p:sldId id="2136" r:id="rId10"/>
    <p:sldId id="2142" r:id="rId11"/>
    <p:sldId id="1911" r:id="rId12"/>
    <p:sldId id="2117" r:id="rId13"/>
    <p:sldId id="1800" r:id="rId14"/>
    <p:sldId id="1913" r:id="rId15"/>
    <p:sldId id="2137" r:id="rId16"/>
    <p:sldId id="2093" r:id="rId17"/>
    <p:sldId id="2092"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145"/>
    <a:srgbClr val="1D2838"/>
    <a:srgbClr val="34455F"/>
    <a:srgbClr val="1F2938"/>
    <a:srgbClr val="2D508B"/>
    <a:srgbClr val="C00000"/>
    <a:srgbClr val="0B4F8E"/>
    <a:srgbClr val="00BCB5"/>
    <a:srgbClr val="00E3E9"/>
    <a:srgbClr val="05A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52"/>
    <p:restoredTop sz="75845"/>
  </p:normalViewPr>
  <p:slideViewPr>
    <p:cSldViewPr snapToGrid="0" snapToObjects="1">
      <p:cViewPr>
        <p:scale>
          <a:sx n="107" d="100"/>
          <a:sy n="107" d="100"/>
        </p:scale>
        <p:origin x="1272" y="-456"/>
      </p:cViewPr>
      <p:guideLst/>
    </p:cSldViewPr>
  </p:slideViewPr>
  <p:outlineViewPr>
    <p:cViewPr>
      <p:scale>
        <a:sx n="33" d="100"/>
        <a:sy n="33" d="100"/>
      </p:scale>
      <p:origin x="0" y="-1232"/>
    </p:cViewPr>
  </p:outlineViewPr>
  <p:notesTextViewPr>
    <p:cViewPr>
      <p:scale>
        <a:sx n="114" d="100"/>
        <a:sy n="114"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B8DCD-A521-6545-A7F5-B340B46F54F2}" type="datetimeFigureOut">
              <a:rPr lang="fr-FR" smtClean="0"/>
              <a:t>15/11/2023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DBCF3-0A60-6645-A1F0-C2B57F44D7F5}" type="slidenum">
              <a:rPr lang="fr-FR" smtClean="0"/>
              <a:t>‹N°›</a:t>
            </a:fld>
            <a:endParaRPr lang="fr-FR"/>
          </a:p>
        </p:txBody>
      </p:sp>
    </p:spTree>
    <p:extLst>
      <p:ext uri="{BB962C8B-B14F-4D97-AF65-F5344CB8AC3E}">
        <p14:creationId xmlns:p14="http://schemas.microsoft.com/office/powerpoint/2010/main" val="2278247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ncbi.nlm.nih.gov/pmc/articles/PMC5364176/#B9" TargetMode="External"/><Relationship Id="rId3" Type="http://schemas.openxmlformats.org/officeDocument/2006/relationships/hyperlink" Target="https://www.ncbi.nlm.nih.gov/pmc/articles/PMC5364176/#B72" TargetMode="External"/><Relationship Id="rId7" Type="http://schemas.openxmlformats.org/officeDocument/2006/relationships/hyperlink" Target="https://www.ncbi.nlm.nih.gov/pmc/articles/PMC5364176/#B2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cbi.nlm.nih.gov/pmc/articles/PMC5364176/#B90" TargetMode="External"/><Relationship Id="rId11" Type="http://schemas.openxmlformats.org/officeDocument/2006/relationships/hyperlink" Target="https://www.ncbi.nlm.nih.gov/pmc/articles/PMC5364176/#B38" TargetMode="External"/><Relationship Id="rId5" Type="http://schemas.openxmlformats.org/officeDocument/2006/relationships/hyperlink" Target="https://www.ncbi.nlm.nih.gov/pmc/articles/PMC5364176/#B7" TargetMode="External"/><Relationship Id="rId10" Type="http://schemas.openxmlformats.org/officeDocument/2006/relationships/hyperlink" Target="https://www.ncbi.nlm.nih.gov/pmc/articles/PMC5364176/#B17" TargetMode="External"/><Relationship Id="rId4" Type="http://schemas.openxmlformats.org/officeDocument/2006/relationships/hyperlink" Target="https://www.ncbi.nlm.nih.gov/pmc/articles/PMC5364176/#B73" TargetMode="External"/><Relationship Id="rId9" Type="http://schemas.openxmlformats.org/officeDocument/2006/relationships/hyperlink" Target="https://www.ncbi.nlm.nih.gov/pmc/articles/PMC5364176/#B5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5364176/#B72"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cbi.nlm.nih.gov/pmc/articles/PMC5364176/#B71" TargetMode="External"/><Relationship Id="rId4" Type="http://schemas.openxmlformats.org/officeDocument/2006/relationships/hyperlink" Target="https://www.ncbi.nlm.nih.gov/pmc/articles/PMC5364176/#B7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5364176/#B7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ncbi.nlm.nih.gov/pmc/articles/PMC5364176/#B71" TargetMode="External"/><Relationship Id="rId4" Type="http://schemas.openxmlformats.org/officeDocument/2006/relationships/hyperlink" Target="https://www.ncbi.nlm.nih.gov/pmc/articles/PMC5364176/#B7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Quand j’étais en cours en Amphi à la fac, je me demandais pourquoi il y avait un prof, j’avais l’impression qu’il ne servait à rien mais je me disais que je devais me tromper, que les chercheurs s’en seraient rendu compte depuis le temps….Grâce à ce que j’ai appris depuis en formation d’adulte et sur le cerveau, je sais que c’était vrai, on apprend quasiment rien dans un amphithéâtre. </a:t>
            </a:r>
          </a:p>
          <a:p>
            <a:endParaRPr lang="fr-CH" dirty="0"/>
          </a:p>
          <a:p>
            <a:r>
              <a:rPr lang="fr-CH" dirty="0"/>
              <a:t>Le sentiment est assez proche de l’apprentissage en ligne, si on est passionné on arrive à suivre mais sinon… le taux de complétion des MOOCS stagne toujours entre 5 et 10%.  On sait que l’on est là pour apprendre, ça ne peut pas nous échapper. </a:t>
            </a:r>
          </a:p>
          <a:p>
            <a:endParaRPr lang="fr-CH" dirty="0"/>
          </a:p>
          <a:p>
            <a:r>
              <a:rPr lang="fr-CH" dirty="0"/>
              <a:t>Je crois que le cadrage de l’apprentissage, c’est à dire : bon écoutez, hein, parce que je vais vous apprendre un truc et après on va voir si vous vous en souvenez, ah oui, on va vérifier, tester, contrôler. Et ça, c’est pas très motivant. En formation des fois je dis : bon, aller, on va tester votre mémoire ! C’est la panique. C’est à dire que dans une bonne formation, faudrait apprendre sans le faire exprès : oups pardon, j’ai appris un truc ! Désolé, je ne sais pas ce qu’il m’a pris ! </a:t>
            </a:r>
          </a:p>
          <a:p>
            <a:endParaRPr lang="fr-CH" dirty="0"/>
          </a:p>
          <a:p>
            <a:r>
              <a:rPr lang="fr-CH" dirty="0"/>
              <a:t>La question c'est : pourrait on utiliser les outils digitaux en asynchrone pour l'apprentissage de la théorie, cette théorie qui a tendance a endormir les apprenants ?</a:t>
            </a:r>
          </a:p>
          <a:p>
            <a:r>
              <a:rPr lang="fr-CH" dirty="0"/>
              <a:t>1- que font les outils digitaux à notre cerveau?</a:t>
            </a:r>
          </a:p>
          <a:p>
            <a:r>
              <a:rPr lang="fr-CH" dirty="0"/>
              <a:t>2- comment nous rendent-ils accro ?</a:t>
            </a:r>
          </a:p>
          <a:p>
            <a:r>
              <a:rPr lang="fr-CH" dirty="0"/>
              <a:t>3- qu'est ce que l'on pourrait voler à la </a:t>
            </a:r>
            <a:r>
              <a:rPr lang="fr-CH" dirty="0" err="1"/>
              <a:t>captologie</a:t>
            </a:r>
            <a:r>
              <a:rPr lang="fr-CH" dirty="0"/>
              <a:t> et aux jeux vidéo pour que les apprenants kiffent aller sur les plateformes ??</a:t>
            </a:r>
          </a:p>
          <a:p>
            <a:endParaRPr lang="fr-CH" dirty="0"/>
          </a:p>
          <a:p>
            <a:endParaRPr lang="fr-CH" dirty="0"/>
          </a:p>
          <a:p>
            <a:r>
              <a:rPr lang="fr-CH" dirty="0"/>
              <a:t>Ce taux est bien plus élevé en </a:t>
            </a:r>
            <a:r>
              <a:rPr lang="fr-CH" dirty="0" err="1"/>
              <a:t>blended</a:t>
            </a:r>
            <a:r>
              <a:rPr lang="fr-CH" dirty="0"/>
              <a:t> </a:t>
            </a:r>
            <a:r>
              <a:rPr lang="fr-CH" dirty="0" err="1"/>
              <a:t>learning</a:t>
            </a:r>
            <a:r>
              <a:rPr lang="fr-CH"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kern="1200" baseline="0" dirty="0" err="1">
                <a:solidFill>
                  <a:schemeClr val="tx1"/>
                </a:solidFill>
                <a:effectLst/>
                <a:latin typeface="+mn-lt"/>
                <a:ea typeface="+mn-ea"/>
                <a:cs typeface="+mn-cs"/>
              </a:rPr>
              <a:t>Technolutionnisme</a:t>
            </a:r>
            <a:r>
              <a:rPr lang="fr-CH" sz="1200" b="0" i="0" kern="1200" baseline="0" dirty="0">
                <a:solidFill>
                  <a:schemeClr val="tx1"/>
                </a:solidFill>
                <a:effectLst/>
                <a:latin typeface="+mn-lt"/>
                <a:ea typeface="+mn-ea"/>
                <a:cs typeface="+mn-cs"/>
              </a:rPr>
              <a:t> :</a:t>
            </a:r>
            <a:endParaRPr lang="fr-CH" dirty="0"/>
          </a:p>
          <a:p>
            <a:r>
              <a:rPr lang="fr-CH" dirty="0"/>
              <a:t>Qd j'ai commencé la formation j'ai dû lutter contre mon goût pour la technologie parce que j'ai réalisé que la force de l'impact était bien plus grande avec des activités sociales. Maintenant en asynchrone j'observe comme à </a:t>
            </a:r>
            <a:r>
              <a:rPr lang="fr-CH" dirty="0" err="1"/>
              <a:t>lortra</a:t>
            </a:r>
            <a:r>
              <a:rPr lang="fr-CH" dirty="0"/>
              <a:t> de beaux exemples de mise en place d'une complémentarité. L'outil n'est pas magique, il ne remplace pas, il augmente la formation, la rend plus efficace. La perspective des examens et le suivi des enseignants et formateur motivant l'utilisation en asynchrone. Motivation surtout extrinsèque à aller sur la plateforme. La question est de savoir si ces plateformes ne pourraient pas générer de la motivation intrinsèque, une envie de s'y rendre comme d'aller aux toilettes ! C'est ce que font les entreprises qui fabriquent les jeux vidéos et les réseaux sociaux.</a:t>
            </a:r>
          </a:p>
          <a:p>
            <a:endParaRPr lang="fr-CH" dirty="0"/>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5"/>
          </p:nvPr>
        </p:nvSpPr>
        <p:spPr/>
        <p:txBody>
          <a:bodyPr/>
          <a:lstStyle/>
          <a:p>
            <a:fld id="{B5253A02-607D-C640-8B02-DA35555575C0}" type="slidenum">
              <a:rPr lang="fr-FR" smtClean="0"/>
              <a:t>1</a:t>
            </a:fld>
            <a:endParaRPr lang="fr-FR"/>
          </a:p>
        </p:txBody>
      </p:sp>
    </p:spTree>
    <p:extLst>
      <p:ext uri="{BB962C8B-B14F-4D97-AF65-F5344CB8AC3E}">
        <p14:creationId xmlns:p14="http://schemas.microsoft.com/office/powerpoint/2010/main" val="3154066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err="1"/>
              <a:t>Pourquoi</a:t>
            </a:r>
            <a:r>
              <a:rPr lang="en-US" noProof="0" dirty="0"/>
              <a:t> </a:t>
            </a:r>
            <a:r>
              <a:rPr lang="en-US" noProof="0" dirty="0" err="1"/>
              <a:t>probablement</a:t>
            </a:r>
            <a:r>
              <a:rPr lang="en-US" noProof="0" dirty="0"/>
              <a:t> </a:t>
            </a:r>
            <a:r>
              <a:rPr lang="en-US" noProof="0" dirty="0" err="1"/>
              <a:t>parmi</a:t>
            </a:r>
            <a:r>
              <a:rPr lang="en-US" noProof="0" dirty="0"/>
              <a:t> </a:t>
            </a:r>
            <a:r>
              <a:rPr lang="en-US" noProof="0" dirty="0" err="1"/>
              <a:t>vous</a:t>
            </a:r>
            <a:r>
              <a:rPr lang="en-US" noProof="0" dirty="0"/>
              <a:t>, </a:t>
            </a:r>
            <a:r>
              <a:rPr lang="en-US" noProof="0" dirty="0" err="1"/>
              <a:t>si</a:t>
            </a:r>
            <a:r>
              <a:rPr lang="en-US" noProof="0" dirty="0"/>
              <a:t> </a:t>
            </a:r>
            <a:r>
              <a:rPr lang="en-US" noProof="0" dirty="0" err="1"/>
              <a:t>vous</a:t>
            </a:r>
            <a:r>
              <a:rPr lang="en-US" noProof="0" dirty="0"/>
              <a:t> </a:t>
            </a:r>
            <a:r>
              <a:rPr lang="en-US" noProof="0" dirty="0" err="1"/>
              <a:t>êtes</a:t>
            </a:r>
            <a:r>
              <a:rPr lang="en-US" noProof="0" dirty="0"/>
              <a:t> des </a:t>
            </a:r>
            <a:r>
              <a:rPr lang="en-US" noProof="0" dirty="0" err="1"/>
              <a:t>humains</a:t>
            </a:r>
            <a:r>
              <a:rPr lang="en-US" noProof="0" dirty="0"/>
              <a:t> </a:t>
            </a:r>
            <a:r>
              <a:rPr lang="en-US" noProof="0" dirty="0" err="1"/>
              <a:t>normaux</a:t>
            </a:r>
            <a:r>
              <a:rPr lang="en-US" noProof="0" dirty="0"/>
              <a:t>, la </a:t>
            </a:r>
            <a:r>
              <a:rPr lang="en-US" noProof="0" dirty="0" err="1"/>
              <a:t>plupart</a:t>
            </a:r>
            <a:r>
              <a:rPr lang="en-US" noProof="0" dirty="0"/>
              <a:t> ne font pas </a:t>
            </a:r>
            <a:r>
              <a:rPr lang="en-US" noProof="0" dirty="0" err="1"/>
              <a:t>assez</a:t>
            </a:r>
            <a:r>
              <a:rPr lang="en-US" noProof="0" dirty="0"/>
              <a:t> de </a:t>
            </a:r>
            <a:r>
              <a:rPr lang="en-US" noProof="0" dirty="0" err="1"/>
              <a:t>reconnaissances</a:t>
            </a:r>
            <a:r>
              <a:rPr lang="en-US" noProof="0" dirty="0"/>
              <a:t> </a:t>
            </a:r>
            <a:r>
              <a:rPr lang="en-US" noProof="0" dirty="0" err="1"/>
              <a:t>alors</a:t>
            </a:r>
            <a:r>
              <a:rPr lang="en-US" noProof="0" dirty="0"/>
              <a:t> que </a:t>
            </a:r>
            <a:r>
              <a:rPr lang="en-US" noProof="0" dirty="0" err="1"/>
              <a:t>vous</a:t>
            </a:r>
            <a:r>
              <a:rPr lang="en-US" noProof="0" dirty="0"/>
              <a:t> </a:t>
            </a:r>
            <a:r>
              <a:rPr lang="en-US" noProof="0" dirty="0" err="1"/>
              <a:t>avez</a:t>
            </a:r>
            <a:r>
              <a:rPr lang="en-US" noProof="0" dirty="0"/>
              <a:t> </a:t>
            </a:r>
            <a:r>
              <a:rPr lang="en-US" noProof="0" dirty="0" err="1"/>
              <a:t>touus</a:t>
            </a:r>
            <a:r>
              <a:rPr lang="en-US" noProof="0" dirty="0"/>
              <a:t> </a:t>
            </a:r>
            <a:r>
              <a:rPr lang="en-US" noProof="0" dirty="0" err="1"/>
              <a:t>eu</a:t>
            </a:r>
            <a:r>
              <a:rPr lang="en-US" noProof="0" dirty="0"/>
              <a:t> des </a:t>
            </a:r>
            <a:r>
              <a:rPr lang="en-US" noProof="0" dirty="0" err="1"/>
              <a:t>cours</a:t>
            </a:r>
            <a:r>
              <a:rPr lang="en-US" noProof="0" dirty="0"/>
              <a:t> qui </a:t>
            </a:r>
            <a:r>
              <a:rPr lang="en-US" noProof="0" dirty="0" err="1"/>
              <a:t>en</a:t>
            </a:r>
            <a:r>
              <a:rPr lang="en-US" noProof="0" dirty="0"/>
              <a:t> </a:t>
            </a:r>
            <a:r>
              <a:rPr lang="en-US" noProof="0" dirty="0" err="1"/>
              <a:t>disaient</a:t>
            </a:r>
            <a:r>
              <a:rPr lang="en-US" noProof="0" dirty="0"/>
              <a:t> </a:t>
            </a:r>
            <a:r>
              <a:rPr lang="en-US" noProof="0" dirty="0" err="1"/>
              <a:t>l’importance</a:t>
            </a:r>
            <a:r>
              <a:rPr lang="en-US" noProof="0" dirty="0"/>
              <a:t> ?</a:t>
            </a:r>
          </a:p>
          <a:p>
            <a:endParaRPr lang="en-US" noProof="0" dirty="0"/>
          </a:p>
          <a:p>
            <a:r>
              <a:rPr lang="en-US" noProof="0" dirty="0"/>
              <a:t>Pour </a:t>
            </a:r>
            <a:r>
              <a:rPr lang="en-US" noProof="0" dirty="0" err="1"/>
              <a:t>être</a:t>
            </a:r>
            <a:r>
              <a:rPr lang="en-US" noProof="0" dirty="0"/>
              <a:t> plus </a:t>
            </a:r>
            <a:r>
              <a:rPr lang="en-US" noProof="0" dirty="0" err="1"/>
              <a:t>créatif</a:t>
            </a:r>
            <a:r>
              <a:rPr lang="en-US" noProof="0" dirty="0"/>
              <a:t> et surtout pour </a:t>
            </a:r>
            <a:r>
              <a:rPr lang="en-US" noProof="0" dirty="0" err="1"/>
              <a:t>avoir</a:t>
            </a:r>
            <a:r>
              <a:rPr lang="en-US" noProof="0" dirty="0"/>
              <a:t> </a:t>
            </a:r>
            <a:r>
              <a:rPr lang="en-US" noProof="0" dirty="0" err="1"/>
              <a:t>une</a:t>
            </a:r>
            <a:r>
              <a:rPr lang="en-US" noProof="0" dirty="0"/>
              <a:t> vie plus </a:t>
            </a:r>
            <a:r>
              <a:rPr lang="en-US" noProof="0" dirty="0" err="1"/>
              <a:t>agréable</a:t>
            </a:r>
            <a:r>
              <a:rPr lang="en-US" noProof="0" dirty="0"/>
              <a:t> </a:t>
            </a:r>
          </a:p>
          <a:p>
            <a:pPr marL="228600" indent="-228600">
              <a:buAutoNum type="arabicPeriod"/>
            </a:pPr>
            <a:r>
              <a:rPr lang="en-US" noProof="0" dirty="0"/>
              <a:t>Prendre conscience de </a:t>
            </a:r>
            <a:r>
              <a:rPr lang="en-US" noProof="0" dirty="0" err="1"/>
              <a:t>toutes</a:t>
            </a:r>
            <a:r>
              <a:rPr lang="en-US" noProof="0" dirty="0"/>
              <a:t> </a:t>
            </a:r>
            <a:r>
              <a:rPr lang="en-US" noProof="0" dirty="0" err="1"/>
              <a:t>nos</a:t>
            </a:r>
            <a:r>
              <a:rPr lang="en-US" noProof="0" dirty="0"/>
              <a:t> motivations negatives</a:t>
            </a:r>
          </a:p>
          <a:p>
            <a:pPr marL="228600" indent="-228600">
              <a:buAutoNum type="arabicPeriod"/>
            </a:pPr>
            <a:r>
              <a:rPr lang="en-US" noProof="0" dirty="0"/>
              <a:t> </a:t>
            </a:r>
            <a:r>
              <a:rPr lang="en-US" noProof="0" dirty="0" err="1"/>
              <a:t>Mettre</a:t>
            </a:r>
            <a:r>
              <a:rPr lang="en-US" noProof="0" dirty="0"/>
              <a:t> </a:t>
            </a:r>
            <a:r>
              <a:rPr lang="en-US" noProof="0" dirty="0" err="1"/>
              <a:t>en</a:t>
            </a:r>
            <a:r>
              <a:rPr lang="en-US" noProof="0" dirty="0"/>
              <a:t> place un cadre +</a:t>
            </a:r>
          </a:p>
          <a:p>
            <a:endParaRPr lang="en-US" noProof="0" dirty="0"/>
          </a:p>
          <a:p>
            <a:r>
              <a:rPr lang="en-US" noProof="0" dirty="0"/>
              <a:t> it’s a time that will help to remember, to create links et to generate new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Positive </a:t>
            </a:r>
            <a:r>
              <a:rPr lang="fr-FR" sz="1200" dirty="0" err="1">
                <a:solidFill>
                  <a:schemeClr val="accent4"/>
                </a:solidFill>
                <a:latin typeface="Lato Medium" panose="020F0502020204030203" pitchFamily="34" charset="0"/>
                <a:ea typeface="Lato Medium" panose="020F0502020204030203" pitchFamily="34" charset="0"/>
                <a:cs typeface="Lato Medium" panose="020F0502020204030203" pitchFamily="34" charset="0"/>
              </a:rPr>
              <a:t>conditionnal</a:t>
            </a: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 </a:t>
            </a:r>
            <a:r>
              <a:rPr lang="fr-FR" sz="1200" dirty="0" err="1">
                <a:solidFill>
                  <a:schemeClr val="accent4"/>
                </a:solidFill>
                <a:latin typeface="Lato Medium" panose="020F0502020204030203" pitchFamily="34" charset="0"/>
                <a:ea typeface="Lato Medium" panose="020F0502020204030203" pitchFamily="34" charset="0"/>
                <a:cs typeface="Lato Medium" panose="020F0502020204030203" pitchFamily="34" charset="0"/>
              </a:rPr>
              <a:t>prediction</a:t>
            </a: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 </a:t>
            </a:r>
            <a:r>
              <a:rPr lang="fr-FR" sz="1200" dirty="0" err="1">
                <a:solidFill>
                  <a:schemeClr val="accent4"/>
                </a:solidFill>
                <a:latin typeface="Lato Medium" panose="020F0502020204030203" pitchFamily="34" charset="0"/>
                <a:ea typeface="Lato Medium" panose="020F0502020204030203" pitchFamily="34" charset="0"/>
                <a:cs typeface="Lato Medium" panose="020F0502020204030203" pitchFamily="34" charset="0"/>
              </a:rPr>
              <a:t>is</a:t>
            </a: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 </a:t>
            </a:r>
            <a:r>
              <a:rPr lang="fr-FR" sz="1200" dirty="0" err="1">
                <a:solidFill>
                  <a:schemeClr val="accent4"/>
                </a:solidFill>
                <a:latin typeface="Lato Medium" panose="020F0502020204030203" pitchFamily="34" charset="0"/>
                <a:ea typeface="Lato Medium" panose="020F0502020204030203" pitchFamily="34" charset="0"/>
                <a:cs typeface="Lato Medium" panose="020F0502020204030203" pitchFamily="34" charset="0"/>
              </a:rPr>
              <a:t>envy</a:t>
            </a: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Tu rentres de vacances, tu poses les vacances d’après, ça te motive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En organisation, la prévision est en général négative : analyse des risques, atteinte des objectifs : ne pas être en dessous </a:t>
            </a:r>
          </a:p>
          <a:p>
            <a:endParaRPr lang="en-US" noProof="0" dirty="0"/>
          </a:p>
        </p:txBody>
      </p:sp>
    </p:spTree>
    <p:extLst>
      <p:ext uri="{BB962C8B-B14F-4D97-AF65-F5344CB8AC3E}">
        <p14:creationId xmlns:p14="http://schemas.microsoft.com/office/powerpoint/2010/main" val="388886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12</a:t>
            </a:fld>
            <a:endParaRPr lang="fr-FR"/>
          </a:p>
        </p:txBody>
      </p:sp>
    </p:spTree>
    <p:extLst>
      <p:ext uri="{BB962C8B-B14F-4D97-AF65-F5344CB8AC3E}">
        <p14:creationId xmlns:p14="http://schemas.microsoft.com/office/powerpoint/2010/main" val="396072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comme une résilience ultra accélérée ! L’égo intervient peu ou pas</a:t>
            </a:r>
          </a:p>
          <a:p>
            <a:endParaRPr lang="fr-FR" dirty="0"/>
          </a:p>
          <a:p>
            <a:r>
              <a:rPr lang="fr-FR" dirty="0"/>
              <a:t>À chaque fois que l’on râle à répétition, on peut s’en sortir en changeant de prédiction</a:t>
            </a:r>
          </a:p>
          <a:p>
            <a:r>
              <a:rPr lang="fr-FR" dirty="0"/>
              <a:t>Exemple : zoom avec DRH d’une grande entreprise (La Vaudoise)</a:t>
            </a:r>
          </a:p>
          <a:p>
            <a:endParaRPr lang="fr-FR" dirty="0"/>
          </a:p>
          <a:p>
            <a:r>
              <a:rPr lang="fr-FR" dirty="0"/>
              <a:t>je suis dans le bus, j’écris un message, une bosse, je perds presque mon téléphone, je suis empêché dans la l’atteinte de mon objectif, ça m’énerve, je cherche un responsable (</a:t>
            </a:r>
            <a:r>
              <a:rPr lang="fr-FR" dirty="0" err="1"/>
              <a:t>chauffeur?Route?amortisseurs</a:t>
            </a:r>
            <a:r>
              <a:rPr lang="fr-FR" dirty="0"/>
              <a:t>?). Un membre de notre équipe fait une erreur, on ne fait pas ce que j’avais prévu = frustration = coupable = figé</a:t>
            </a:r>
          </a:p>
          <a:p>
            <a:endParaRPr lang="fr-FR" dirty="0"/>
          </a:p>
          <a:p>
            <a:r>
              <a:rPr lang="fr-FR" dirty="0"/>
              <a:t>Raconter que je bossais les </a:t>
            </a:r>
            <a:r>
              <a:rPr lang="fr-FR" dirty="0" err="1"/>
              <a:t>conf</a:t>
            </a:r>
            <a:r>
              <a:rPr lang="fr-FR" dirty="0"/>
              <a:t> au dernier moment…peur de vous ! </a:t>
            </a:r>
          </a:p>
          <a:p>
            <a:endParaRPr lang="fr-FR" dirty="0"/>
          </a:p>
        </p:txBody>
      </p:sp>
      <p:sp>
        <p:nvSpPr>
          <p:cNvPr id="4" name="Espace réservé du numéro de diapositive 3"/>
          <p:cNvSpPr>
            <a:spLocks noGrp="1"/>
          </p:cNvSpPr>
          <p:nvPr>
            <p:ph type="sldNum" sz="quarter" idx="5"/>
          </p:nvPr>
        </p:nvSpPr>
        <p:spPr/>
        <p:txBody>
          <a:bodyPr/>
          <a:lstStyle/>
          <a:p>
            <a:fld id="{51645E26-A0E9-9B4E-B543-C06A018D5595}" type="slidenum">
              <a:rPr lang="fr-FR" smtClean="0"/>
              <a:t>13</a:t>
            </a:fld>
            <a:endParaRPr lang="fr-FR"/>
          </a:p>
        </p:txBody>
      </p:sp>
    </p:spTree>
    <p:extLst>
      <p:ext uri="{BB962C8B-B14F-4D97-AF65-F5344CB8AC3E}">
        <p14:creationId xmlns:p14="http://schemas.microsoft.com/office/powerpoint/2010/main" val="53932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sz="1200" dirty="0">
                <a:solidFill>
                  <a:schemeClr val="accent4"/>
                </a:solidFill>
              </a:rPr>
              <a:t>Plus on perçoit les bénéfices, </a:t>
            </a:r>
          </a:p>
          <a:p>
            <a:pPr algn="ctr"/>
            <a:r>
              <a:rPr lang="fr-FR" sz="1200" dirty="0">
                <a:solidFill>
                  <a:schemeClr val="accent4"/>
                </a:solidFill>
              </a:rPr>
              <a:t>plus on choisit des tâches difficiles</a:t>
            </a:r>
          </a:p>
          <a:p>
            <a:endParaRPr lang="fr-FR" dirty="0"/>
          </a:p>
          <a:p>
            <a:r>
              <a:rPr lang="fr-FR" dirty="0" err="1"/>
              <a:t>Méthyphénidate</a:t>
            </a:r>
            <a:r>
              <a:rPr lang="fr-FR" dirty="0"/>
              <a:t> (Ritaline ou </a:t>
            </a:r>
            <a:r>
              <a:rPr lang="fr-FR" dirty="0" err="1"/>
              <a:t>Adderall</a:t>
            </a:r>
            <a:r>
              <a:rPr lang="fr-FR" dirty="0"/>
              <a:t>) : augmente les taux de DA dans le </a:t>
            </a:r>
            <a:r>
              <a:rPr lang="fr-FR" dirty="0" err="1"/>
              <a:t>Nacc</a:t>
            </a:r>
            <a:r>
              <a:rPr lang="fr-FR" dirty="0"/>
              <a:t> et classiquement augmente la perception des bénéfices associés à une tâche vs l’effort à fournir. Dans ce Science ils voulaient savoir si l’augmentation de performance avec la </a:t>
            </a:r>
            <a:r>
              <a:rPr lang="fr-FR" dirty="0" err="1"/>
              <a:t>ritaline</a:t>
            </a:r>
            <a:r>
              <a:rPr lang="fr-FR" dirty="0"/>
              <a:t> est due à plus de motivation ou plus de capacités cognitives. Comment la </a:t>
            </a:r>
            <a:r>
              <a:rPr lang="fr-FR" dirty="0" err="1"/>
              <a:t>ritaline</a:t>
            </a:r>
            <a:r>
              <a:rPr lang="fr-FR" dirty="0"/>
              <a:t> altère la perception coûts-bénéfices ?</a:t>
            </a:r>
          </a:p>
          <a:p>
            <a:pPr marL="171450" indent="-171450">
              <a:buFontTx/>
              <a:buChar char="-"/>
            </a:pPr>
            <a:r>
              <a:rPr lang="fr-FR" dirty="0"/>
              <a:t>Ils ont proposaient une somme d’argent d’autant plus élevée que les personnes choisissent une tâche cognitive difficile.</a:t>
            </a:r>
          </a:p>
          <a:p>
            <a:pPr marL="171450" indent="-171450">
              <a:buFontTx/>
              <a:buChar char="-"/>
            </a:pPr>
            <a:r>
              <a:rPr lang="fr-FR" dirty="0" err="1"/>
              <a:t>Méthylphénidate</a:t>
            </a:r>
            <a:r>
              <a:rPr lang="fr-FR" dirty="0"/>
              <a:t>, Placebo, Sulpiride (</a:t>
            </a:r>
            <a:r>
              <a:rPr lang="fr-FR" dirty="0" err="1"/>
              <a:t>antago</a:t>
            </a:r>
            <a:r>
              <a:rPr lang="fr-FR" dirty="0"/>
              <a:t> D2, autorécepteur qui donc augmente les taux de DA)</a:t>
            </a:r>
          </a:p>
          <a:p>
            <a:pPr marL="0" indent="0">
              <a:buFontTx/>
              <a:buNone/>
            </a:pPr>
            <a:r>
              <a:rPr lang="fr-FR" dirty="0"/>
              <a:t>Résultat : plus le niveau de DA est bas (que ce soit lié au traitement ou au niveau naturel de DA), + les Pa choisissent une tâche facile, évitent la difficulté. Plus la DA est basse plus l’on focus sur le coût, plus elle est élevée sur le bénéfice. </a:t>
            </a:r>
            <a:r>
              <a:rPr lang="fr-CH" sz="1200" b="0" i="0" kern="1200" dirty="0">
                <a:solidFill>
                  <a:schemeClr val="tx1"/>
                </a:solidFill>
                <a:effectLst/>
                <a:latin typeface="+mn-lt"/>
                <a:ea typeface="+mn-ea"/>
                <a:cs typeface="+mn-cs"/>
              </a:rPr>
              <a:t>“Our </a:t>
            </a:r>
            <a:r>
              <a:rPr lang="fr-CH" sz="1200" b="0" i="0" kern="1200" dirty="0" err="1">
                <a:solidFill>
                  <a:schemeClr val="tx1"/>
                </a:solidFill>
                <a:effectLst/>
                <a:latin typeface="+mn-lt"/>
                <a:ea typeface="+mn-ea"/>
                <a:cs typeface="+mn-cs"/>
              </a:rPr>
              <a:t>brains</a:t>
            </a:r>
            <a:r>
              <a:rPr lang="fr-CH" sz="1200" b="0" i="0" kern="1200" dirty="0">
                <a:solidFill>
                  <a:schemeClr val="tx1"/>
                </a:solidFill>
                <a:effectLst/>
                <a:latin typeface="+mn-lt"/>
                <a:ea typeface="+mn-ea"/>
                <a:cs typeface="+mn-cs"/>
              </a:rPr>
              <a:t> have been </a:t>
            </a:r>
            <a:r>
              <a:rPr lang="fr-CH" sz="1200" b="0" i="0" kern="1200" dirty="0" err="1">
                <a:solidFill>
                  <a:schemeClr val="tx1"/>
                </a:solidFill>
                <a:effectLst/>
                <a:latin typeface="+mn-lt"/>
                <a:ea typeface="+mn-ea"/>
                <a:cs typeface="+mn-cs"/>
              </a:rPr>
              <a:t>honed</a:t>
            </a:r>
            <a:r>
              <a:rPr lang="fr-CH" sz="1200" b="0" i="0" kern="1200" dirty="0">
                <a:solidFill>
                  <a:schemeClr val="tx1"/>
                </a:solidFill>
                <a:effectLst/>
                <a:latin typeface="+mn-lt"/>
                <a:ea typeface="+mn-ea"/>
                <a:cs typeface="+mn-cs"/>
              </a:rPr>
              <a:t> to orient us </a:t>
            </a:r>
            <a:r>
              <a:rPr lang="fr-CH" sz="1200" b="0" i="0" kern="1200" dirty="0" err="1">
                <a:solidFill>
                  <a:schemeClr val="tx1"/>
                </a:solidFill>
                <a:effectLst/>
                <a:latin typeface="+mn-lt"/>
                <a:ea typeface="+mn-ea"/>
                <a:cs typeface="+mn-cs"/>
              </a:rPr>
              <a:t>toward</a:t>
            </a:r>
            <a:r>
              <a:rPr lang="fr-CH" sz="1200" b="0" i="0" kern="1200" dirty="0">
                <a:solidFill>
                  <a:schemeClr val="tx1"/>
                </a:solidFill>
                <a:effectLst/>
                <a:latin typeface="+mn-lt"/>
                <a:ea typeface="+mn-ea"/>
                <a:cs typeface="+mn-cs"/>
              </a:rPr>
              <a:t> the </a:t>
            </a:r>
            <a:r>
              <a:rPr lang="fr-CH" sz="1200" b="0" i="0" kern="1200" dirty="0" err="1">
                <a:solidFill>
                  <a:schemeClr val="tx1"/>
                </a:solidFill>
                <a:effectLst/>
                <a:latin typeface="+mn-lt"/>
                <a:ea typeface="+mn-ea"/>
                <a:cs typeface="+mn-cs"/>
              </a:rPr>
              <a:t>tasks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that</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will</a:t>
            </a:r>
            <a:r>
              <a:rPr lang="fr-CH" sz="1200" b="0" i="0" kern="1200" dirty="0">
                <a:solidFill>
                  <a:schemeClr val="tx1"/>
                </a:solidFill>
                <a:effectLst/>
                <a:latin typeface="+mn-lt"/>
                <a:ea typeface="+mn-ea"/>
                <a:cs typeface="+mn-cs"/>
              </a:rPr>
              <a:t> have the </a:t>
            </a:r>
            <a:r>
              <a:rPr lang="fr-CH" sz="1200" b="0" i="0" kern="1200" dirty="0" err="1">
                <a:solidFill>
                  <a:schemeClr val="tx1"/>
                </a:solidFill>
                <a:effectLst/>
                <a:latin typeface="+mn-lt"/>
                <a:ea typeface="+mn-ea"/>
                <a:cs typeface="+mn-cs"/>
              </a:rPr>
              <a:t>greatest</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payoff</a:t>
            </a:r>
            <a:r>
              <a:rPr lang="fr-CH" sz="1200" b="0" i="0" kern="1200" dirty="0">
                <a:solidFill>
                  <a:schemeClr val="tx1"/>
                </a:solidFill>
                <a:effectLst/>
                <a:latin typeface="+mn-lt"/>
                <a:ea typeface="+mn-ea"/>
                <a:cs typeface="+mn-cs"/>
              </a:rPr>
              <a:t> and the least </a:t>
            </a:r>
            <a:r>
              <a:rPr lang="fr-CH" sz="1200" b="0" i="0" kern="1200" dirty="0" err="1">
                <a:solidFill>
                  <a:schemeClr val="tx1"/>
                </a:solidFill>
                <a:effectLst/>
                <a:latin typeface="+mn-lt"/>
                <a:ea typeface="+mn-ea"/>
                <a:cs typeface="+mn-cs"/>
              </a:rPr>
              <a:t>cost</a:t>
            </a:r>
            <a:r>
              <a:rPr lang="fr-CH" sz="1200" b="0" i="0" kern="1200" dirty="0">
                <a:solidFill>
                  <a:schemeClr val="tx1"/>
                </a:solidFill>
                <a:effectLst/>
                <a:latin typeface="+mn-lt"/>
                <a:ea typeface="+mn-ea"/>
                <a:cs typeface="+mn-cs"/>
              </a:rPr>
              <a:t> over time.” Les personnes qui ont naturellement des taux bas de DA ont plus d’aversion au risque parce qu’elles passent plus de temps à penser aux coûts liés à une tâche difficile. </a:t>
            </a:r>
          </a:p>
          <a:p>
            <a:pPr marL="0" indent="0">
              <a:buFontTx/>
              <a:buNone/>
            </a:pPr>
            <a:endParaRPr lang="fr-CH" sz="1200" b="0" i="0" kern="1200" dirty="0">
              <a:solidFill>
                <a:schemeClr val="tx1"/>
              </a:solidFill>
              <a:effectLst/>
              <a:latin typeface="+mn-lt"/>
              <a:ea typeface="+mn-ea"/>
              <a:cs typeface="+mn-cs"/>
            </a:endParaRPr>
          </a:p>
          <a:p>
            <a:pPr marL="0" indent="0">
              <a:buFontTx/>
              <a:buNone/>
            </a:pPr>
            <a:r>
              <a:rPr lang="fr-CH" sz="1200" b="0" i="0" kern="1200" dirty="0">
                <a:solidFill>
                  <a:schemeClr val="tx1"/>
                </a:solidFill>
                <a:effectLst/>
                <a:latin typeface="+mn-lt"/>
                <a:ea typeface="+mn-ea"/>
                <a:cs typeface="+mn-cs"/>
              </a:rPr>
              <a:t>Image </a:t>
            </a:r>
            <a:r>
              <a:rPr lang="fr-CH" sz="1200" b="0" i="0" kern="1200" dirty="0" err="1">
                <a:solidFill>
                  <a:schemeClr val="tx1"/>
                </a:solidFill>
                <a:effectLst/>
                <a:latin typeface="+mn-lt"/>
                <a:ea typeface="+mn-ea"/>
                <a:cs typeface="+mn-cs"/>
              </a:rPr>
              <a:t>Nacc</a:t>
            </a:r>
            <a:r>
              <a:rPr lang="fr-CH" sz="1200" b="0" i="0" kern="1200" dirty="0">
                <a:solidFill>
                  <a:schemeClr val="tx1"/>
                </a:solidFill>
                <a:effectLst/>
                <a:latin typeface="+mn-lt"/>
                <a:ea typeface="+mn-ea"/>
                <a:cs typeface="+mn-cs"/>
              </a:rPr>
              <a:t> : </a:t>
            </a:r>
            <a:r>
              <a:rPr lang="fr-CH" sz="1200" b="0" i="0" kern="1200" dirty="0" err="1">
                <a:solidFill>
                  <a:schemeClr val="tx1"/>
                </a:solidFill>
                <a:effectLst/>
                <a:latin typeface="+mn-lt"/>
                <a:ea typeface="+mn-ea"/>
                <a:cs typeface="+mn-cs"/>
              </a:rPr>
              <a:t>zont</a:t>
            </a:r>
            <a:r>
              <a:rPr lang="fr-CH" sz="1200" b="0" i="0" kern="1200" dirty="0">
                <a:solidFill>
                  <a:schemeClr val="tx1"/>
                </a:solidFill>
                <a:effectLst/>
                <a:latin typeface="+mn-lt"/>
                <a:ea typeface="+mn-ea"/>
                <a:cs typeface="+mn-cs"/>
              </a:rPr>
              <a:t> mesuré par tomographie par émission de positrons l’élément radioactif F18-DOPA qui corrélé au niveau de synthèse de DA. Base pour la </a:t>
            </a:r>
            <a:r>
              <a:rPr lang="fr-CH" sz="1200" b="0" i="0" kern="1200" dirty="0" err="1">
                <a:solidFill>
                  <a:schemeClr val="tx1"/>
                </a:solidFill>
                <a:effectLst/>
                <a:latin typeface="+mn-lt"/>
                <a:ea typeface="+mn-ea"/>
                <a:cs typeface="+mn-cs"/>
              </a:rPr>
              <a:t>figuure</a:t>
            </a:r>
            <a:r>
              <a:rPr lang="fr-CH" sz="1200" b="0" i="0" kern="1200" dirty="0">
                <a:solidFill>
                  <a:schemeClr val="tx1"/>
                </a:solidFill>
                <a:effectLst/>
                <a:latin typeface="+mn-lt"/>
                <a:ea typeface="+mn-ea"/>
                <a:cs typeface="+mn-cs"/>
              </a:rPr>
              <a:t> D, en bleu ceux qui ont un bas niveau, en vert, un haut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b="0" i="0" kern="1200" dirty="0">
              <a:solidFill>
                <a:schemeClr val="tx1"/>
              </a:solidFill>
              <a:effectLst/>
              <a:latin typeface="+mn-lt"/>
              <a:ea typeface="+mn-ea"/>
              <a:cs typeface="+mn-cs"/>
            </a:endParaRPr>
          </a:p>
          <a:p>
            <a:pPr marL="0" indent="0">
              <a:buFontTx/>
              <a:buNone/>
            </a:pPr>
            <a:r>
              <a:rPr lang="fr-CH" sz="1200" b="0" i="0" kern="1200" dirty="0" err="1">
                <a:solidFill>
                  <a:schemeClr val="tx1"/>
                </a:solidFill>
                <a:effectLst/>
                <a:latin typeface="+mn-lt"/>
                <a:ea typeface="+mn-ea"/>
                <a:cs typeface="+mn-cs"/>
              </a:rPr>
              <a:t>Fig</a:t>
            </a:r>
            <a:r>
              <a:rPr lang="fr-CH" sz="1200" b="0" i="0" kern="1200" dirty="0">
                <a:solidFill>
                  <a:schemeClr val="tx1"/>
                </a:solidFill>
                <a:effectLst/>
                <a:latin typeface="+mn-lt"/>
                <a:ea typeface="+mn-ea"/>
                <a:cs typeface="+mn-cs"/>
              </a:rPr>
              <a:t> D : Coût de l’effort = somme suffisante pour que les Pa choisissent la tâche difficile</a:t>
            </a:r>
          </a:p>
          <a:p>
            <a:pPr marL="0" indent="0">
              <a:buFontTx/>
              <a:buNone/>
            </a:pPr>
            <a:r>
              <a:rPr lang="fr-CH" sz="1200" b="0" i="0" kern="1200" dirty="0">
                <a:solidFill>
                  <a:schemeClr val="tx1"/>
                </a:solidFill>
                <a:effectLst/>
                <a:latin typeface="+mn-lt"/>
                <a:ea typeface="+mn-ea"/>
                <a:cs typeface="+mn-cs"/>
              </a:rPr>
              <a:t>Valeur subjective d’une tâche + difficile = somme proposée – coût de l’effort (mon coût pour la tâche difficile est 3$, quand on me propose 4, ma valeur subjective est 1). La valeur subjective sert à comparer les Pa entre eux. Plus elle est élevée, plus ça veut dire que le coût de l’effort est faible pour moi.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=&gt; Chez les personnes qui ont une plus grande capacité de synthèse de DA, le </a:t>
            </a:r>
            <a:r>
              <a:rPr lang="fr-CH" dirty="0" err="1"/>
              <a:t>méthylphénidate</a:t>
            </a:r>
            <a:r>
              <a:rPr lang="fr-CH" dirty="0"/>
              <a:t> et le sulpiride augmentent la valeur subjective mais chez ceux qui ont déjà un haut niveau de DA, c’est sans effet.</a:t>
            </a:r>
            <a:br>
              <a:rPr lang="fr-CH" dirty="0"/>
            </a:br>
            <a:endParaRPr lang="fr-FR" dirty="0"/>
          </a:p>
          <a:p>
            <a:r>
              <a:rPr lang="fr-FR" dirty="0"/>
              <a:t> </a:t>
            </a:r>
          </a:p>
        </p:txBody>
      </p:sp>
      <p:sp>
        <p:nvSpPr>
          <p:cNvPr id="4" name="Espace réservé du numéro de diapositive 3"/>
          <p:cNvSpPr>
            <a:spLocks noGrp="1"/>
          </p:cNvSpPr>
          <p:nvPr>
            <p:ph type="sldNum" sz="quarter" idx="5"/>
          </p:nvPr>
        </p:nvSpPr>
        <p:spPr/>
        <p:txBody>
          <a:bodyPr/>
          <a:lstStyle/>
          <a:p>
            <a:fld id="{51645E26-A0E9-9B4E-B543-C06A018D5595}" type="slidenum">
              <a:rPr lang="fr-FR" smtClean="0"/>
              <a:t>14</a:t>
            </a:fld>
            <a:endParaRPr lang="fr-FR"/>
          </a:p>
        </p:txBody>
      </p:sp>
    </p:spTree>
    <p:extLst>
      <p:ext uri="{BB962C8B-B14F-4D97-AF65-F5344CB8AC3E}">
        <p14:creationId xmlns:p14="http://schemas.microsoft.com/office/powerpoint/2010/main" val="183333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Loi de </a:t>
            </a:r>
            <a:r>
              <a:rPr lang="fr-FR" dirty="0" err="1"/>
              <a:t>pragnanz</a:t>
            </a:r>
            <a:r>
              <a:rPr lang="fr-FR" dirty="0"/>
              <a:t> diminue la charge cognitive, les </a:t>
            </a:r>
            <a:r>
              <a:rPr lang="fr-FR" dirty="0" err="1"/>
              <a:t>platerforme</a:t>
            </a:r>
            <a:r>
              <a:rPr lang="fr-FR" dirty="0"/>
              <a:t> d’e-learning sont souvent visuellement trop chargées</a:t>
            </a:r>
          </a:p>
          <a:p>
            <a:r>
              <a:rPr lang="fr-FR" dirty="0"/>
              <a:t>Aversion à la perte : </a:t>
            </a:r>
            <a:r>
              <a:rPr lang="fr-FR" dirty="0" err="1"/>
              <a:t>duolingo</a:t>
            </a:r>
            <a:r>
              <a:rPr lang="fr-FR" dirty="0"/>
              <a:t>, nombre de jours continu - progression entre 2 sauvegardes</a:t>
            </a:r>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15</a:t>
            </a:fld>
            <a:endParaRPr lang="fr-FR"/>
          </a:p>
        </p:txBody>
      </p:sp>
    </p:spTree>
    <p:extLst>
      <p:ext uri="{BB962C8B-B14F-4D97-AF65-F5344CB8AC3E}">
        <p14:creationId xmlns:p14="http://schemas.microsoft.com/office/powerpoint/2010/main" val="132094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300 millions d’unités vendues dans le monde. 1</a:t>
            </a:r>
            <a:r>
              <a:rPr lang="fr-FR" baseline="30000" dirty="0"/>
              <a:t>er</a:t>
            </a:r>
            <a:r>
              <a:rPr lang="fr-FR" dirty="0"/>
              <a:t> jeu de l’histoire. Le mode qui a le plus de succès est le mode survie </a:t>
            </a:r>
            <a:r>
              <a:rPr lang="fr-CH" b="0" i="0" dirty="0">
                <a:solidFill>
                  <a:srgbClr val="ECECF1"/>
                </a:solidFill>
                <a:effectLst/>
                <a:latin typeface="-apple-system"/>
              </a:rPr>
              <a:t>où les joueurs doivent acquérir des ressources pour maintenir leur santé et leur faim</a:t>
            </a:r>
          </a:p>
          <a:p>
            <a:r>
              <a:rPr lang="fr-CH" b="0" i="0" dirty="0">
                <a:solidFill>
                  <a:srgbClr val="ECECF1"/>
                </a:solidFill>
                <a:effectLst/>
                <a:latin typeface="-apple-system"/>
              </a:rPr>
              <a:t>Grand </a:t>
            </a:r>
            <a:r>
              <a:rPr lang="fr-CH" b="0" i="0" dirty="0" err="1">
                <a:solidFill>
                  <a:srgbClr val="ECECF1"/>
                </a:solidFill>
                <a:effectLst/>
                <a:latin typeface="-apple-system"/>
              </a:rPr>
              <a:t>thief</a:t>
            </a:r>
            <a:r>
              <a:rPr lang="fr-CH" b="0" i="0" dirty="0">
                <a:solidFill>
                  <a:srgbClr val="ECECF1"/>
                </a:solidFill>
                <a:effectLst/>
                <a:latin typeface="-apple-system"/>
              </a:rPr>
              <a:t> auto V : 190 millions</a:t>
            </a:r>
          </a:p>
          <a:p>
            <a:r>
              <a:rPr lang="fr-CH" b="0" i="0" dirty="0">
                <a:solidFill>
                  <a:srgbClr val="ECECF1"/>
                </a:solidFill>
                <a:effectLst/>
                <a:latin typeface="-apple-system"/>
              </a:rPr>
              <a:t>Tetris 100 millions</a:t>
            </a:r>
          </a:p>
          <a:p>
            <a:endParaRPr lang="fr-CH" b="0" i="0" dirty="0">
              <a:solidFill>
                <a:srgbClr val="ECECF1"/>
              </a:solidFill>
              <a:effectLst/>
              <a:latin typeface="-apple-system"/>
            </a:endParaRPr>
          </a:p>
          <a:p>
            <a:pPr algn="l"/>
            <a:r>
              <a:rPr lang="fr-CH" b="0" i="0" dirty="0">
                <a:effectLst/>
                <a:latin typeface="-apple-system"/>
              </a:rPr>
              <a:t>Minecraft Éducation, une version éducative du jeu Minecraft, a été utilisée dans divers contextes pédagogiques pour engager les élèves et les enseignants. Voici quelques informations clés sur l'impact de ce jeu dans l'éducation :</a:t>
            </a:r>
          </a:p>
          <a:p>
            <a:pPr algn="l">
              <a:buFont typeface="+mj-lt"/>
              <a:buAutoNum type="arabicPeriod"/>
            </a:pPr>
            <a:r>
              <a:rPr lang="fr-CH" b="1" i="0" dirty="0">
                <a:effectLst/>
                <a:latin typeface="-apple-system"/>
              </a:rPr>
              <a:t>Engagement et Approche Pédagogique :</a:t>
            </a:r>
            <a:r>
              <a:rPr lang="fr-CH" b="0" i="0" dirty="0">
                <a:effectLst/>
                <a:latin typeface="-apple-system"/>
              </a:rPr>
              <a:t> Minecraft Éducation est conçu pour engager les élèves et lutter contre le décrochage scolaire. Il permet aux enseignants et élèves de construire des univers qui donnent vie à des projets éducatifs, facilitant ainsi l'apprentissage de divers sujets comme la littérature, les mathématiques, et même la programmation à travers des mini-jeux. Les élèves apprennent à collaborer, à échanger, et à réussir ensemble, tout en développant des compétences numériques​​​​.</a:t>
            </a:r>
          </a:p>
          <a:p>
            <a:pPr algn="l">
              <a:buFont typeface="+mj-lt"/>
              <a:buAutoNum type="arabicPeriod"/>
            </a:pPr>
            <a:r>
              <a:rPr lang="fr-CH" b="1" i="0" dirty="0">
                <a:effectLst/>
                <a:latin typeface="-apple-system"/>
              </a:rPr>
              <a:t>Impact sur les Élèves et les Enseignants :</a:t>
            </a:r>
            <a:r>
              <a:rPr lang="fr-CH" b="0" i="0" dirty="0">
                <a:effectLst/>
                <a:latin typeface="-apple-system"/>
              </a:rPr>
              <a:t> Selon Béatrice Matlega de Microsoft France, Minecraft Éducation a été particulièrement efficace pour engager des élèves moins assidus, révélant des profils différents et encourageant la collaboration, ce qui est très utile dans des situations de décrochage scolaire. Le jeu aide également à développer des compétences techniques et sociales, telles que la collaboration, le travail en équipe et la présentation de projets​​.</a:t>
            </a:r>
          </a:p>
          <a:p>
            <a:pPr algn="l">
              <a:buFont typeface="+mj-lt"/>
              <a:buAutoNum type="arabicPeriod"/>
            </a:pPr>
            <a:r>
              <a:rPr lang="fr-CH" b="1" i="0" dirty="0">
                <a:effectLst/>
                <a:latin typeface="-apple-system"/>
              </a:rPr>
              <a:t>Étude Menée à Montréal :</a:t>
            </a:r>
            <a:r>
              <a:rPr lang="fr-CH" b="0" i="0" dirty="0">
                <a:effectLst/>
                <a:latin typeface="-apple-system"/>
              </a:rPr>
              <a:t> Une étude menée par Thierry Karsenti, professeur à l'Université de Montréal, a impliqué 118 élèves du primaire dans deux écoles défavorisées de Montréal. Cette étude a révélé presque vingt-cinq avantages éducatifs de Minecraft, générant un grand enthousiasme chez les élèves et développant des compétences transposables dans toutes les matières scolaires, y compris une plus grande créativité, de meilleures capacités de résolution de problèmes, et des compétences accrues en mathématiques, histoire et anglais. Cette étude a également constaté que l'utilisation de Minecraft avait rendu les élèves plus intéressés par l'école en général​​.</a:t>
            </a:r>
          </a:p>
          <a:p>
            <a:pPr algn="l">
              <a:buFont typeface="+mj-lt"/>
              <a:buAutoNum type="arabicPeriod"/>
            </a:pPr>
            <a:r>
              <a:rPr lang="fr-CH" b="1" i="0" dirty="0">
                <a:effectLst/>
                <a:latin typeface="-apple-system"/>
              </a:rPr>
              <a:t>Perception des Élèves :</a:t>
            </a:r>
            <a:r>
              <a:rPr lang="fr-CH" b="0" i="0" dirty="0">
                <a:effectLst/>
                <a:latin typeface="-apple-system"/>
              </a:rPr>
              <a:t> Dans une autre étude menée auprès de collégiens, les élèves ont qualifié les séances Minecraft de mixtes entre jeu et travail, appréciant la liberté de mouvement et d'expression pendant ces séances. Ils ont préféré ces séances aux cours normaux, bien que la définition de l'activité vécue pendant les séances Minecraft reste floue pour eux​​.</a:t>
            </a:r>
          </a:p>
          <a:p>
            <a:pPr algn="l"/>
            <a:r>
              <a:rPr lang="fr-CH" b="0" i="0" dirty="0">
                <a:effectLst/>
                <a:latin typeface="-apple-system"/>
              </a:rPr>
              <a:t>Ces données montrent que Minecraft Éducation a un impact positif significatif tant sur les élèves que sur les enseignants, favorisant l'engagement et la motivation des élèves et offrant aux enseignants un outil pédagogique innovant et efficace.</a:t>
            </a:r>
          </a:p>
          <a:p>
            <a:endParaRPr lang="fr-FR" dirty="0"/>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16</a:t>
            </a:fld>
            <a:endParaRPr lang="fr-FR"/>
          </a:p>
        </p:txBody>
      </p:sp>
    </p:spTree>
    <p:extLst>
      <p:ext uri="{BB962C8B-B14F-4D97-AF65-F5344CB8AC3E}">
        <p14:creationId xmlns:p14="http://schemas.microsoft.com/office/powerpoint/2010/main" val="173979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Quand j’étais en cours en Amphi à la fac, je me demandais pourquoi il y avait un prof, j’avais l’impression qu’il ne servait à rien mais je me disais que je devais me tromper, que les chercheurs s’en seraient rendu compte depuis le temps….Grâce à ce que j’ai appris depuis en formation d’adulte et sur le cerveau, je sais que c’était vrai, on apprend quasiment rien dans un amphithéâtre. </a:t>
            </a:r>
          </a:p>
          <a:p>
            <a:endParaRPr lang="fr-CH" dirty="0"/>
          </a:p>
          <a:p>
            <a:r>
              <a:rPr lang="fr-CH" dirty="0"/>
              <a:t>Les plus massifs de nos apprentissages sont vicariants ou mimétiques, c’est tout l’apprentissage informel à la place de travail. La plupart du temps qd on apprend on n'est pas au courant. Comme quand 2 enfants où 2 louveteaux jouent à la bataille. </a:t>
            </a:r>
          </a:p>
          <a:p>
            <a:endParaRPr lang="fr-CH" dirty="0"/>
          </a:p>
          <a:p>
            <a:r>
              <a:rPr lang="fr-CH" dirty="0"/>
              <a:t>Je crois que le cadrage de l’apprentissage, c’est à dire : bon écoutez, hein, parce que je vais vous apprendre un truc et après on va voir si vous vous en souvenez, ah oui, on va vérifier, tester, contrôler. Et ça, c’est pas très motivant. En formation des fois je dis : bon, aller, on va tester votre mémoire ! C’est la panique. C’est à dire que dans une bonne formation, faudrait apprendre sans le faire exprès : oups pardon, j’ai appris un truc ! Désolé, je ne sais pas ce qu’il m’a pris ! </a:t>
            </a:r>
          </a:p>
          <a:p>
            <a:endParaRPr lang="fr-CH" dirty="0"/>
          </a:p>
          <a:p>
            <a:r>
              <a:rPr lang="fr-CH" dirty="0"/>
              <a:t>Si l’on en vient maintenant à l’apprentissage en ligne, c’est d’être obligé de s’avouer à chaque fois que l’on se connecte que l’on va faire un truc sérieux utile pour plus tard. </a:t>
            </a:r>
          </a:p>
          <a:p>
            <a:r>
              <a:rPr lang="fr-CH" dirty="0"/>
              <a:t>En conséquence de quoi, le taux de complétion des MOOCS stagne toujours entre 5 et 10%.  On sait que l’on est là pour apprendre, ça ne peut pas nous échapper. </a:t>
            </a:r>
          </a:p>
          <a:p>
            <a:endParaRPr lang="fr-CH" dirty="0"/>
          </a:p>
          <a:p>
            <a:r>
              <a:rPr lang="fr-CH" dirty="0"/>
              <a:t>La question c'est : pourrait on utiliser les outils digitaux en asynchrone pour l'apprentissage de la théorie, cette théorie qui a tendance a endormir les apprenants ?</a:t>
            </a:r>
          </a:p>
          <a:p>
            <a:r>
              <a:rPr lang="fr-CH" dirty="0"/>
              <a:t>1- que font les outils digitaux à notre cerveau?</a:t>
            </a:r>
          </a:p>
          <a:p>
            <a:r>
              <a:rPr lang="fr-CH" dirty="0"/>
              <a:t>2- comment nous rendent-ils accro ?</a:t>
            </a:r>
          </a:p>
          <a:p>
            <a:r>
              <a:rPr lang="fr-CH" dirty="0"/>
              <a:t>3- qu'est ce que l'on pourrait voler à la </a:t>
            </a:r>
            <a:r>
              <a:rPr lang="fr-CH" dirty="0" err="1"/>
              <a:t>captologie</a:t>
            </a:r>
            <a:r>
              <a:rPr lang="fr-CH" dirty="0"/>
              <a:t> et aux jeux vidéo pour que les apprenants kiffent aller sur les plateformes ??</a:t>
            </a:r>
          </a:p>
          <a:p>
            <a:endParaRPr lang="fr-CH" dirty="0"/>
          </a:p>
          <a:p>
            <a:endParaRPr lang="fr-CH" dirty="0"/>
          </a:p>
          <a:p>
            <a:r>
              <a:rPr lang="fr-CH" dirty="0"/>
              <a:t>Ce taux est bien plus élevé en </a:t>
            </a:r>
            <a:r>
              <a:rPr lang="fr-CH" dirty="0" err="1"/>
              <a:t>blended</a:t>
            </a:r>
            <a:r>
              <a:rPr lang="fr-CH" dirty="0"/>
              <a:t> </a:t>
            </a:r>
            <a:r>
              <a:rPr lang="fr-CH" dirty="0" err="1"/>
              <a:t>learning</a:t>
            </a:r>
            <a:r>
              <a:rPr lang="fr-CH"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kern="1200" baseline="0" dirty="0" err="1">
                <a:solidFill>
                  <a:schemeClr val="tx1"/>
                </a:solidFill>
                <a:effectLst/>
                <a:latin typeface="+mn-lt"/>
                <a:ea typeface="+mn-ea"/>
                <a:cs typeface="+mn-cs"/>
              </a:rPr>
              <a:t>Technolutionnisme</a:t>
            </a:r>
            <a:r>
              <a:rPr lang="fr-CH" sz="1200" b="0" i="0" kern="1200" baseline="0" dirty="0">
                <a:solidFill>
                  <a:schemeClr val="tx1"/>
                </a:solidFill>
                <a:effectLst/>
                <a:latin typeface="+mn-lt"/>
                <a:ea typeface="+mn-ea"/>
                <a:cs typeface="+mn-cs"/>
              </a:rPr>
              <a:t> :</a:t>
            </a:r>
            <a:endParaRPr lang="fr-CH" dirty="0"/>
          </a:p>
          <a:p>
            <a:r>
              <a:rPr lang="fr-CH" dirty="0"/>
              <a:t>Qd j'ai commencé la formation j'ai dû lutter contre mon goût pour la technologie parce que j'ai réalisé que la force de l'impact était bien plus grande avec des activités sociales. Maintenant en asynchrone j'observe comme à </a:t>
            </a:r>
            <a:r>
              <a:rPr lang="fr-CH" dirty="0" err="1"/>
              <a:t>lortra</a:t>
            </a:r>
            <a:r>
              <a:rPr lang="fr-CH" dirty="0"/>
              <a:t> de beaux exemples de mise en place d'une complémentarité. L'outil n'est pas magique, il ne remplace pas, il augmente la formation, la rend plus efficace. La perspective des examens et le suivi des enseignants et formateur motivant l'utilisation en asynchrone. Motivation surtout extrinsèque à aller sur la plateforme. La question est de savoir si ces plateformes ne pourraient pas générer de la motivation intrinsèque, une envie de s'y rendre comme d'aller aux toilettes ! C'est ce que font les entreprises qui fabriquent les jeux vidéos et les réseaux sociaux.</a:t>
            </a:r>
          </a:p>
          <a:p>
            <a:endParaRPr lang="fr-CH" dirty="0"/>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5"/>
          </p:nvPr>
        </p:nvSpPr>
        <p:spPr/>
        <p:txBody>
          <a:bodyPr/>
          <a:lstStyle/>
          <a:p>
            <a:fld id="{B5253A02-607D-C640-8B02-DA35555575C0}" type="slidenum">
              <a:rPr lang="fr-FR" smtClean="0"/>
              <a:t>17</a:t>
            </a:fld>
            <a:endParaRPr lang="fr-FR"/>
          </a:p>
        </p:txBody>
      </p:sp>
    </p:spTree>
    <p:extLst>
      <p:ext uri="{BB962C8B-B14F-4D97-AF65-F5344CB8AC3E}">
        <p14:creationId xmlns:p14="http://schemas.microsoft.com/office/powerpoint/2010/main" val="28095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Dépendance ou addiction téléphone, consoles</a:t>
            </a:r>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2</a:t>
            </a:fld>
            <a:endParaRPr lang="fr-FR"/>
          </a:p>
        </p:txBody>
      </p:sp>
    </p:spTree>
    <p:extLst>
      <p:ext uri="{BB962C8B-B14F-4D97-AF65-F5344CB8AC3E}">
        <p14:creationId xmlns:p14="http://schemas.microsoft.com/office/powerpoint/2010/main" val="160535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 à 10%</a:t>
            </a:r>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3</a:t>
            </a:fld>
            <a:endParaRPr lang="fr-FR"/>
          </a:p>
        </p:txBody>
      </p:sp>
    </p:spTree>
    <p:extLst>
      <p:ext uri="{BB962C8B-B14F-4D97-AF65-F5344CB8AC3E}">
        <p14:creationId xmlns:p14="http://schemas.microsoft.com/office/powerpoint/2010/main" val="141082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4</a:t>
            </a:fld>
            <a:endParaRPr lang="fr-FR"/>
          </a:p>
        </p:txBody>
      </p:sp>
    </p:spTree>
    <p:extLst>
      <p:ext uri="{BB962C8B-B14F-4D97-AF65-F5344CB8AC3E}">
        <p14:creationId xmlns:p14="http://schemas.microsoft.com/office/powerpoint/2010/main" val="177881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17000"/>
              </a:lnSpc>
              <a:spcBef>
                <a:spcPct val="0"/>
              </a:spcBef>
              <a:spcAft>
                <a:spcPct val="0"/>
              </a:spcAft>
              <a:buClrTx/>
              <a:buSzTx/>
              <a:buFontTx/>
              <a:buNone/>
              <a:tabLst/>
              <a:defRPr/>
            </a:pPr>
            <a:r>
              <a:rPr lang="fr-FR" sz="2400" b="0" i="0" kern="1200" dirty="0">
                <a:solidFill>
                  <a:schemeClr val="tx1"/>
                </a:solidFill>
                <a:effectLst/>
                <a:latin typeface="Helvetica Neue" charset="0"/>
                <a:ea typeface="Helvetica Neue" charset="0"/>
                <a:cs typeface="Helvetica Neue" charset="0"/>
                <a:sym typeface="Helvetica Neue" charset="0"/>
              </a:rPr>
              <a:t>This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engine</a:t>
            </a:r>
            <a:r>
              <a:rPr lang="fr-FR" sz="2400" b="0" i="0" kern="1200" dirty="0">
                <a:solidFill>
                  <a:schemeClr val="tx1"/>
                </a:solidFill>
                <a:effectLst/>
                <a:latin typeface="Helvetica Neue" charset="0"/>
                <a:ea typeface="Helvetica Neue" charset="0"/>
                <a:cs typeface="Helvetica Neue" charset="0"/>
                <a:sym typeface="Helvetica Neue" charset="0"/>
              </a:rPr>
              <a:t> for </a:t>
            </a:r>
            <a:r>
              <a:rPr lang="fr-FR" sz="2400" b="0" i="0" kern="1200" dirty="0" err="1">
                <a:solidFill>
                  <a:schemeClr val="tx1"/>
                </a:solidFill>
                <a:effectLst/>
                <a:latin typeface="Helvetica Neue" charset="0"/>
                <a:ea typeface="Helvetica Neue" charset="0"/>
                <a:cs typeface="Helvetica Neue" charset="0"/>
                <a:sym typeface="Helvetica Neue" charset="0"/>
              </a:rPr>
              <a:t>creativity</a:t>
            </a:r>
            <a:r>
              <a:rPr lang="fr-FR" sz="2400" b="0" i="0" kern="1200" dirty="0">
                <a:solidFill>
                  <a:schemeClr val="tx1"/>
                </a:solidFill>
                <a:effectLst/>
                <a:latin typeface="Helvetica Neue" charset="0"/>
                <a:ea typeface="Helvetica Neue" charset="0"/>
                <a:cs typeface="Helvetica Neue" charset="0"/>
                <a:sym typeface="Helvetica Neue" charset="0"/>
              </a:rPr>
              <a:t> : dopamine </a:t>
            </a:r>
          </a:p>
          <a:p>
            <a:pPr marL="0" marR="0" lvl="0" indent="0" algn="l" defTabSz="457200" rtl="0" eaLnBrk="0" fontAlgn="base" latinLnBrk="0" hangingPunct="0">
              <a:lnSpc>
                <a:spcPct val="117000"/>
              </a:lnSpc>
              <a:spcBef>
                <a:spcPct val="0"/>
              </a:spcBef>
              <a:spcAft>
                <a:spcPct val="0"/>
              </a:spcAft>
              <a:buClrTx/>
              <a:buSzTx/>
              <a:buFontTx/>
              <a:buNone/>
              <a:tabLst/>
              <a:defRPr/>
            </a:pPr>
            <a:r>
              <a:rPr lang="fr-FR" sz="2400" dirty="0"/>
              <a:t>DA </a:t>
            </a:r>
            <a:r>
              <a:rPr lang="fr-FR" sz="2400" dirty="0" err="1"/>
              <a:t>is</a:t>
            </a:r>
            <a:r>
              <a:rPr lang="fr-FR" sz="2400" dirty="0"/>
              <a:t> not the </a:t>
            </a:r>
            <a:r>
              <a:rPr lang="fr-FR" sz="2400" dirty="0" err="1"/>
              <a:t>Neurotransmitter</a:t>
            </a:r>
            <a:r>
              <a:rPr lang="fr-FR" sz="2400" dirty="0"/>
              <a:t> for </a:t>
            </a:r>
            <a:r>
              <a:rPr lang="fr-FR" sz="2400" dirty="0" err="1"/>
              <a:t>pleasure</a:t>
            </a:r>
            <a:r>
              <a:rPr lang="fr-FR" sz="2400" dirty="0"/>
              <a:t> but for </a:t>
            </a:r>
            <a:r>
              <a:rPr lang="fr-FR" sz="2400" dirty="0" err="1"/>
              <a:t>wanting</a:t>
            </a:r>
            <a:r>
              <a:rPr lang="fr-FR" sz="2400" dirty="0"/>
              <a:t>, for the motivation </a:t>
            </a:r>
          </a:p>
          <a:p>
            <a:pPr marL="0" marR="0" indent="0" algn="l" defTabSz="457200" rtl="0" eaLnBrk="0" fontAlgn="base" latinLnBrk="0" hangingPunct="0">
              <a:lnSpc>
                <a:spcPct val="117000"/>
              </a:lnSpc>
              <a:spcBef>
                <a:spcPct val="0"/>
              </a:spcBef>
              <a:spcAft>
                <a:spcPct val="0"/>
              </a:spcAft>
              <a:buClrTx/>
              <a:buSzTx/>
              <a:buFontTx/>
              <a:buNone/>
              <a:tabLst/>
              <a:defRPr/>
            </a:pPr>
            <a:endParaRPr lang="fr-FR" sz="2400" b="0" i="0" kern="1200" dirty="0">
              <a:solidFill>
                <a:schemeClr val="tx1"/>
              </a:solidFill>
              <a:effectLst/>
              <a:latin typeface="Helvetica Neue" charset="0"/>
              <a:ea typeface="Helvetica Neue" charset="0"/>
              <a:cs typeface="Helvetica Neue" charset="0"/>
              <a:sym typeface="Helvetica Neue" charset="0"/>
            </a:endParaRPr>
          </a:p>
          <a:p>
            <a:pPr marL="0" marR="0" indent="0" algn="l" defTabSz="457200" rtl="0" eaLnBrk="0" fontAlgn="base" latinLnBrk="0" hangingPunct="0">
              <a:lnSpc>
                <a:spcPct val="117000"/>
              </a:lnSpc>
              <a:spcBef>
                <a:spcPct val="0"/>
              </a:spcBef>
              <a:spcAft>
                <a:spcPct val="0"/>
              </a:spcAft>
              <a:buClrTx/>
              <a:buSzTx/>
              <a:buFontTx/>
              <a:buNone/>
              <a:tabLst/>
              <a:defRPr/>
            </a:pPr>
            <a:endParaRPr lang="fr-FR" sz="2400" b="0" i="0" kern="1200" dirty="0">
              <a:solidFill>
                <a:schemeClr val="tx1"/>
              </a:solidFill>
              <a:effectLst/>
              <a:latin typeface="Helvetica Neue" charset="0"/>
              <a:ea typeface="Helvetica Neue" charset="0"/>
              <a:cs typeface="Helvetica Neue" charset="0"/>
              <a:sym typeface="Helvetica Neue" charset="0"/>
            </a:endParaRPr>
          </a:p>
          <a:p>
            <a:pPr marL="0" marR="0" indent="0" algn="l" defTabSz="457200" rtl="0" eaLnBrk="0" fontAlgn="base" latinLnBrk="0" hangingPunct="0">
              <a:lnSpc>
                <a:spcPct val="117000"/>
              </a:lnSpc>
              <a:spcBef>
                <a:spcPct val="0"/>
              </a:spcBef>
              <a:spcAft>
                <a:spcPct val="0"/>
              </a:spcAft>
              <a:buClrTx/>
              <a:buSzTx/>
              <a:buFontTx/>
              <a:buNone/>
              <a:tabLst/>
              <a:defRPr/>
            </a:pPr>
            <a:r>
              <a:rPr lang="fr-FR" sz="2400" b="0" i="0" kern="1200" dirty="0">
                <a:solidFill>
                  <a:schemeClr val="tx1"/>
                </a:solidFill>
                <a:effectLst/>
                <a:latin typeface="Helvetica Neue" charset="0"/>
                <a:ea typeface="Helvetica Neue" charset="0"/>
                <a:cs typeface="Helvetica Neue" charset="0"/>
                <a:sym typeface="Helvetica Neue" charset="0"/>
              </a:rPr>
              <a:t>Le</a:t>
            </a:r>
            <a:r>
              <a:rPr lang="fr-FR" sz="2400" b="0" i="0" kern="1200" baseline="0" dirty="0">
                <a:solidFill>
                  <a:schemeClr val="tx1"/>
                </a:solidFill>
                <a:effectLst/>
                <a:latin typeface="Helvetica Neue" charset="0"/>
                <a:ea typeface="Helvetica Neue" charset="0"/>
                <a:cs typeface="Helvetica Neue" charset="0"/>
                <a:sym typeface="Helvetica Neue" charset="0"/>
              </a:rPr>
              <a:t> </a:t>
            </a:r>
            <a:r>
              <a:rPr lang="fr-FR" sz="2400" b="0" i="0" kern="1200" baseline="0" dirty="0" err="1">
                <a:solidFill>
                  <a:schemeClr val="tx1"/>
                </a:solidFill>
                <a:effectLst/>
                <a:latin typeface="Helvetica Neue" charset="0"/>
                <a:ea typeface="Helvetica Neue" charset="0"/>
                <a:cs typeface="Helvetica Neue" charset="0"/>
                <a:sym typeface="Helvetica Neue" charset="0"/>
              </a:rPr>
              <a:t>Neuromodulateur</a:t>
            </a:r>
            <a:r>
              <a:rPr lang="fr-FR" sz="2400" b="0" i="0" kern="1200" baseline="0" dirty="0">
                <a:solidFill>
                  <a:schemeClr val="tx1"/>
                </a:solidFill>
                <a:effectLst/>
                <a:latin typeface="Helvetica Neue" charset="0"/>
                <a:ea typeface="Helvetica Neue" charset="0"/>
                <a:cs typeface="Helvetica Neue" charset="0"/>
                <a:sym typeface="Helvetica Neue" charset="0"/>
              </a:rPr>
              <a:t> de la motivation, de l’envie de faire les choses. Associé à la persévérance, créativité, flexibilité, motivation intrinsèque celle qui vient purement de l’intérieur</a:t>
            </a:r>
          </a:p>
          <a:p>
            <a:pPr marL="0" marR="0" indent="0" algn="l" defTabSz="457200" rtl="0" eaLnBrk="0" fontAlgn="base" latinLnBrk="0" hangingPunct="0">
              <a:lnSpc>
                <a:spcPct val="117000"/>
              </a:lnSpc>
              <a:spcBef>
                <a:spcPct val="0"/>
              </a:spcBef>
              <a:spcAft>
                <a:spcPct val="0"/>
              </a:spcAft>
              <a:buClrTx/>
              <a:buSzTx/>
              <a:buFontTx/>
              <a:buNone/>
              <a:tabLst/>
              <a:defRPr/>
            </a:pPr>
            <a:r>
              <a:rPr lang="fr-FR" sz="2400" b="0" i="0" kern="1200" baseline="0" dirty="0">
                <a:solidFill>
                  <a:schemeClr val="tx1"/>
                </a:solidFill>
                <a:effectLst/>
                <a:latin typeface="Helvetica Neue" charset="0"/>
                <a:ea typeface="Helvetica Neue" charset="0"/>
                <a:cs typeface="Helvetica Neue" charset="0"/>
                <a:sym typeface="Helvetica Neue" charset="0"/>
              </a:rPr>
              <a:t>Le plaisir, lui, est plutôt lié aux </a:t>
            </a:r>
            <a:r>
              <a:rPr lang="fr-FR" sz="2400" b="0" i="0" kern="1200" baseline="0" dirty="0" err="1">
                <a:solidFill>
                  <a:schemeClr val="tx1"/>
                </a:solidFill>
                <a:effectLst/>
                <a:latin typeface="Helvetica Neue" charset="0"/>
                <a:ea typeface="Helvetica Neue" charset="0"/>
                <a:cs typeface="Helvetica Neue" charset="0"/>
                <a:sym typeface="Helvetica Neue" charset="0"/>
              </a:rPr>
              <a:t>opioids</a:t>
            </a:r>
            <a:r>
              <a:rPr lang="fr-FR" sz="2400" b="0" i="0" kern="1200" baseline="0" dirty="0">
                <a:solidFill>
                  <a:schemeClr val="tx1"/>
                </a:solidFill>
                <a:effectLst/>
                <a:latin typeface="Helvetica Neue" charset="0"/>
                <a:ea typeface="Helvetica Neue" charset="0"/>
                <a:cs typeface="Helvetica Neue" charset="0"/>
                <a:sym typeface="Helvetica Neue" charset="0"/>
              </a:rPr>
              <a:t>. </a:t>
            </a:r>
            <a:endParaRPr lang="fr-FR" sz="2400" b="0" i="0" kern="1200" dirty="0">
              <a:solidFill>
                <a:schemeClr val="tx1"/>
              </a:solidFill>
              <a:effectLst/>
              <a:latin typeface="Helvetica Neue" charset="0"/>
              <a:ea typeface="Helvetica Neue" charset="0"/>
              <a:cs typeface="Helvetica Neue" charset="0"/>
              <a:sym typeface="Helvetica Neue" charset="0"/>
            </a:endParaRPr>
          </a:p>
          <a:p>
            <a:pPr marL="0" marR="0" indent="0" algn="l" defTabSz="457200" rtl="0" eaLnBrk="0" fontAlgn="base" latinLnBrk="0" hangingPunct="0">
              <a:lnSpc>
                <a:spcPct val="117000"/>
              </a:lnSpc>
              <a:spcBef>
                <a:spcPct val="0"/>
              </a:spcBef>
              <a:spcAft>
                <a:spcPct val="0"/>
              </a:spcAft>
              <a:buClrTx/>
              <a:buSzTx/>
              <a:buFontTx/>
              <a:buNone/>
              <a:tabLst/>
              <a:defRPr/>
            </a:pPr>
            <a:endParaRPr lang="fr-FR" sz="2400" b="0" i="0" kern="1200" dirty="0">
              <a:solidFill>
                <a:schemeClr val="tx1"/>
              </a:solidFill>
              <a:effectLst/>
              <a:latin typeface="Helvetica Neue" charset="0"/>
              <a:ea typeface="Helvetica Neue" charset="0"/>
              <a:cs typeface="Helvetica Neue" charset="0"/>
              <a:sym typeface="Helvetica Neue" charset="0"/>
            </a:endParaRPr>
          </a:p>
          <a:p>
            <a:pPr marL="0" marR="0" indent="0" algn="l" defTabSz="457200" rtl="0" eaLnBrk="0" fontAlgn="base" latinLnBrk="0" hangingPunct="0">
              <a:lnSpc>
                <a:spcPct val="117000"/>
              </a:lnSpc>
              <a:spcBef>
                <a:spcPct val="0"/>
              </a:spcBef>
              <a:spcAft>
                <a:spcPct val="0"/>
              </a:spcAft>
              <a:buClrTx/>
              <a:buSzTx/>
              <a:buFontTx/>
              <a:buNone/>
              <a:tabLst/>
              <a:defRPr/>
            </a:pPr>
            <a:r>
              <a:rPr lang="fr-FR" sz="2400" b="0" i="0" kern="1200" dirty="0" err="1">
                <a:solidFill>
                  <a:schemeClr val="tx1"/>
                </a:solidFill>
                <a:effectLst/>
                <a:latin typeface="Helvetica Neue" charset="0"/>
                <a:ea typeface="Helvetica Neue" charset="0"/>
                <a:cs typeface="Helvetica Neue" charset="0"/>
                <a:sym typeface="Helvetica Neue" charset="0"/>
              </a:rPr>
              <a:t>Three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lines</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evidence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suggest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dopamine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a key </a:t>
            </a:r>
            <a:r>
              <a:rPr lang="fr-FR" sz="2400" b="0" i="0" kern="1200" dirty="0" err="1">
                <a:solidFill>
                  <a:schemeClr val="tx1"/>
                </a:solidFill>
                <a:effectLst/>
                <a:latin typeface="Helvetica Neue" charset="0"/>
                <a:ea typeface="Helvetica Neue" charset="0"/>
                <a:cs typeface="Helvetica Neue" charset="0"/>
                <a:sym typeface="Helvetica Neue" charset="0"/>
              </a:rPr>
              <a:t>substrate</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 First, as the </a:t>
            </a:r>
            <a:r>
              <a:rPr lang="fr-FR" sz="2400" b="0" i="0" kern="1200" dirty="0" err="1">
                <a:solidFill>
                  <a:schemeClr val="tx1"/>
                </a:solidFill>
                <a:effectLst/>
                <a:latin typeface="Helvetica Neue" charset="0"/>
                <a:ea typeface="Helvetica Neue" charset="0"/>
                <a:cs typeface="Helvetica Neue" charset="0"/>
                <a:sym typeface="Helvetica Neue" charset="0"/>
              </a:rPr>
              <a:t>review</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above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suggests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 in </a:t>
            </a:r>
            <a:r>
              <a:rPr lang="fr-FR" sz="2400" b="0" i="0" kern="1200" dirty="0" err="1">
                <a:solidFill>
                  <a:schemeClr val="tx1"/>
                </a:solidFill>
                <a:effectLst/>
                <a:latin typeface="Helvetica Neue" charset="0"/>
                <a:ea typeface="Helvetica Neue" charset="0"/>
                <a:cs typeface="Helvetica Neue" charset="0"/>
                <a:sym typeface="Helvetica Neue" charset="0"/>
              </a:rPr>
              <a:t>humans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an </a:t>
            </a:r>
            <a:r>
              <a:rPr lang="fr-FR" sz="2400" b="0" i="0" kern="1200" dirty="0" err="1">
                <a:solidFill>
                  <a:schemeClr val="tx1"/>
                </a:solidFill>
                <a:effectLst/>
                <a:latin typeface="Helvetica Neue" charset="0"/>
                <a:ea typeface="Helvetica Neue" charset="0"/>
                <a:cs typeface="Helvetica Neue" charset="0"/>
                <a:sym typeface="Helvetica Neue" charset="0"/>
              </a:rPr>
              <a:t>elaboration</a:t>
            </a:r>
            <a:r>
              <a:rPr lang="fr-FR" sz="2400" b="0" i="0" kern="1200" dirty="0">
                <a:solidFill>
                  <a:schemeClr val="tx1"/>
                </a:solidFill>
                <a:effectLst/>
                <a:latin typeface="Helvetica Neue" charset="0"/>
                <a:ea typeface="Helvetica Neue" charset="0"/>
                <a:cs typeface="Helvetica Neue" charset="0"/>
                <a:sym typeface="Helvetica Neue" charset="0"/>
              </a:rPr>
              <a:t> of the </a:t>
            </a:r>
            <a:r>
              <a:rPr lang="fr-FR" sz="2400" b="0" i="0" kern="1200" dirty="0" err="1">
                <a:solidFill>
                  <a:schemeClr val="tx1"/>
                </a:solidFill>
                <a:effectLst/>
                <a:latin typeface="Helvetica Neue" charset="0"/>
                <a:ea typeface="Helvetica Neue" charset="0"/>
                <a:cs typeface="Helvetica Neue" charset="0"/>
                <a:sym typeface="Helvetica Neue" charset="0"/>
              </a:rPr>
              <a:t>exploratory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activities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subserved</a:t>
            </a:r>
            <a:r>
              <a:rPr lang="fr-FR" sz="2400" b="0" i="0" kern="1200" dirty="0">
                <a:solidFill>
                  <a:schemeClr val="tx1"/>
                </a:solidFill>
                <a:effectLst/>
                <a:latin typeface="Helvetica Neue" charset="0"/>
                <a:ea typeface="Helvetica Neue" charset="0"/>
                <a:cs typeface="Helvetica Neue" charset="0"/>
                <a:sym typeface="Helvetica Neue" charset="0"/>
              </a:rPr>
              <a:t> by the </a:t>
            </a:r>
            <a:r>
              <a:rPr lang="fr-FR" sz="2400" b="0" i="0" kern="1200" dirty="0" err="1">
                <a:solidFill>
                  <a:schemeClr val="tx1"/>
                </a:solidFill>
                <a:effectLst/>
                <a:latin typeface="Helvetica Neue" charset="0"/>
                <a:ea typeface="Helvetica Neue" charset="0"/>
                <a:cs typeface="Helvetica Neue" charset="0"/>
                <a:sym typeface="Helvetica Neue" charset="0"/>
              </a:rPr>
              <a:t>mammalian</a:t>
            </a:r>
            <a:r>
              <a:rPr lang="fr-FR" sz="2400" b="0" i="0" kern="1200" dirty="0">
                <a:solidFill>
                  <a:schemeClr val="tx1"/>
                </a:solidFill>
                <a:effectLst/>
                <a:latin typeface="Helvetica Neue" charset="0"/>
                <a:ea typeface="Helvetica Neue" charset="0"/>
                <a:cs typeface="Helvetica Neue" charset="0"/>
                <a:sym typeface="Helvetica Neue" charset="0"/>
              </a:rPr>
              <a:t> SEEKING system, and dopamine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central to the </a:t>
            </a:r>
            <a:r>
              <a:rPr lang="fr-FR" sz="2400" b="0" i="0" kern="1200" dirty="0" err="1">
                <a:solidFill>
                  <a:schemeClr val="tx1"/>
                </a:solidFill>
                <a:effectLst/>
                <a:latin typeface="Helvetica Neue" charset="0"/>
                <a:ea typeface="Helvetica Neue" charset="0"/>
                <a:cs typeface="Helvetica Neue" charset="0"/>
                <a:sym typeface="Helvetica Neue" charset="0"/>
              </a:rPr>
              <a:t>neurochemistry</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this</a:t>
            </a:r>
            <a:r>
              <a:rPr lang="fr-FR" sz="2400" b="0" i="0" kern="1200" dirty="0">
                <a:solidFill>
                  <a:schemeClr val="tx1"/>
                </a:solidFill>
                <a:effectLst/>
                <a:latin typeface="Helvetica Neue" charset="0"/>
                <a:ea typeface="Helvetica Neue" charset="0"/>
                <a:cs typeface="Helvetica Neue" charset="0"/>
                <a:sym typeface="Helvetica Neue" charset="0"/>
              </a:rPr>
              <a:t> system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3"/>
              </a:rPr>
              <a:t>1998</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Biven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4"/>
              </a:rPr>
              <a:t>2012</a:t>
            </a:r>
            <a:r>
              <a:rPr lang="fr-FR" sz="2400" b="0" i="0" kern="1200" dirty="0">
                <a:solidFill>
                  <a:schemeClr val="tx1"/>
                </a:solidFill>
                <a:effectLst/>
                <a:latin typeface="Helvetica Neue" charset="0"/>
                <a:ea typeface="Helvetica Neue" charset="0"/>
                <a:cs typeface="Helvetica Neue" charset="0"/>
                <a:sym typeface="Helvetica Neue" charset="0"/>
              </a:rPr>
              <a:t>). Second, </a:t>
            </a:r>
            <a:r>
              <a:rPr lang="fr-FR" sz="2400" b="0" i="0" kern="1200" dirty="0" err="1">
                <a:solidFill>
                  <a:schemeClr val="tx1"/>
                </a:solidFill>
                <a:effectLst/>
                <a:latin typeface="Helvetica Neue" charset="0"/>
                <a:ea typeface="Helvetica Neue" charset="0"/>
                <a:cs typeface="Helvetica Neue" charset="0"/>
                <a:sym typeface="Helvetica Neue" charset="0"/>
              </a:rPr>
              <a:t>like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 dopamine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associated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with</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increased</a:t>
            </a:r>
            <a:r>
              <a:rPr lang="fr-FR" sz="2400" b="0" i="0" kern="1200" dirty="0">
                <a:solidFill>
                  <a:schemeClr val="tx1"/>
                </a:solidFill>
                <a:effectLst/>
                <a:latin typeface="Helvetica Neue" charset="0"/>
                <a:ea typeface="Helvetica Neue" charset="0"/>
                <a:cs typeface="Helvetica Neue" charset="0"/>
                <a:sym typeface="Helvetica Neue" charset="0"/>
              </a:rPr>
              <a:t> positive affect, cognitive </a:t>
            </a:r>
            <a:r>
              <a:rPr lang="fr-FR" sz="2400" b="0" i="0" kern="1200" dirty="0" err="1">
                <a:solidFill>
                  <a:schemeClr val="tx1"/>
                </a:solidFill>
                <a:effectLst/>
                <a:latin typeface="Helvetica Neue" charset="0"/>
                <a:ea typeface="Helvetica Neue" charset="0"/>
                <a:cs typeface="Helvetica Neue" charset="0"/>
                <a:sym typeface="Helvetica Neue" charset="0"/>
              </a:rPr>
              <a:t>flexibility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creativity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Ashby</a:t>
            </a:r>
            <a:r>
              <a:rPr lang="fr-FR" sz="2400" b="0" i="0" kern="1200" dirty="0">
                <a:solidFill>
                  <a:schemeClr val="tx1"/>
                </a:solidFill>
                <a:effectLst/>
                <a:latin typeface="Helvetica Neue" charset="0"/>
                <a:ea typeface="Helvetica Neue" charset="0"/>
                <a:cs typeface="Helvetica Neue" charset="0"/>
                <a:sym typeface="Helvetica Neue" charset="0"/>
              </a:rPr>
              <a:t> et al., </a:t>
            </a:r>
            <a:r>
              <a:rPr lang="fr-FR" sz="2400" b="0" i="0" kern="1200" dirty="0">
                <a:solidFill>
                  <a:schemeClr val="tx1"/>
                </a:solidFill>
                <a:effectLst/>
                <a:latin typeface="Helvetica Neue" charset="0"/>
                <a:ea typeface="Helvetica Neue" charset="0"/>
                <a:cs typeface="Helvetica Neue" charset="0"/>
                <a:sym typeface="Helvetica Neue" charset="0"/>
                <a:hlinkClick r:id="rId5"/>
              </a:rPr>
              <a:t>1999</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behavioral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persistence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Salamone</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Correa</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6"/>
              </a:rPr>
              <a:t>2016</a:t>
            </a:r>
            <a:r>
              <a:rPr lang="fr-FR" sz="2400" b="0" i="0" kern="1200" dirty="0">
                <a:solidFill>
                  <a:schemeClr val="tx1"/>
                </a:solidFill>
                <a:effectLst/>
                <a:latin typeface="Helvetica Neue" charset="0"/>
                <a:ea typeface="Helvetica Neue" charset="0"/>
                <a:cs typeface="Helvetica Neue" charset="0"/>
                <a:sym typeface="Helvetica Neue" charset="0"/>
              </a:rPr>
              <a:t>), and exploration in the face of </a:t>
            </a:r>
            <a:r>
              <a:rPr lang="fr-FR" sz="2400" b="0" i="0" kern="1200" dirty="0" err="1">
                <a:solidFill>
                  <a:schemeClr val="tx1"/>
                </a:solidFill>
                <a:effectLst/>
                <a:latin typeface="Helvetica Neue" charset="0"/>
                <a:ea typeface="Helvetica Neue" charset="0"/>
                <a:cs typeface="Helvetica Neue" charset="0"/>
                <a:sym typeface="Helvetica Neue" charset="0"/>
              </a:rPr>
              <a:t>novelty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DeYoung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7"/>
              </a:rPr>
              <a:t>2013</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Importantly</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positively</a:t>
            </a:r>
            <a:r>
              <a:rPr lang="fr-FR" sz="2400" b="0" i="0" kern="1200" dirty="0">
                <a:solidFill>
                  <a:schemeClr val="tx1"/>
                </a:solidFill>
                <a:effectLst/>
                <a:latin typeface="Helvetica Neue" charset="0"/>
                <a:ea typeface="Helvetica Neue" charset="0"/>
                <a:cs typeface="Helvetica Neue" charset="0"/>
                <a:sym typeface="Helvetica Neue" charset="0"/>
              </a:rPr>
              <a:t> affective states </a:t>
            </a:r>
            <a:r>
              <a:rPr lang="fr-FR" sz="2400" b="0" i="0" kern="1200" dirty="0" err="1">
                <a:solidFill>
                  <a:schemeClr val="tx1"/>
                </a:solidFill>
                <a:effectLst/>
                <a:latin typeface="Helvetica Neue" charset="0"/>
                <a:ea typeface="Helvetica Neue" charset="0"/>
                <a:cs typeface="Helvetica Neue" charset="0"/>
                <a:sym typeface="Helvetica Neue" charset="0"/>
              </a:rPr>
              <a:t>associated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with</a:t>
            </a:r>
            <a:r>
              <a:rPr lang="fr-FR" sz="2400" b="0" i="0" kern="1200" dirty="0">
                <a:solidFill>
                  <a:schemeClr val="tx1"/>
                </a:solidFill>
                <a:effectLst/>
                <a:latin typeface="Helvetica Neue" charset="0"/>
                <a:ea typeface="Helvetica Neue" charset="0"/>
                <a:cs typeface="Helvetica Neue" charset="0"/>
                <a:sym typeface="Helvetica Neue" charset="0"/>
              </a:rPr>
              <a:t> dopamine </a:t>
            </a:r>
            <a:r>
              <a:rPr lang="fr-FR" sz="2400" b="0" i="0" kern="1200" dirty="0" err="1">
                <a:solidFill>
                  <a:schemeClr val="tx1"/>
                </a:solidFill>
                <a:effectLst/>
                <a:latin typeface="Helvetica Neue" charset="0"/>
                <a:ea typeface="Helvetica Neue" charset="0"/>
                <a:cs typeface="Helvetica Neue" charset="0"/>
                <a:sym typeface="Helvetica Neue" charset="0"/>
              </a:rPr>
              <a:t>reflect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energized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appetitive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wanting</a:t>
            </a:r>
            <a:r>
              <a:rPr lang="fr-FR" sz="2400" b="0" i="0" kern="1200" dirty="0">
                <a:solidFill>
                  <a:schemeClr val="tx1"/>
                </a:solidFill>
                <a:effectLst/>
                <a:latin typeface="Helvetica Neue" charset="0"/>
                <a:ea typeface="Helvetica Neue" charset="0"/>
                <a:cs typeface="Helvetica Neue" charset="0"/>
                <a:sym typeface="Helvetica Neue" charset="0"/>
              </a:rPr>
              <a:t>” not </a:t>
            </a:r>
            <a:r>
              <a:rPr lang="fr-FR" sz="2400" b="0" i="0" kern="1200" dirty="0" err="1">
                <a:solidFill>
                  <a:schemeClr val="tx1"/>
                </a:solidFill>
                <a:effectLst/>
                <a:latin typeface="Helvetica Neue" charset="0"/>
                <a:ea typeface="Helvetica Neue" charset="0"/>
                <a:cs typeface="Helvetica Neue" charset="0"/>
                <a:sym typeface="Helvetica Neue" charset="0"/>
              </a:rPr>
              <a:t>consummatory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liking</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hedonic</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effects</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which</a:t>
            </a:r>
            <a:r>
              <a:rPr lang="fr-FR" sz="2400" b="0" i="0" kern="1200" dirty="0">
                <a:solidFill>
                  <a:schemeClr val="tx1"/>
                </a:solidFill>
                <a:effectLst/>
                <a:latin typeface="Helvetica Neue" charset="0"/>
                <a:ea typeface="Helvetica Neue" charset="0"/>
                <a:cs typeface="Helvetica Neue" charset="0"/>
                <a:sym typeface="Helvetica Neue" charset="0"/>
              </a:rPr>
              <a:t> are </a:t>
            </a:r>
            <a:r>
              <a:rPr lang="fr-FR" sz="2400" b="0" i="0" kern="1200" dirty="0" err="1">
                <a:solidFill>
                  <a:schemeClr val="tx1"/>
                </a:solidFill>
                <a:effectLst/>
                <a:latin typeface="Helvetica Neue" charset="0"/>
                <a:ea typeface="Helvetica Neue" charset="0"/>
                <a:cs typeface="Helvetica Neue" charset="0"/>
                <a:sym typeface="Helvetica Neue" charset="0"/>
              </a:rPr>
              <a:t>mediated</a:t>
            </a:r>
            <a:r>
              <a:rPr lang="fr-FR" sz="2400" b="0" i="0" kern="1200" dirty="0">
                <a:solidFill>
                  <a:schemeClr val="tx1"/>
                </a:solidFill>
                <a:effectLst/>
                <a:latin typeface="Helvetica Neue" charset="0"/>
                <a:ea typeface="Helvetica Neue" charset="0"/>
                <a:cs typeface="Helvetica Neue" charset="0"/>
                <a:sym typeface="Helvetica Neue" charset="0"/>
              </a:rPr>
              <a:t> by </a:t>
            </a:r>
            <a:r>
              <a:rPr lang="fr-FR" sz="2400" b="0" i="0" kern="1200" dirty="0" err="1">
                <a:solidFill>
                  <a:schemeClr val="tx1"/>
                </a:solidFill>
                <a:effectLst/>
                <a:latin typeface="Helvetica Neue" charset="0"/>
                <a:ea typeface="Helvetica Neue" charset="0"/>
                <a:cs typeface="Helvetica Neue" charset="0"/>
                <a:sym typeface="Helvetica Neue" charset="0"/>
              </a:rPr>
              <a:t>opioids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Berridge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8"/>
              </a:rPr>
              <a:t>2007</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Kringelbach</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Berridge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9"/>
              </a:rPr>
              <a:t>2016</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Third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there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some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evidence</a:t>
            </a:r>
            <a:r>
              <a:rPr lang="fr-FR" sz="2400" b="0" i="0" kern="1200" dirty="0">
                <a:solidFill>
                  <a:schemeClr val="tx1"/>
                </a:solidFill>
                <a:effectLst/>
                <a:latin typeface="Helvetica Neue" charset="0"/>
                <a:ea typeface="Helvetica Neue" charset="0"/>
                <a:cs typeface="Helvetica Neue" charset="0"/>
                <a:sym typeface="Helvetica Neue" charset="0"/>
              </a:rPr>
              <a:t> of a direct </a:t>
            </a:r>
            <a:r>
              <a:rPr lang="fr-FR" sz="2400" b="0" i="0" kern="1200" dirty="0" err="1">
                <a:solidFill>
                  <a:schemeClr val="tx1"/>
                </a:solidFill>
                <a:effectLst/>
                <a:latin typeface="Helvetica Neue" charset="0"/>
                <a:ea typeface="Helvetica Neue" charset="0"/>
                <a:cs typeface="Helvetica Neue" charset="0"/>
                <a:sym typeface="Helvetica Neue" charset="0"/>
              </a:rPr>
              <a:t>link</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between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 and dopamine. </a:t>
            </a:r>
            <a:r>
              <a:rPr lang="fr-FR" sz="2400" b="0" i="0" kern="1200" dirty="0" err="1">
                <a:solidFill>
                  <a:schemeClr val="tx1"/>
                </a:solidFill>
                <a:effectLst/>
                <a:latin typeface="Helvetica Neue" charset="0"/>
                <a:ea typeface="Helvetica Neue" charset="0"/>
                <a:cs typeface="Helvetica Neue" charset="0"/>
                <a:sym typeface="Helvetica Neue" charset="0"/>
              </a:rPr>
              <a:t>Using</a:t>
            </a:r>
            <a:r>
              <a:rPr lang="fr-FR" sz="2400" b="0" i="0" kern="1200" dirty="0">
                <a:solidFill>
                  <a:schemeClr val="tx1"/>
                </a:solidFill>
                <a:effectLst/>
                <a:latin typeface="Helvetica Neue" charset="0"/>
                <a:ea typeface="Helvetica Neue" charset="0"/>
                <a:cs typeface="Helvetica Neue" charset="0"/>
                <a:sym typeface="Helvetica Neue" charset="0"/>
              </a:rPr>
              <a:t> positron </a:t>
            </a:r>
            <a:r>
              <a:rPr lang="fr-FR" sz="2400" b="0" i="0" kern="1200" dirty="0" err="1">
                <a:solidFill>
                  <a:schemeClr val="tx1"/>
                </a:solidFill>
                <a:effectLst/>
                <a:latin typeface="Helvetica Neue" charset="0"/>
                <a:ea typeface="Helvetica Neue" charset="0"/>
                <a:cs typeface="Helvetica Neue" charset="0"/>
                <a:sym typeface="Helvetica Neue" charset="0"/>
              </a:rPr>
              <a:t>emission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tomography</a:t>
            </a:r>
            <a:r>
              <a:rPr lang="fr-FR" sz="2400" b="0" i="0" kern="1200" dirty="0">
                <a:solidFill>
                  <a:schemeClr val="tx1"/>
                </a:solidFill>
                <a:effectLst/>
                <a:latin typeface="Helvetica Neue" charset="0"/>
                <a:ea typeface="Helvetica Neue" charset="0"/>
                <a:cs typeface="Helvetica Neue" charset="0"/>
                <a:sym typeface="Helvetica Neue" charset="0"/>
              </a:rPr>
              <a:t>, de </a:t>
            </a:r>
            <a:r>
              <a:rPr lang="fr-FR" sz="2400" b="0" i="0" kern="1200" dirty="0" err="1">
                <a:solidFill>
                  <a:schemeClr val="tx1"/>
                </a:solidFill>
                <a:effectLst/>
                <a:latin typeface="Helvetica Neue" charset="0"/>
                <a:ea typeface="Helvetica Neue" charset="0"/>
                <a:cs typeface="Helvetica Neue" charset="0"/>
                <a:sym typeface="Helvetica Neue" charset="0"/>
              </a:rPr>
              <a:t>Manzano</a:t>
            </a:r>
            <a:r>
              <a:rPr lang="fr-FR" sz="2400" b="0" i="0" kern="1200" dirty="0">
                <a:solidFill>
                  <a:schemeClr val="tx1"/>
                </a:solidFill>
                <a:effectLst/>
                <a:latin typeface="Helvetica Neue" charset="0"/>
                <a:ea typeface="Helvetica Neue" charset="0"/>
                <a:cs typeface="Helvetica Neue" charset="0"/>
                <a:sym typeface="Helvetica Neue" charset="0"/>
              </a:rPr>
              <a:t> et al. (</a:t>
            </a:r>
            <a:r>
              <a:rPr lang="fr-FR" sz="2400" b="0" i="0" kern="1200" dirty="0">
                <a:solidFill>
                  <a:schemeClr val="tx1"/>
                </a:solidFill>
                <a:effectLst/>
                <a:latin typeface="Helvetica Neue" charset="0"/>
                <a:ea typeface="Helvetica Neue" charset="0"/>
                <a:cs typeface="Helvetica Neue" charset="0"/>
                <a:sym typeface="Helvetica Neue" charset="0"/>
                <a:hlinkClick r:id="rId10"/>
              </a:rPr>
              <a:t>2013</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found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people </a:t>
            </a:r>
            <a:r>
              <a:rPr lang="fr-FR" sz="2400" b="0" i="0" kern="1200" dirty="0" err="1">
                <a:solidFill>
                  <a:schemeClr val="tx1"/>
                </a:solidFill>
                <a:effectLst/>
                <a:latin typeface="Helvetica Neue" charset="0"/>
                <a:ea typeface="Helvetica Neue" charset="0"/>
                <a:cs typeface="Helvetica Neue" charset="0"/>
                <a:sym typeface="Helvetica Neue" charset="0"/>
              </a:rPr>
              <a:t>who</a:t>
            </a:r>
            <a:r>
              <a:rPr lang="fr-FR" sz="2400" b="0" i="0" kern="1200" dirty="0">
                <a:solidFill>
                  <a:schemeClr val="tx1"/>
                </a:solidFill>
                <a:effectLst/>
                <a:latin typeface="Helvetica Neue" charset="0"/>
                <a:ea typeface="Helvetica Neue" charset="0"/>
                <a:cs typeface="Helvetica Neue" charset="0"/>
                <a:sym typeface="Helvetica Neue" charset="0"/>
              </a:rPr>
              <a:t> are </a:t>
            </a:r>
            <a:r>
              <a:rPr lang="fr-FR" sz="2400" b="0" i="0" kern="1200" dirty="0" err="1">
                <a:solidFill>
                  <a:schemeClr val="tx1"/>
                </a:solidFill>
                <a:effectLst/>
                <a:latin typeface="Helvetica Neue" charset="0"/>
                <a:ea typeface="Helvetica Neue" charset="0"/>
                <a:cs typeface="Helvetica Neue" charset="0"/>
                <a:sym typeface="Helvetica Neue" charset="0"/>
              </a:rPr>
              <a:t>disposed</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experience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intrinsically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motivated</a:t>
            </a:r>
            <a:r>
              <a:rPr lang="fr-FR" sz="2400" b="0" i="0" kern="1200" dirty="0">
                <a:solidFill>
                  <a:schemeClr val="tx1"/>
                </a:solidFill>
                <a:effectLst/>
                <a:latin typeface="Helvetica Neue" charset="0"/>
                <a:ea typeface="Helvetica Neue" charset="0"/>
                <a:cs typeface="Helvetica Neue" charset="0"/>
                <a:sym typeface="Helvetica Neue" charset="0"/>
              </a:rPr>
              <a:t> flow states in </a:t>
            </a:r>
            <a:r>
              <a:rPr lang="fr-FR" sz="2400" b="0" i="0" kern="1200" dirty="0" err="1">
                <a:solidFill>
                  <a:schemeClr val="tx1"/>
                </a:solidFill>
                <a:effectLst/>
                <a:latin typeface="Helvetica Neue" charset="0"/>
                <a:ea typeface="Helvetica Neue" charset="0"/>
                <a:cs typeface="Helvetica Neue" charset="0"/>
                <a:sym typeface="Helvetica Neue" charset="0"/>
              </a:rPr>
              <a:t>their</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daily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activities</a:t>
            </a:r>
            <a:r>
              <a:rPr lang="fr-FR" sz="2400" b="0" i="0" kern="1200" dirty="0">
                <a:solidFill>
                  <a:schemeClr val="tx1"/>
                </a:solidFill>
                <a:effectLst/>
                <a:latin typeface="Helvetica Neue" charset="0"/>
                <a:ea typeface="Helvetica Neue" charset="0"/>
                <a:cs typeface="Helvetica Neue" charset="0"/>
                <a:sym typeface="Helvetica Neue" charset="0"/>
              </a:rPr>
              <a:t> have </a:t>
            </a:r>
            <a:r>
              <a:rPr lang="fr-FR" sz="2400" b="0" i="0" kern="1200" dirty="0" err="1">
                <a:solidFill>
                  <a:schemeClr val="tx1"/>
                </a:solidFill>
                <a:effectLst/>
                <a:latin typeface="Helvetica Neue" charset="0"/>
                <a:ea typeface="Helvetica Neue" charset="0"/>
                <a:cs typeface="Helvetica Neue" charset="0"/>
                <a:sym typeface="Helvetica Neue" charset="0"/>
              </a:rPr>
              <a:t>greater</a:t>
            </a:r>
            <a:r>
              <a:rPr lang="fr-FR" sz="2400" b="0" i="0" kern="1200" dirty="0">
                <a:solidFill>
                  <a:schemeClr val="tx1"/>
                </a:solidFill>
                <a:effectLst/>
                <a:latin typeface="Helvetica Neue" charset="0"/>
                <a:ea typeface="Helvetica Neue" charset="0"/>
                <a:cs typeface="Helvetica Neue" charset="0"/>
                <a:sym typeface="Helvetica Neue" charset="0"/>
              </a:rPr>
              <a:t> dopamine D2-receptor </a:t>
            </a:r>
            <a:r>
              <a:rPr lang="fr-FR" sz="2400" b="0" i="0" kern="1200" dirty="0" err="1">
                <a:solidFill>
                  <a:schemeClr val="tx1"/>
                </a:solidFill>
                <a:effectLst/>
                <a:latin typeface="Helvetica Neue" charset="0"/>
                <a:ea typeface="Helvetica Neue" charset="0"/>
                <a:cs typeface="Helvetica Neue" charset="0"/>
                <a:sym typeface="Helvetica Neue" charset="0"/>
              </a:rPr>
              <a:t>availability</a:t>
            </a:r>
            <a:r>
              <a:rPr lang="fr-FR" sz="2400" b="0" i="0" kern="1200" dirty="0">
                <a:solidFill>
                  <a:schemeClr val="tx1"/>
                </a:solidFill>
                <a:effectLst/>
                <a:latin typeface="Helvetica Neue" charset="0"/>
                <a:ea typeface="Helvetica Neue" charset="0"/>
                <a:cs typeface="Helvetica Neue" charset="0"/>
                <a:sym typeface="Helvetica Neue" charset="0"/>
              </a:rPr>
              <a:t> in </a:t>
            </a:r>
            <a:r>
              <a:rPr lang="fr-FR" sz="2400" b="0" i="0" kern="1200" dirty="0" err="1">
                <a:solidFill>
                  <a:schemeClr val="tx1"/>
                </a:solidFill>
                <a:effectLst/>
                <a:latin typeface="Helvetica Neue" charset="0"/>
                <a:ea typeface="Helvetica Neue" charset="0"/>
                <a:cs typeface="Helvetica Neue" charset="0"/>
                <a:sym typeface="Helvetica Neue" charset="0"/>
              </a:rPr>
              <a:t>striatal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regions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particularly</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putamen</a:t>
            </a:r>
            <a:r>
              <a:rPr lang="fr-FR" sz="2400" b="0" i="0" kern="1200" dirty="0">
                <a:solidFill>
                  <a:schemeClr val="tx1"/>
                </a:solidFill>
                <a:effectLst/>
                <a:latin typeface="Helvetica Neue" charset="0"/>
                <a:ea typeface="Helvetica Neue" charset="0"/>
                <a:cs typeface="Helvetica Neue" charset="0"/>
                <a:sym typeface="Helvetica Neue" charset="0"/>
              </a:rPr>
              <a:t>. This </a:t>
            </a:r>
            <a:r>
              <a:rPr lang="fr-FR" sz="2400" b="0" i="0" kern="1200" dirty="0" err="1">
                <a:solidFill>
                  <a:schemeClr val="tx1"/>
                </a:solidFill>
                <a:effectLst/>
                <a:latin typeface="Helvetica Neue" charset="0"/>
                <a:ea typeface="Helvetica Neue" charset="0"/>
                <a:cs typeface="Helvetica Neue" charset="0"/>
                <a:sym typeface="Helvetica Neue" charset="0"/>
              </a:rPr>
              <a:t>finding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suggests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people’s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capacities</a:t>
            </a:r>
            <a:r>
              <a:rPr lang="fr-FR" sz="2400" b="0" i="0" kern="1200" dirty="0">
                <a:solidFill>
                  <a:schemeClr val="tx1"/>
                </a:solidFill>
                <a:effectLst/>
                <a:latin typeface="Helvetica Neue" charset="0"/>
                <a:ea typeface="Helvetica Neue" charset="0"/>
                <a:cs typeface="Helvetica Neue" charset="0"/>
                <a:sym typeface="Helvetica Neue" charset="0"/>
              </a:rPr>
              <a:t> for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 are </a:t>
            </a:r>
            <a:r>
              <a:rPr lang="fr-FR" sz="2400" b="0" i="0" kern="1200" dirty="0" err="1">
                <a:solidFill>
                  <a:schemeClr val="tx1"/>
                </a:solidFill>
                <a:effectLst/>
                <a:latin typeface="Helvetica Neue" charset="0"/>
                <a:ea typeface="Helvetica Neue" charset="0"/>
                <a:cs typeface="Helvetica Neue" charset="0"/>
                <a:sym typeface="Helvetica Neue" charset="0"/>
              </a:rPr>
              <a:t>associated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with</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number</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targets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within</a:t>
            </a:r>
            <a:r>
              <a:rPr lang="fr-FR" sz="2400" b="0" i="0" kern="1200" dirty="0">
                <a:solidFill>
                  <a:schemeClr val="tx1"/>
                </a:solidFill>
                <a:effectLst/>
                <a:latin typeface="Helvetica Neue" charset="0"/>
                <a:ea typeface="Helvetica Neue" charset="0"/>
                <a:cs typeface="Helvetica Neue" charset="0"/>
                <a:sym typeface="Helvetica Neue" charset="0"/>
              </a:rPr>
              <a:t> the striatum for dopamine to </a:t>
            </a:r>
            <a:r>
              <a:rPr lang="fr-FR" sz="2400" b="0" i="0" kern="1200" dirty="0" err="1">
                <a:solidFill>
                  <a:schemeClr val="tx1"/>
                </a:solidFill>
                <a:effectLst/>
                <a:latin typeface="Helvetica Neue" charset="0"/>
                <a:ea typeface="Helvetica Neue" charset="0"/>
                <a:cs typeface="Helvetica Neue" charset="0"/>
                <a:sym typeface="Helvetica Neue" charset="0"/>
              </a:rPr>
              <a:t>act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upon</a:t>
            </a:r>
            <a:r>
              <a:rPr lang="fr-FR" sz="2400" b="0" i="0" kern="1200" dirty="0">
                <a:solidFill>
                  <a:schemeClr val="tx1"/>
                </a:solidFill>
                <a:effectLst/>
                <a:latin typeface="Helvetica Neue" charset="0"/>
                <a:ea typeface="Helvetica Neue" charset="0"/>
                <a:cs typeface="Helvetica Neue" charset="0"/>
                <a:sym typeface="Helvetica Neue" charset="0"/>
              </a:rPr>
              <a:t>. More </a:t>
            </a:r>
            <a:r>
              <a:rPr lang="fr-FR" sz="2400" b="0" i="0" kern="1200" dirty="0" err="1">
                <a:solidFill>
                  <a:schemeClr val="tx1"/>
                </a:solidFill>
                <a:effectLst/>
                <a:latin typeface="Helvetica Neue" charset="0"/>
                <a:ea typeface="Helvetica Neue" charset="0"/>
                <a:cs typeface="Helvetica Neue" charset="0"/>
                <a:sym typeface="Helvetica Neue" charset="0"/>
              </a:rPr>
              <a:t>recently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Gyurkovics</a:t>
            </a:r>
            <a:r>
              <a:rPr lang="fr-FR" sz="2400" b="0" i="0" kern="1200" dirty="0">
                <a:solidFill>
                  <a:schemeClr val="tx1"/>
                </a:solidFill>
                <a:effectLst/>
                <a:latin typeface="Helvetica Neue" charset="0"/>
                <a:ea typeface="Helvetica Neue" charset="0"/>
                <a:cs typeface="Helvetica Neue" charset="0"/>
                <a:sym typeface="Helvetica Neue" charset="0"/>
              </a:rPr>
              <a:t> et al. (</a:t>
            </a:r>
            <a:r>
              <a:rPr lang="fr-FR" sz="2400" b="0" i="0" kern="1200" dirty="0">
                <a:solidFill>
                  <a:schemeClr val="tx1"/>
                </a:solidFill>
                <a:effectLst/>
                <a:latin typeface="Helvetica Neue" charset="0"/>
                <a:ea typeface="Helvetica Neue" charset="0"/>
                <a:cs typeface="Helvetica Neue" charset="0"/>
                <a:sym typeface="Helvetica Neue" charset="0"/>
                <a:hlinkClick r:id="rId11"/>
              </a:rPr>
              <a:t>2016</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found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carriers of a </a:t>
            </a:r>
            <a:r>
              <a:rPr lang="fr-FR" sz="2400" b="0" i="0" kern="1200" dirty="0" err="1">
                <a:solidFill>
                  <a:schemeClr val="tx1"/>
                </a:solidFill>
                <a:effectLst/>
                <a:latin typeface="Helvetica Neue" charset="0"/>
                <a:ea typeface="Helvetica Neue" charset="0"/>
                <a:cs typeface="Helvetica Neue" charset="0"/>
                <a:sym typeface="Helvetica Neue" charset="0"/>
              </a:rPr>
              <a:t>genetic</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polymorphism</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affects </a:t>
            </a:r>
            <a:r>
              <a:rPr lang="fr-FR" sz="2400" b="0" i="0" kern="1200" dirty="0" err="1">
                <a:solidFill>
                  <a:schemeClr val="tx1"/>
                </a:solidFill>
                <a:effectLst/>
                <a:latin typeface="Helvetica Neue" charset="0"/>
                <a:ea typeface="Helvetica Neue" charset="0"/>
                <a:cs typeface="Helvetica Neue" charset="0"/>
                <a:sym typeface="Helvetica Neue" charset="0"/>
              </a:rPr>
              <a:t>striatal</a:t>
            </a:r>
            <a:r>
              <a:rPr lang="fr-FR" sz="2400" b="0" i="0" kern="1200" dirty="0">
                <a:solidFill>
                  <a:schemeClr val="tx1"/>
                </a:solidFill>
                <a:effectLst/>
                <a:latin typeface="Helvetica Neue" charset="0"/>
                <a:ea typeface="Helvetica Neue" charset="0"/>
                <a:cs typeface="Helvetica Neue" charset="0"/>
                <a:sym typeface="Helvetica Neue" charset="0"/>
              </a:rPr>
              <a:t> D2-receptor </a:t>
            </a:r>
            <a:r>
              <a:rPr lang="fr-FR" sz="2400" b="0" i="0" kern="1200" dirty="0" err="1">
                <a:solidFill>
                  <a:schemeClr val="tx1"/>
                </a:solidFill>
                <a:effectLst/>
                <a:latin typeface="Helvetica Neue" charset="0"/>
                <a:ea typeface="Helvetica Neue" charset="0"/>
                <a:cs typeface="Helvetica Neue" charset="0"/>
                <a:sym typeface="Helvetica Neue" charset="0"/>
              </a:rPr>
              <a:t>availability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were</a:t>
            </a:r>
            <a:r>
              <a:rPr lang="fr-FR" sz="2400" b="0" i="0" kern="1200" dirty="0">
                <a:solidFill>
                  <a:schemeClr val="tx1"/>
                </a:solidFill>
                <a:effectLst/>
                <a:latin typeface="Helvetica Neue" charset="0"/>
                <a:ea typeface="Helvetica Neue" charset="0"/>
                <a:cs typeface="Helvetica Neue" charset="0"/>
                <a:sym typeface="Helvetica Neue" charset="0"/>
              </a:rPr>
              <a:t> more </a:t>
            </a:r>
            <a:r>
              <a:rPr lang="fr-FR" sz="2400" b="0" i="0" kern="1200" dirty="0" err="1">
                <a:solidFill>
                  <a:schemeClr val="tx1"/>
                </a:solidFill>
                <a:effectLst/>
                <a:latin typeface="Helvetica Neue" charset="0"/>
                <a:ea typeface="Helvetica Neue" charset="0"/>
                <a:cs typeface="Helvetica Neue" charset="0"/>
                <a:sym typeface="Helvetica Neue" charset="0"/>
              </a:rPr>
              <a:t>prone</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experience</a:t>
            </a:r>
            <a:r>
              <a:rPr lang="fr-FR" sz="2400" b="0" i="0" kern="1200" dirty="0">
                <a:solidFill>
                  <a:schemeClr val="tx1"/>
                </a:solidFill>
                <a:effectLst/>
                <a:latin typeface="Helvetica Neue" charset="0"/>
                <a:ea typeface="Helvetica Neue" charset="0"/>
                <a:cs typeface="Helvetica Neue" charset="0"/>
                <a:sym typeface="Helvetica Neue" charset="0"/>
              </a:rPr>
              <a:t> flow </a:t>
            </a:r>
            <a:r>
              <a:rPr lang="fr-FR" sz="2400" b="0" i="0" kern="1200" dirty="0" err="1">
                <a:solidFill>
                  <a:schemeClr val="tx1"/>
                </a:solidFill>
                <a:effectLst/>
                <a:latin typeface="Helvetica Neue" charset="0"/>
                <a:ea typeface="Helvetica Neue" charset="0"/>
                <a:cs typeface="Helvetica Neue" charset="0"/>
                <a:sym typeface="Helvetica Neue" charset="0"/>
              </a:rPr>
              <a:t>during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study</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work-related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activities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Altogether</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would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thus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seem</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reasonable</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forward</a:t>
            </a:r>
            <a:r>
              <a:rPr lang="fr-FR" sz="2400" b="0" i="0" kern="1200" dirty="0">
                <a:solidFill>
                  <a:schemeClr val="tx1"/>
                </a:solidFill>
                <a:effectLst/>
                <a:latin typeface="Helvetica Neue" charset="0"/>
                <a:ea typeface="Helvetica Neue" charset="0"/>
                <a:cs typeface="Helvetica Neue" charset="0"/>
                <a:sym typeface="Helvetica Neue" charset="0"/>
              </a:rPr>
              <a:t> the initial </a:t>
            </a:r>
            <a:r>
              <a:rPr lang="fr-FR" sz="2400" b="0" i="0" kern="1200" dirty="0" err="1">
                <a:solidFill>
                  <a:schemeClr val="tx1"/>
                </a:solidFill>
                <a:effectLst/>
                <a:latin typeface="Helvetica Neue" charset="0"/>
                <a:ea typeface="Helvetica Neue" charset="0"/>
                <a:cs typeface="Helvetica Neue" charset="0"/>
                <a:sym typeface="Helvetica Neue" charset="0"/>
              </a:rPr>
              <a:t>working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hypothesis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dopamine </a:t>
            </a:r>
            <a:r>
              <a:rPr lang="fr-FR" sz="2400" b="0" i="0" kern="1200" dirty="0" err="1">
                <a:solidFill>
                  <a:schemeClr val="tx1"/>
                </a:solidFill>
                <a:effectLst/>
                <a:latin typeface="Helvetica Neue" charset="0"/>
                <a:ea typeface="Helvetica Neue" charset="0"/>
                <a:cs typeface="Helvetica Neue" charset="0"/>
                <a:sym typeface="Helvetica Neue" charset="0"/>
              </a:rPr>
              <a:t>is</a:t>
            </a:r>
            <a:r>
              <a:rPr lang="fr-FR" sz="2400" b="0" i="0" kern="1200" dirty="0">
                <a:solidFill>
                  <a:schemeClr val="tx1"/>
                </a:solidFill>
                <a:effectLst/>
                <a:latin typeface="Helvetica Neue" charset="0"/>
                <a:ea typeface="Helvetica Neue" charset="0"/>
                <a:cs typeface="Helvetica Neue" charset="0"/>
                <a:sym typeface="Helvetica Neue" charset="0"/>
              </a:rPr>
              <a:t> a key </a:t>
            </a:r>
            <a:r>
              <a:rPr lang="fr-FR" sz="2400" b="0" i="0" kern="1200" dirty="0" err="1">
                <a:solidFill>
                  <a:schemeClr val="tx1"/>
                </a:solidFill>
                <a:effectLst/>
                <a:latin typeface="Helvetica Neue" charset="0"/>
                <a:ea typeface="Helvetica Neue" charset="0"/>
                <a:cs typeface="Helvetica Neue" charset="0"/>
                <a:sym typeface="Helvetica Neue" charset="0"/>
              </a:rPr>
              <a:t>substrate</a:t>
            </a:r>
            <a:r>
              <a:rPr lang="fr-FR" sz="2400" b="0" i="0" kern="1200" dirty="0">
                <a:solidFill>
                  <a:schemeClr val="tx1"/>
                </a:solidFill>
                <a:effectLst/>
                <a:latin typeface="Helvetica Neue" charset="0"/>
                <a:ea typeface="Helvetica Neue" charset="0"/>
                <a:cs typeface="Helvetica Neue" charset="0"/>
                <a:sym typeface="Helvetica Neue" charset="0"/>
              </a:rPr>
              <a:t> of </a:t>
            </a:r>
            <a:r>
              <a:rPr lang="fr-FR" sz="2400" b="0" i="0" kern="1200" dirty="0" err="1">
                <a:solidFill>
                  <a:schemeClr val="tx1"/>
                </a:solidFill>
                <a:effectLst/>
                <a:latin typeface="Helvetica Neue" charset="0"/>
                <a:ea typeface="Helvetica Neue" charset="0"/>
                <a:cs typeface="Helvetica Neue" charset="0"/>
                <a:sym typeface="Helvetica Neue" charset="0"/>
              </a:rPr>
              <a:t>intrinsic</a:t>
            </a:r>
            <a:r>
              <a:rPr lang="fr-FR" sz="2400" b="0" i="0" kern="1200" dirty="0">
                <a:solidFill>
                  <a:schemeClr val="tx1"/>
                </a:solidFill>
                <a:effectLst/>
                <a:latin typeface="Helvetica Neue" charset="0"/>
                <a:ea typeface="Helvetica Neue" charset="0"/>
                <a:cs typeface="Helvetica Neue" charset="0"/>
                <a:sym typeface="Helvetica Neue" charset="0"/>
              </a:rPr>
              <a:t> motivation.</a:t>
            </a:r>
            <a:endParaRPr lang="fr-FR" dirty="0"/>
          </a:p>
          <a:p>
            <a:endParaRPr lang="fr-FR" dirty="0"/>
          </a:p>
        </p:txBody>
      </p:sp>
    </p:spTree>
    <p:extLst>
      <p:ext uri="{BB962C8B-B14F-4D97-AF65-F5344CB8AC3E}">
        <p14:creationId xmlns:p14="http://schemas.microsoft.com/office/powerpoint/2010/main" val="212513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sz="1200"/>
            </a:pPr>
            <a:r>
              <a:rPr lang="fr-FR" sz="2400" b="1" i="0" kern="1200" dirty="0" err="1">
                <a:solidFill>
                  <a:schemeClr val="tx1"/>
                </a:solidFill>
                <a:effectLst/>
                <a:latin typeface="Helvetica Neue" charset="0"/>
                <a:ea typeface="Helvetica Neue" charset="0"/>
                <a:cs typeface="Helvetica Neue" charset="0"/>
                <a:sym typeface="Helvetica Neue" charset="0"/>
              </a:rPr>
              <a:t>Who</a:t>
            </a:r>
            <a:r>
              <a:rPr lang="fr-FR" sz="2400" b="1" i="0" kern="1200" dirty="0">
                <a:solidFill>
                  <a:schemeClr val="tx1"/>
                </a:solidFill>
                <a:effectLst/>
                <a:latin typeface="Helvetica Neue" charset="0"/>
                <a:ea typeface="Helvetica Neue" charset="0"/>
                <a:cs typeface="Helvetica Neue" charset="0"/>
                <a:sym typeface="Helvetica Neue" charset="0"/>
              </a:rPr>
              <a:t> has </a:t>
            </a:r>
            <a:r>
              <a:rPr lang="fr-FR" sz="2400" b="1" i="0" kern="1200" dirty="0" err="1">
                <a:solidFill>
                  <a:schemeClr val="tx1"/>
                </a:solidFill>
                <a:effectLst/>
                <a:latin typeface="Helvetica Neue" charset="0"/>
                <a:ea typeface="Helvetica Neue" charset="0"/>
                <a:cs typeface="Helvetica Neue" charset="0"/>
                <a:sym typeface="Helvetica Neue" charset="0"/>
              </a:rPr>
              <a:t>tried</a:t>
            </a:r>
            <a:r>
              <a:rPr lang="fr-FR" sz="2400" b="1" i="0" kern="1200" dirty="0">
                <a:solidFill>
                  <a:schemeClr val="tx1"/>
                </a:solidFill>
                <a:effectLst/>
                <a:latin typeface="Helvetica Neue" charset="0"/>
                <a:ea typeface="Helvetica Neue" charset="0"/>
                <a:cs typeface="Helvetica Neue" charset="0"/>
                <a:sym typeface="Helvetica Neue" charset="0"/>
              </a:rPr>
              <a:t> </a:t>
            </a:r>
            <a:r>
              <a:rPr lang="fr-FR" sz="2400" b="1" i="0" kern="1200" dirty="0" err="1">
                <a:solidFill>
                  <a:schemeClr val="tx1"/>
                </a:solidFill>
                <a:effectLst/>
                <a:latin typeface="Helvetica Neue" charset="0"/>
                <a:ea typeface="Helvetica Neue" charset="0"/>
                <a:cs typeface="Helvetica Neue" charset="0"/>
                <a:sym typeface="Helvetica Neue" charset="0"/>
              </a:rPr>
              <a:t>cocaine</a:t>
            </a:r>
            <a:r>
              <a:rPr lang="fr-FR" sz="2400" b="1" i="0" kern="1200" dirty="0">
                <a:solidFill>
                  <a:schemeClr val="tx1"/>
                </a:solidFill>
                <a:effectLst/>
                <a:latin typeface="Helvetica Neue" charset="0"/>
                <a:ea typeface="Helvetica Neue" charset="0"/>
                <a:cs typeface="Helvetica Neue" charset="0"/>
                <a:sym typeface="Helvetica Neue" charset="0"/>
              </a:rPr>
              <a:t> ? Just to tell us about the </a:t>
            </a:r>
            <a:r>
              <a:rPr lang="fr-FR" sz="2400" b="1" i="0" kern="1200" dirty="0" err="1">
                <a:solidFill>
                  <a:schemeClr val="tx1"/>
                </a:solidFill>
                <a:effectLst/>
                <a:latin typeface="Helvetica Neue" charset="0"/>
                <a:ea typeface="Helvetica Neue" charset="0"/>
                <a:cs typeface="Helvetica Neue" charset="0"/>
                <a:sym typeface="Helvetica Neue" charset="0"/>
              </a:rPr>
              <a:t>effects</a:t>
            </a:r>
            <a:r>
              <a:rPr lang="fr-FR" sz="2400" b="1" i="0" kern="1200" dirty="0">
                <a:solidFill>
                  <a:schemeClr val="tx1"/>
                </a:solidFill>
                <a:effectLst/>
                <a:latin typeface="Helvetica Neue" charset="0"/>
                <a:ea typeface="Helvetica Neue" charset="0"/>
                <a:cs typeface="Helvetica Neue" charset="0"/>
                <a:sym typeface="Helvetica Neue" charset="0"/>
              </a:rPr>
              <a:t>. </a:t>
            </a:r>
            <a:r>
              <a:rPr lang="fr-FR" sz="2400" b="1" i="0" kern="1200" dirty="0" err="1">
                <a:solidFill>
                  <a:schemeClr val="tx1"/>
                </a:solidFill>
                <a:effectLst/>
                <a:latin typeface="Helvetica Neue" charset="0"/>
                <a:ea typeface="Helvetica Neue" charset="0"/>
                <a:cs typeface="Helvetica Neue" charset="0"/>
                <a:sym typeface="Helvetica Neue" charset="0"/>
              </a:rPr>
              <a:t>We</a:t>
            </a:r>
            <a:r>
              <a:rPr lang="fr-FR" sz="2400" b="1" i="0" kern="1200" dirty="0">
                <a:solidFill>
                  <a:schemeClr val="tx1"/>
                </a:solidFill>
                <a:effectLst/>
                <a:latin typeface="Helvetica Neue" charset="0"/>
                <a:ea typeface="Helvetica Neue" charset="0"/>
                <a:cs typeface="Helvetica Neue" charset="0"/>
                <a:sym typeface="Helvetica Neue" charset="0"/>
              </a:rPr>
              <a:t> </a:t>
            </a:r>
            <a:r>
              <a:rPr lang="fr-FR" sz="2400" b="1" i="0" kern="1200" dirty="0" err="1">
                <a:solidFill>
                  <a:schemeClr val="tx1"/>
                </a:solidFill>
                <a:effectLst/>
                <a:latin typeface="Helvetica Neue" charset="0"/>
                <a:ea typeface="Helvetica Neue" charset="0"/>
                <a:cs typeface="Helvetica Neue" charset="0"/>
                <a:sym typeface="Helvetica Neue" charset="0"/>
              </a:rPr>
              <a:t>won’t</a:t>
            </a:r>
            <a:r>
              <a:rPr lang="fr-FR" sz="2400" b="1" i="0" kern="1200" dirty="0">
                <a:solidFill>
                  <a:schemeClr val="tx1"/>
                </a:solidFill>
                <a:effectLst/>
                <a:latin typeface="Helvetica Neue" charset="0"/>
                <a:ea typeface="Helvetica Neue" charset="0"/>
                <a:cs typeface="Helvetica Neue" charset="0"/>
                <a:sym typeface="Helvetica Neue" charset="0"/>
              </a:rPr>
              <a:t> tell </a:t>
            </a:r>
            <a:r>
              <a:rPr lang="fr-FR" sz="2400" b="1" i="0" kern="1200" dirty="0" err="1">
                <a:solidFill>
                  <a:schemeClr val="tx1"/>
                </a:solidFill>
                <a:effectLst/>
                <a:latin typeface="Helvetica Neue" charset="0"/>
                <a:ea typeface="Helvetica Neue" charset="0"/>
                <a:cs typeface="Helvetica Neue" charset="0"/>
                <a:sym typeface="Helvetica Neue" charset="0"/>
              </a:rPr>
              <a:t>anyone</a:t>
            </a:r>
            <a:endParaRPr lang="fr-FR" sz="2400" b="1" i="0" kern="1200" dirty="0">
              <a:solidFill>
                <a:schemeClr val="tx1"/>
              </a:solidFill>
              <a:effectLst/>
              <a:latin typeface="Helvetica Neue" charset="0"/>
              <a:ea typeface="Helvetica Neue" charset="0"/>
              <a:cs typeface="Helvetica Neue" charset="0"/>
              <a:sym typeface="Helvetica Neue" charset="0"/>
            </a:endParaRPr>
          </a:p>
          <a:p>
            <a:pPr>
              <a:defRPr sz="1200"/>
            </a:pPr>
            <a:endParaRPr lang="fr-FR" sz="2400" b="1"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DA </a:t>
            </a:r>
            <a:r>
              <a:rPr lang="fr-FR" sz="2400" b="0" i="0" kern="1200" dirty="0" err="1">
                <a:solidFill>
                  <a:schemeClr val="tx1"/>
                </a:solidFill>
                <a:effectLst/>
                <a:latin typeface="Helvetica Neue" charset="0"/>
                <a:ea typeface="Helvetica Neue" charset="0"/>
                <a:cs typeface="Helvetica Neue" charset="0"/>
                <a:sym typeface="Helvetica Neue" charset="0"/>
              </a:rPr>
              <a:t>neurons</a:t>
            </a:r>
            <a:r>
              <a:rPr lang="fr-FR" sz="2400" b="0" i="0" kern="1200" dirty="0">
                <a:solidFill>
                  <a:schemeClr val="tx1"/>
                </a:solidFill>
                <a:effectLst/>
                <a:latin typeface="Helvetica Neue" charset="0"/>
                <a:ea typeface="Helvetica Neue" charset="0"/>
                <a:cs typeface="Helvetica Neue" charset="0"/>
                <a:sym typeface="Helvetica Neue" charset="0"/>
              </a:rPr>
              <a:t> release DA in the nucleus accumbens </a:t>
            </a:r>
            <a:r>
              <a:rPr lang="fr-FR" sz="2400" b="0" i="0" kern="1200" dirty="0" err="1">
                <a:solidFill>
                  <a:schemeClr val="tx1"/>
                </a:solidFill>
                <a:effectLst/>
                <a:latin typeface="Helvetica Neue" charset="0"/>
                <a:ea typeface="Helvetica Neue" charset="0"/>
                <a:cs typeface="Helvetica Neue" charset="0"/>
                <a:sym typeface="Helvetica Neue" charset="0"/>
              </a:rPr>
              <a:t>where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will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initiate</a:t>
            </a:r>
            <a:r>
              <a:rPr lang="fr-FR" sz="2400" b="0" i="0" kern="1200" dirty="0">
                <a:solidFill>
                  <a:schemeClr val="tx1"/>
                </a:solidFill>
                <a:effectLst/>
                <a:latin typeface="Helvetica Neue" charset="0"/>
                <a:ea typeface="Helvetica Neue" charset="0"/>
                <a:cs typeface="Helvetica Neue" charset="0"/>
                <a:sym typeface="Helvetica Neue" charset="0"/>
              </a:rPr>
              <a:t> the action, the mouvement.  </a:t>
            </a:r>
          </a:p>
          <a:p>
            <a:pPr marL="0" marR="0" lvl="0" indent="0" algn="l" defTabSz="914400" rtl="0" eaLnBrk="1" fontAlgn="auto" latinLnBrk="0" hangingPunct="1">
              <a:lnSpc>
                <a:spcPct val="100000"/>
              </a:lnSpc>
              <a:spcBef>
                <a:spcPts val="0"/>
              </a:spcBef>
              <a:spcAft>
                <a:spcPts val="0"/>
              </a:spcAft>
              <a:buClrTx/>
              <a:buSzTx/>
              <a:buFontTx/>
              <a:buNone/>
              <a:tabLst/>
              <a:defRPr sz="1200"/>
            </a:pPr>
            <a:r>
              <a:rPr lang="fr-CH" sz="2400" b="0" i="0" kern="1200" dirty="0">
                <a:solidFill>
                  <a:schemeClr val="tx1"/>
                </a:solidFill>
                <a:effectLst/>
                <a:latin typeface="+mn-lt"/>
                <a:ea typeface="+mn-ea"/>
                <a:cs typeface="+mn-cs"/>
              </a:rPr>
              <a:t>Nucleus accumbens, </a:t>
            </a:r>
            <a:r>
              <a:rPr lang="fr-CH" sz="2400" b="1" i="0" kern="1200" dirty="0">
                <a:solidFill>
                  <a:schemeClr val="tx1"/>
                </a:solidFill>
                <a:effectLst/>
                <a:latin typeface="+mn-lt"/>
                <a:ea typeface="+mn-ea"/>
                <a:cs typeface="+mn-cs"/>
              </a:rPr>
              <a:t>orbitofrontal cortex, </a:t>
            </a:r>
            <a:r>
              <a:rPr lang="fr-CH" sz="2400" b="1" i="0" kern="1200" dirty="0" err="1">
                <a:solidFill>
                  <a:schemeClr val="tx1"/>
                </a:solidFill>
                <a:effectLst/>
                <a:latin typeface="+mn-lt"/>
                <a:ea typeface="+mn-ea"/>
                <a:cs typeface="+mn-cs"/>
              </a:rPr>
              <a:t>amygdala</a:t>
            </a:r>
            <a:r>
              <a:rPr lang="fr-CH" sz="2400" b="1" i="0" kern="1200" dirty="0">
                <a:solidFill>
                  <a:schemeClr val="tx1"/>
                </a:solidFill>
                <a:effectLst/>
                <a:latin typeface="+mn-lt"/>
                <a:ea typeface="+mn-ea"/>
                <a:cs typeface="+mn-cs"/>
              </a:rPr>
              <a:t>, insula and </a:t>
            </a:r>
            <a:r>
              <a:rPr lang="fr-CH" sz="2400" b="1" i="0" kern="1200" dirty="0" err="1">
                <a:solidFill>
                  <a:schemeClr val="tx1"/>
                </a:solidFill>
                <a:effectLst/>
                <a:latin typeface="+mn-lt"/>
                <a:ea typeface="+mn-ea"/>
                <a:cs typeface="+mn-cs"/>
              </a:rPr>
              <a:t>anterior</a:t>
            </a:r>
            <a:r>
              <a:rPr lang="fr-CH" sz="2400" b="1" i="0" kern="1200" dirty="0">
                <a:solidFill>
                  <a:schemeClr val="tx1"/>
                </a:solidFill>
                <a:effectLst/>
                <a:latin typeface="+mn-lt"/>
                <a:ea typeface="+mn-ea"/>
                <a:cs typeface="+mn-cs"/>
              </a:rPr>
              <a:t> </a:t>
            </a:r>
            <a:r>
              <a:rPr lang="fr-CH" sz="2400" b="1" i="0" kern="1200" dirty="0" err="1">
                <a:solidFill>
                  <a:schemeClr val="tx1"/>
                </a:solidFill>
                <a:effectLst/>
                <a:latin typeface="+mn-lt"/>
                <a:ea typeface="+mn-ea"/>
                <a:cs typeface="+mn-cs"/>
              </a:rPr>
              <a:t>cingulate</a:t>
            </a:r>
            <a:r>
              <a:rPr lang="fr-CH" sz="2400" b="1" i="0" kern="1200" dirty="0">
                <a:solidFill>
                  <a:schemeClr val="tx1"/>
                </a:solidFill>
                <a:effectLst/>
                <a:latin typeface="+mn-lt"/>
                <a:ea typeface="+mn-ea"/>
                <a:cs typeface="+mn-cs"/>
              </a:rPr>
              <a:t> cortex </a:t>
            </a:r>
            <a:r>
              <a:rPr lang="fr-CH" sz="2400" b="0" i="0" kern="1200" dirty="0">
                <a:solidFill>
                  <a:schemeClr val="tx1"/>
                </a:solidFill>
                <a:effectLst/>
                <a:latin typeface="+mn-lt"/>
                <a:ea typeface="+mn-ea"/>
                <a:cs typeface="+mn-cs"/>
              </a:rPr>
              <a:t>are </a:t>
            </a:r>
            <a:r>
              <a:rPr lang="fr-CH" sz="2400" b="0" i="0" kern="1200" dirty="0" err="1">
                <a:solidFill>
                  <a:schemeClr val="tx1"/>
                </a:solidFill>
                <a:effectLst/>
                <a:latin typeface="+mn-lt"/>
                <a:ea typeface="+mn-ea"/>
                <a:cs typeface="+mn-cs"/>
              </a:rPr>
              <a:t>involved</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evaluating</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both</a:t>
            </a:r>
            <a:r>
              <a:rPr lang="fr-CH" sz="2400" b="0" i="0" kern="1200" dirty="0">
                <a:solidFill>
                  <a:schemeClr val="tx1"/>
                </a:solidFill>
                <a:effectLst/>
                <a:latin typeface="+mn-lt"/>
                <a:ea typeface="+mn-ea"/>
                <a:cs typeface="+mn-cs"/>
              </a:rPr>
              <a:t> the </a:t>
            </a:r>
            <a:r>
              <a:rPr lang="fr-CH" sz="2400" b="0" i="0" kern="1200" dirty="0" err="1">
                <a:solidFill>
                  <a:schemeClr val="tx1"/>
                </a:solidFill>
                <a:effectLst/>
                <a:latin typeface="+mn-lt"/>
                <a:ea typeface="+mn-ea"/>
                <a:cs typeface="+mn-cs"/>
              </a:rPr>
              <a:t>potential</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rewards</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associated</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with</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performing</a:t>
            </a:r>
            <a:r>
              <a:rPr lang="fr-CH" sz="2400" b="0" i="0" kern="1200" dirty="0">
                <a:solidFill>
                  <a:schemeClr val="tx1"/>
                </a:solidFill>
                <a:effectLst/>
                <a:latin typeface="+mn-lt"/>
                <a:ea typeface="+mn-ea"/>
                <a:cs typeface="+mn-cs"/>
              </a:rPr>
              <a:t> a </a:t>
            </a:r>
            <a:r>
              <a:rPr lang="fr-CH" sz="2400" b="0" i="0" kern="1200" dirty="0" err="1">
                <a:solidFill>
                  <a:schemeClr val="tx1"/>
                </a:solidFill>
                <a:effectLst/>
                <a:latin typeface="+mn-lt"/>
                <a:ea typeface="+mn-ea"/>
                <a:cs typeface="+mn-cs"/>
              </a:rPr>
              <a:t>task</a:t>
            </a:r>
            <a:r>
              <a:rPr lang="fr-CH" sz="2400" b="0" i="0" kern="1200" dirty="0">
                <a:solidFill>
                  <a:schemeClr val="tx1"/>
                </a:solidFill>
                <a:effectLst/>
                <a:latin typeface="+mn-lt"/>
                <a:ea typeface="+mn-ea"/>
                <a:cs typeface="+mn-cs"/>
              </a:rPr>
              <a:t>, as </a:t>
            </a:r>
            <a:r>
              <a:rPr lang="fr-CH" sz="2400" b="0" i="0" kern="1200" dirty="0" err="1">
                <a:solidFill>
                  <a:schemeClr val="tx1"/>
                </a:solidFill>
                <a:effectLst/>
                <a:latin typeface="+mn-lt"/>
                <a:ea typeface="+mn-ea"/>
                <a:cs typeface="+mn-cs"/>
              </a:rPr>
              <a:t>well</a:t>
            </a:r>
            <a:r>
              <a:rPr lang="fr-CH" sz="2400" b="0" i="0" kern="1200" dirty="0">
                <a:solidFill>
                  <a:schemeClr val="tx1"/>
                </a:solidFill>
                <a:effectLst/>
                <a:latin typeface="+mn-lt"/>
                <a:ea typeface="+mn-ea"/>
                <a:cs typeface="+mn-cs"/>
              </a:rPr>
              <a:t> as </a:t>
            </a:r>
            <a:r>
              <a:rPr lang="fr-CH" sz="2400" b="0" i="0" kern="1200" dirty="0" err="1">
                <a:solidFill>
                  <a:schemeClr val="tx1"/>
                </a:solidFill>
                <a:effectLst/>
                <a:latin typeface="+mn-lt"/>
                <a:ea typeface="+mn-ea"/>
                <a:cs typeface="+mn-cs"/>
              </a:rPr>
              <a:t>assessing</a:t>
            </a:r>
            <a:r>
              <a:rPr lang="fr-CH" sz="2400" b="0" i="0" kern="1200" dirty="0">
                <a:solidFill>
                  <a:schemeClr val="tx1"/>
                </a:solidFill>
                <a:effectLst/>
                <a:latin typeface="+mn-lt"/>
                <a:ea typeface="+mn-ea"/>
                <a:cs typeface="+mn-cs"/>
              </a:rPr>
              <a:t> the </a:t>
            </a:r>
            <a:r>
              <a:rPr lang="fr-CH" sz="2400" b="0" i="0" kern="1200" dirty="0" err="1">
                <a:solidFill>
                  <a:schemeClr val="tx1"/>
                </a:solidFill>
                <a:effectLst/>
                <a:latin typeface="+mn-lt"/>
                <a:ea typeface="+mn-ea"/>
                <a:cs typeface="+mn-cs"/>
              </a:rPr>
              <a:t>energetical</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demands</a:t>
            </a:r>
            <a:r>
              <a:rPr lang="fr-CH" sz="2400" b="0" i="0" kern="1200" dirty="0">
                <a:solidFill>
                  <a:schemeClr val="tx1"/>
                </a:solidFill>
                <a:effectLst/>
                <a:latin typeface="+mn-lt"/>
                <a:ea typeface="+mn-ea"/>
                <a:cs typeface="+mn-cs"/>
              </a:rPr>
              <a:t> </a:t>
            </a:r>
            <a:r>
              <a:rPr lang="fr-CH" sz="2400" b="0" i="0" kern="1200" dirty="0" err="1">
                <a:solidFill>
                  <a:schemeClr val="tx1"/>
                </a:solidFill>
                <a:effectLst/>
                <a:latin typeface="+mn-lt"/>
                <a:ea typeface="+mn-ea"/>
                <a:cs typeface="+mn-cs"/>
              </a:rPr>
              <a:t>involved</a:t>
            </a:r>
            <a:r>
              <a:rPr lang="fr-CH" sz="2400" b="0" i="0" kern="1200" dirty="0">
                <a:solidFill>
                  <a:schemeClr val="tx1"/>
                </a:solidFill>
                <a:effectLst/>
                <a:latin typeface="+mn-lt"/>
                <a:ea typeface="+mn-ea"/>
                <a:cs typeface="+mn-cs"/>
              </a:rPr>
              <a:t> in </a:t>
            </a:r>
            <a:r>
              <a:rPr lang="fr-CH" sz="2400" b="0" i="0" kern="1200" dirty="0" err="1">
                <a:solidFill>
                  <a:schemeClr val="tx1"/>
                </a:solidFill>
                <a:effectLst/>
                <a:latin typeface="+mn-lt"/>
                <a:ea typeface="+mn-ea"/>
                <a:cs typeface="+mn-cs"/>
              </a:rPr>
              <a:t>task</a:t>
            </a:r>
            <a:r>
              <a:rPr lang="fr-CH" sz="2400" b="0" i="0" kern="1200" dirty="0">
                <a:solidFill>
                  <a:schemeClr val="tx1"/>
                </a:solidFill>
                <a:effectLst/>
                <a:latin typeface="+mn-lt"/>
                <a:ea typeface="+mn-ea"/>
                <a:cs typeface="+mn-cs"/>
              </a:rPr>
              <a:t> performance</a:t>
            </a:r>
            <a:endParaRPr lang="fr-FR" sz="2400" dirty="0"/>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I gave </a:t>
            </a:r>
            <a:r>
              <a:rPr lang="fr-FR" sz="2400" b="0" i="0" kern="1200" dirty="0" err="1">
                <a:solidFill>
                  <a:schemeClr val="tx1"/>
                </a:solidFill>
                <a:effectLst/>
                <a:latin typeface="Helvetica Neue" charset="0"/>
                <a:ea typeface="Helvetica Neue" charset="0"/>
                <a:cs typeface="Helvetica Neue" charset="0"/>
                <a:sym typeface="Helvetica Neue" charset="0"/>
              </a:rPr>
              <a:t>cocaine</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mice</a:t>
            </a:r>
            <a:r>
              <a:rPr lang="fr-FR" sz="2400" b="0" i="0" kern="1200" dirty="0">
                <a:solidFill>
                  <a:schemeClr val="tx1"/>
                </a:solidFill>
                <a:effectLst/>
                <a:latin typeface="Helvetica Neue" charset="0"/>
                <a:ea typeface="Helvetica Neue" charset="0"/>
                <a:cs typeface="Helvetica Neue" charset="0"/>
                <a:sym typeface="Helvetica Neue" charset="0"/>
              </a:rPr>
              <a:t> for 15 </a:t>
            </a:r>
            <a:r>
              <a:rPr lang="fr-FR" sz="2400" b="0" i="0" kern="1200" dirty="0" err="1">
                <a:solidFill>
                  <a:schemeClr val="tx1"/>
                </a:solidFill>
                <a:effectLst/>
                <a:latin typeface="Helvetica Neue" charset="0"/>
                <a:ea typeface="Helvetica Neue" charset="0"/>
                <a:cs typeface="Helvetica Neue" charset="0"/>
                <a:sym typeface="Helvetica Neue" charset="0"/>
              </a:rPr>
              <a:t>years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Because</a:t>
            </a:r>
            <a:r>
              <a:rPr lang="fr-FR" sz="2400" b="0" i="0" kern="1200" dirty="0">
                <a:solidFill>
                  <a:schemeClr val="tx1"/>
                </a:solidFill>
                <a:effectLst/>
                <a:latin typeface="Helvetica Neue" charset="0"/>
                <a:ea typeface="Helvetica Neue" charset="0"/>
                <a:cs typeface="Helvetica Neue" charset="0"/>
                <a:sym typeface="Helvetica Neue" charset="0"/>
              </a:rPr>
              <a:t> i </a:t>
            </a:r>
            <a:r>
              <a:rPr lang="fr-FR" sz="2400" b="0" i="0" kern="1200" dirty="0" err="1">
                <a:solidFill>
                  <a:schemeClr val="tx1"/>
                </a:solidFill>
                <a:effectLst/>
                <a:latin typeface="Helvetica Neue" charset="0"/>
                <a:ea typeface="Helvetica Neue" charset="0"/>
                <a:cs typeface="Helvetica Neue" charset="0"/>
                <a:sym typeface="Helvetica Neue" charset="0"/>
              </a:rPr>
              <a:t>was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studying</a:t>
            </a:r>
            <a:r>
              <a:rPr lang="fr-FR" sz="2400" b="0" i="0" kern="1200" dirty="0">
                <a:solidFill>
                  <a:schemeClr val="tx1"/>
                </a:solidFill>
                <a:effectLst/>
                <a:latin typeface="Helvetica Neue" charset="0"/>
                <a:ea typeface="Helvetica Neue" charset="0"/>
                <a:cs typeface="Helvetica Neue" charset="0"/>
                <a:sym typeface="Helvetica Neue" charset="0"/>
              </a:rPr>
              <a:t> motivation and </a:t>
            </a:r>
            <a:r>
              <a:rPr lang="fr-FR" sz="2400" b="0" i="0" kern="1200" dirty="0" err="1">
                <a:solidFill>
                  <a:schemeClr val="tx1"/>
                </a:solidFill>
                <a:effectLst/>
                <a:latin typeface="Helvetica Neue" charset="0"/>
                <a:ea typeface="Helvetica Neue" charset="0"/>
                <a:cs typeface="Helvetica Neue" charset="0"/>
                <a:sym typeface="Helvetica Neue" charset="0"/>
              </a:rPr>
              <a:t>it</a:t>
            </a:r>
            <a:r>
              <a:rPr lang="fr-FR" sz="2400" b="0" i="0" kern="1200" dirty="0">
                <a:solidFill>
                  <a:schemeClr val="tx1"/>
                </a:solidFill>
                <a:effectLst/>
                <a:latin typeface="Helvetica Neue" charset="0"/>
                <a:ea typeface="Helvetica Neue" charset="0"/>
                <a:cs typeface="Helvetica Neue" charset="0"/>
                <a:sym typeface="Helvetica Neue" charset="0"/>
              </a:rPr>
              <a:t>’ s a </a:t>
            </a:r>
            <a:r>
              <a:rPr lang="fr-FR" sz="2400" b="0" i="0" kern="1200" dirty="0" err="1">
                <a:solidFill>
                  <a:schemeClr val="tx1"/>
                </a:solidFill>
                <a:effectLst/>
                <a:latin typeface="Helvetica Neue" charset="0"/>
                <a:ea typeface="Helvetica Neue" charset="0"/>
                <a:cs typeface="Helvetica Neue" charset="0"/>
                <a:sym typeface="Helvetica Neue" charset="0"/>
              </a:rPr>
              <a:t>wonderful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way</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motivate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them</a:t>
            </a:r>
            <a:r>
              <a:rPr lang="fr-FR" sz="2400" b="0" i="0" kern="1200" dirty="0">
                <a:solidFill>
                  <a:schemeClr val="tx1"/>
                </a:solidFill>
                <a:effectLst/>
                <a:latin typeface="Helvetica Neue" charset="0"/>
                <a:ea typeface="Helvetica Neue" charset="0"/>
                <a:cs typeface="Helvetica Neue" charset="0"/>
                <a:sym typeface="Helvetica Neue" charset="0"/>
              </a:rPr>
              <a:t> </a:t>
            </a: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The </a:t>
            </a:r>
            <a:r>
              <a:rPr lang="fr-FR" sz="2400" b="0" i="0" kern="1200" dirty="0" err="1">
                <a:solidFill>
                  <a:schemeClr val="tx1"/>
                </a:solidFill>
                <a:effectLst/>
                <a:latin typeface="Helvetica Neue" charset="0"/>
                <a:ea typeface="Helvetica Neue" charset="0"/>
                <a:cs typeface="Helvetica Neue" charset="0"/>
                <a:sym typeface="Helvetica Neue" charset="0"/>
              </a:rPr>
              <a:t>core</a:t>
            </a:r>
            <a:r>
              <a:rPr lang="fr-FR" sz="2400" b="0" i="0" kern="1200" dirty="0">
                <a:solidFill>
                  <a:schemeClr val="tx1"/>
                </a:solidFill>
                <a:effectLst/>
                <a:latin typeface="Helvetica Neue" charset="0"/>
                <a:ea typeface="Helvetica Neue" charset="0"/>
                <a:cs typeface="Helvetica Neue" charset="0"/>
                <a:sym typeface="Helvetica Neue" charset="0"/>
              </a:rPr>
              <a:t> structures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comprise the SEEKING system in the rat are the ventral </a:t>
            </a:r>
            <a:r>
              <a:rPr lang="fr-FR" sz="2400" b="0" i="0" kern="1200" dirty="0" err="1">
                <a:solidFill>
                  <a:schemeClr val="tx1"/>
                </a:solidFill>
                <a:effectLst/>
                <a:latin typeface="Helvetica Neue" charset="0"/>
                <a:ea typeface="Helvetica Neue" charset="0"/>
                <a:cs typeface="Helvetica Neue" charset="0"/>
                <a:sym typeface="Helvetica Neue" charset="0"/>
              </a:rPr>
              <a:t>tegmental</a:t>
            </a:r>
            <a:r>
              <a:rPr lang="fr-FR" sz="2400" b="0" i="0" kern="1200" dirty="0">
                <a:solidFill>
                  <a:schemeClr val="tx1"/>
                </a:solidFill>
                <a:effectLst/>
                <a:latin typeface="Helvetica Neue" charset="0"/>
                <a:ea typeface="Helvetica Neue" charset="0"/>
                <a:cs typeface="Helvetica Neue" charset="0"/>
                <a:sym typeface="Helvetica Neue" charset="0"/>
              </a:rPr>
              <a:t> area (VTA), the nucleus </a:t>
            </a:r>
            <a:r>
              <a:rPr lang="fr-FR" sz="2400" b="0" i="0" kern="1200" dirty="0" err="1">
                <a:solidFill>
                  <a:schemeClr val="tx1"/>
                </a:solidFill>
                <a:effectLst/>
                <a:latin typeface="Helvetica Neue" charset="0"/>
                <a:ea typeface="Helvetica Neue" charset="0"/>
                <a:cs typeface="Helvetica Neue" charset="0"/>
                <a:sym typeface="Helvetica Neue" charset="0"/>
              </a:rPr>
              <a:t>accumbens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NAcc</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ventromedial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prefrontal</a:t>
            </a:r>
            <a:r>
              <a:rPr lang="fr-FR" sz="2400" b="0" i="0" kern="1200" dirty="0">
                <a:solidFill>
                  <a:schemeClr val="tx1"/>
                </a:solidFill>
                <a:effectLst/>
                <a:latin typeface="Helvetica Neue" charset="0"/>
                <a:ea typeface="Helvetica Neue" charset="0"/>
                <a:cs typeface="Helvetica Neue" charset="0"/>
                <a:sym typeface="Helvetica Neue" charset="0"/>
              </a:rPr>
              <a:t> cortex (VMPFC), and the </a:t>
            </a:r>
            <a:r>
              <a:rPr lang="fr-FR" sz="2400" b="0" i="0" kern="1200" dirty="0" err="1">
                <a:solidFill>
                  <a:schemeClr val="tx1"/>
                </a:solidFill>
                <a:effectLst/>
                <a:latin typeface="Helvetica Neue" charset="0"/>
                <a:ea typeface="Helvetica Neue" charset="0"/>
                <a:cs typeface="Helvetica Neue" charset="0"/>
                <a:sym typeface="Helvetica Neue" charset="0"/>
              </a:rPr>
              <a:t>dopaminergic</a:t>
            </a:r>
            <a:r>
              <a:rPr lang="fr-FR" sz="2400" b="0" i="0" kern="1200" dirty="0">
                <a:solidFill>
                  <a:schemeClr val="tx1"/>
                </a:solidFill>
                <a:effectLst/>
                <a:latin typeface="Helvetica Neue" charset="0"/>
                <a:ea typeface="Helvetica Neue" charset="0"/>
                <a:cs typeface="Helvetica Neue" charset="0"/>
                <a:sym typeface="Helvetica Neue" charset="0"/>
              </a:rPr>
              <a:t> projections </a:t>
            </a:r>
            <a:r>
              <a:rPr lang="fr-FR" sz="2400" b="0" i="0" kern="1200" dirty="0" err="1">
                <a:solidFill>
                  <a:schemeClr val="tx1"/>
                </a:solidFill>
                <a:effectLst/>
                <a:latin typeface="Helvetica Neue" charset="0"/>
                <a:ea typeface="Helvetica Neue" charset="0"/>
                <a:cs typeface="Helvetica Neue" charset="0"/>
                <a:sym typeface="Helvetica Neue" charset="0"/>
              </a:rPr>
              <a:t>originating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from</a:t>
            </a:r>
            <a:r>
              <a:rPr lang="fr-FR" sz="2400" b="0" i="0" kern="1200" dirty="0">
                <a:solidFill>
                  <a:schemeClr val="tx1"/>
                </a:solidFill>
                <a:effectLst/>
                <a:latin typeface="Helvetica Neue" charset="0"/>
                <a:ea typeface="Helvetica Neue" charset="0"/>
                <a:cs typeface="Helvetica Neue" charset="0"/>
                <a:sym typeface="Helvetica Neue" charset="0"/>
              </a:rPr>
              <a:t> the VTA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innervate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these</a:t>
            </a:r>
            <a:r>
              <a:rPr lang="fr-FR" sz="2400" b="0" i="0" kern="1200" dirty="0">
                <a:solidFill>
                  <a:schemeClr val="tx1"/>
                </a:solidFill>
                <a:effectLst/>
                <a:latin typeface="Helvetica Neue" charset="0"/>
                <a:ea typeface="Helvetica Neue" charset="0"/>
                <a:cs typeface="Helvetica Neue" charset="0"/>
                <a:sym typeface="Helvetica Neue" charset="0"/>
              </a:rPr>
              <a:t> areas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3"/>
              </a:rPr>
              <a:t>1998</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Biven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4"/>
              </a:rPr>
              <a:t>2012</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These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regions</a:t>
            </a:r>
            <a:r>
              <a:rPr lang="fr-FR" sz="2400" b="0" i="0" kern="1200" dirty="0">
                <a:solidFill>
                  <a:schemeClr val="tx1"/>
                </a:solidFill>
                <a:effectLst/>
                <a:latin typeface="Helvetica Neue" charset="0"/>
                <a:ea typeface="Helvetica Neue" charset="0"/>
                <a:cs typeface="Helvetica Neue" charset="0"/>
                <a:sym typeface="Helvetica Neue" charset="0"/>
              </a:rPr>
              <a:t> are </a:t>
            </a:r>
            <a:r>
              <a:rPr lang="fr-FR" sz="2400" b="0" i="0" kern="1200" dirty="0" err="1">
                <a:solidFill>
                  <a:schemeClr val="tx1"/>
                </a:solidFill>
                <a:effectLst/>
                <a:latin typeface="Helvetica Neue" charset="0"/>
                <a:ea typeface="Helvetica Neue" charset="0"/>
                <a:cs typeface="Helvetica Neue" charset="0"/>
                <a:sym typeface="Helvetica Neue" charset="0"/>
              </a:rPr>
              <a:t>frequently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called</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brain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reward</a:t>
            </a:r>
            <a:r>
              <a:rPr lang="fr-FR" sz="2400" b="0" i="0" kern="1200" dirty="0">
                <a:solidFill>
                  <a:schemeClr val="tx1"/>
                </a:solidFill>
                <a:effectLst/>
                <a:latin typeface="Helvetica Neue" charset="0"/>
                <a:ea typeface="Helvetica Neue" charset="0"/>
                <a:cs typeface="Helvetica Neue" charset="0"/>
                <a:sym typeface="Helvetica Neue" charset="0"/>
              </a:rPr>
              <a:t> network” </a:t>
            </a:r>
            <a:r>
              <a:rPr lang="fr-FR" sz="2400" b="0" i="0" kern="1200" dirty="0" err="1">
                <a:solidFill>
                  <a:schemeClr val="tx1"/>
                </a:solidFill>
                <a:effectLst/>
                <a:latin typeface="Helvetica Neue" charset="0"/>
                <a:ea typeface="Helvetica Neue" charset="0"/>
                <a:cs typeface="Helvetica Neue" charset="0"/>
                <a:sym typeface="Helvetica Neue" charset="0"/>
              </a:rPr>
              <a:t>because</a:t>
            </a:r>
            <a:r>
              <a:rPr lang="fr-FR" sz="2400" b="0" i="0" kern="1200" dirty="0">
                <a:solidFill>
                  <a:schemeClr val="tx1"/>
                </a:solidFill>
                <a:effectLst/>
                <a:latin typeface="Helvetica Neue" charset="0"/>
                <a:ea typeface="Helvetica Neue" charset="0"/>
                <a:cs typeface="Helvetica Neue" charset="0"/>
                <a:sym typeface="Helvetica Neue" charset="0"/>
              </a:rPr>
              <a:t>, as </a:t>
            </a:r>
            <a:r>
              <a:rPr lang="fr-FR" sz="2400" b="0" i="0" kern="1200" dirty="0" err="1">
                <a:solidFill>
                  <a:schemeClr val="tx1"/>
                </a:solidFill>
                <a:effectLst/>
                <a:latin typeface="Helvetica Neue" charset="0"/>
                <a:ea typeface="Helvetica Neue" charset="0"/>
                <a:cs typeface="Helvetica Neue" charset="0"/>
                <a:sym typeface="Helvetica Neue" charset="0"/>
              </a:rPr>
              <a:t>Olds</a:t>
            </a:r>
            <a:r>
              <a:rPr lang="fr-FR" sz="2400" b="0" i="0" kern="1200" dirty="0">
                <a:solidFill>
                  <a:schemeClr val="tx1"/>
                </a:solidFill>
                <a:effectLst/>
                <a:latin typeface="Helvetica Neue" charset="0"/>
                <a:ea typeface="Helvetica Neue" charset="0"/>
                <a:cs typeface="Helvetica Neue" charset="0"/>
                <a:sym typeface="Helvetica Neue" charset="0"/>
              </a:rPr>
              <a:t> and Milner (</a:t>
            </a:r>
            <a:r>
              <a:rPr lang="fr-FR" sz="2400" b="0" i="0" kern="1200" dirty="0">
                <a:solidFill>
                  <a:schemeClr val="tx1"/>
                </a:solidFill>
                <a:effectLst/>
                <a:latin typeface="Helvetica Neue" charset="0"/>
                <a:ea typeface="Helvetica Neue" charset="0"/>
                <a:cs typeface="Helvetica Neue" charset="0"/>
                <a:sym typeface="Helvetica Neue" charset="0"/>
                <a:hlinkClick r:id="rId5"/>
              </a:rPr>
              <a:t>1954</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discovered</a:t>
            </a:r>
            <a:r>
              <a:rPr lang="fr-FR" sz="2400" b="0" i="0" kern="1200" dirty="0">
                <a:solidFill>
                  <a:schemeClr val="tx1"/>
                </a:solidFill>
                <a:effectLst/>
                <a:latin typeface="Helvetica Neue" charset="0"/>
                <a:ea typeface="Helvetica Neue" charset="0"/>
                <a:cs typeface="Helvetica Neue" charset="0"/>
                <a:sym typeface="Helvetica Neue" charset="0"/>
              </a:rPr>
              <a:t>, rats </a:t>
            </a:r>
            <a:r>
              <a:rPr lang="fr-FR" sz="2400" b="0" i="0" kern="1200" dirty="0" err="1">
                <a:solidFill>
                  <a:schemeClr val="tx1"/>
                </a:solidFill>
                <a:effectLst/>
                <a:latin typeface="Helvetica Neue" charset="0"/>
                <a:ea typeface="Helvetica Neue" charset="0"/>
                <a:cs typeface="Helvetica Neue" charset="0"/>
                <a:sym typeface="Helvetica Neue" charset="0"/>
              </a:rPr>
              <a:t>will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learn</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instrumentally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obtain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electrical</a:t>
            </a:r>
            <a:r>
              <a:rPr lang="fr-FR" sz="2400" b="0" i="0" kern="1200" dirty="0">
                <a:solidFill>
                  <a:schemeClr val="tx1"/>
                </a:solidFill>
                <a:effectLst/>
                <a:latin typeface="Helvetica Neue" charset="0"/>
                <a:ea typeface="Helvetica Neue" charset="0"/>
                <a:cs typeface="Helvetica Neue" charset="0"/>
                <a:sym typeface="Helvetica Neue" charset="0"/>
              </a:rPr>
              <a:t> stimulations in </a:t>
            </a:r>
            <a:r>
              <a:rPr lang="fr-FR" sz="2400" b="0" i="0" kern="1200" dirty="0" err="1">
                <a:solidFill>
                  <a:schemeClr val="tx1"/>
                </a:solidFill>
                <a:effectLst/>
                <a:latin typeface="Helvetica Neue" charset="0"/>
                <a:ea typeface="Helvetica Neue" charset="0"/>
                <a:cs typeface="Helvetica Neue" charset="0"/>
                <a:sym typeface="Helvetica Neue" charset="0"/>
              </a:rPr>
              <a:t>this</a:t>
            </a:r>
            <a:r>
              <a:rPr lang="fr-FR" sz="2400" b="0" i="0" kern="1200" dirty="0">
                <a:solidFill>
                  <a:schemeClr val="tx1"/>
                </a:solidFill>
                <a:effectLst/>
                <a:latin typeface="Helvetica Neue" charset="0"/>
                <a:ea typeface="Helvetica Neue" charset="0"/>
                <a:cs typeface="Helvetica Neue" charset="0"/>
                <a:sym typeface="Helvetica Neue" charset="0"/>
              </a:rPr>
              <a:t> area. </a:t>
            </a:r>
            <a:r>
              <a:rPr lang="fr-FR" sz="2400" b="0" i="0" kern="1200" dirty="0" err="1">
                <a:solidFill>
                  <a:schemeClr val="tx1"/>
                </a:solidFill>
                <a:effectLst/>
                <a:latin typeface="Helvetica Neue" charset="0"/>
                <a:ea typeface="Helvetica Neue" charset="0"/>
                <a:cs typeface="Helvetica Neue" charset="0"/>
                <a:sym typeface="Helvetica Neue" charset="0"/>
              </a:rPr>
              <a:t>However</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invigorated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searching</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sniffing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following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such</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electrical</a:t>
            </a:r>
            <a:r>
              <a:rPr lang="fr-FR" sz="2400" b="0" i="0" kern="1200" dirty="0">
                <a:solidFill>
                  <a:schemeClr val="tx1"/>
                </a:solidFill>
                <a:effectLst/>
                <a:latin typeface="Helvetica Neue" charset="0"/>
                <a:ea typeface="Helvetica Neue" charset="0"/>
                <a:cs typeface="Helvetica Neue" charset="0"/>
                <a:sym typeface="Helvetica Neue" charset="0"/>
              </a:rPr>
              <a:t> stimulations look </a:t>
            </a:r>
            <a:r>
              <a:rPr lang="fr-FR" sz="2400" b="0" i="0" kern="1200" dirty="0" err="1">
                <a:solidFill>
                  <a:schemeClr val="tx1"/>
                </a:solidFill>
                <a:effectLst/>
                <a:latin typeface="Helvetica Neue" charset="0"/>
                <a:ea typeface="Helvetica Neue" charset="0"/>
                <a:cs typeface="Helvetica Neue" charset="0"/>
                <a:sym typeface="Helvetica Neue" charset="0"/>
              </a:rPr>
              <a:t>like</a:t>
            </a:r>
            <a:r>
              <a:rPr lang="fr-FR" sz="2400" b="0" i="0" kern="1200" dirty="0">
                <a:solidFill>
                  <a:schemeClr val="tx1"/>
                </a:solidFill>
                <a:effectLst/>
                <a:latin typeface="Helvetica Neue" charset="0"/>
                <a:ea typeface="Helvetica Neue" charset="0"/>
                <a:cs typeface="Helvetica Neue" charset="0"/>
                <a:sym typeface="Helvetica Neue" charset="0"/>
              </a:rPr>
              <a:t> states of </a:t>
            </a:r>
            <a:r>
              <a:rPr lang="fr-FR" sz="2400" b="0" i="0" kern="1200" dirty="0" err="1">
                <a:solidFill>
                  <a:schemeClr val="tx1"/>
                </a:solidFill>
                <a:effectLst/>
                <a:latin typeface="Helvetica Neue" charset="0"/>
                <a:ea typeface="Helvetica Neue" charset="0"/>
                <a:cs typeface="Helvetica Neue" charset="0"/>
                <a:sym typeface="Helvetica Neue" charset="0"/>
              </a:rPr>
              <a:t>invigorated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curious</a:t>
            </a:r>
            <a:r>
              <a:rPr lang="fr-FR" sz="2400" b="0" i="0" kern="1200" dirty="0">
                <a:solidFill>
                  <a:schemeClr val="tx1"/>
                </a:solidFill>
                <a:effectLst/>
                <a:latin typeface="Helvetica Neue" charset="0"/>
                <a:ea typeface="Helvetica Neue" charset="0"/>
                <a:cs typeface="Helvetica Neue" charset="0"/>
                <a:sym typeface="Helvetica Neue" charset="0"/>
              </a:rPr>
              <a:t> exploration </a:t>
            </a:r>
            <a:r>
              <a:rPr lang="fr-FR" sz="2400" b="0" i="0" kern="1200" dirty="0" err="1">
                <a:solidFill>
                  <a:schemeClr val="tx1"/>
                </a:solidFill>
                <a:effectLst/>
                <a:latin typeface="Helvetica Neue" charset="0"/>
                <a:ea typeface="Helvetica Neue" charset="0"/>
                <a:cs typeface="Helvetica Neue" charset="0"/>
                <a:sym typeface="Helvetica Neue" charset="0"/>
              </a:rPr>
              <a:t>rather</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than</a:t>
            </a:r>
            <a:r>
              <a:rPr lang="fr-FR" sz="2400" b="0" i="0" kern="1200" dirty="0">
                <a:solidFill>
                  <a:schemeClr val="tx1"/>
                </a:solidFill>
                <a:effectLst/>
                <a:latin typeface="Helvetica Neue" charset="0"/>
                <a:ea typeface="Helvetica Neue" charset="0"/>
                <a:cs typeface="Helvetica Neue" charset="0"/>
                <a:sym typeface="Helvetica Neue" charset="0"/>
              </a:rPr>
              <a:t> states of </a:t>
            </a:r>
            <a:r>
              <a:rPr lang="fr-FR" sz="2400" b="0" i="0" kern="1200" dirty="0" err="1">
                <a:solidFill>
                  <a:schemeClr val="tx1"/>
                </a:solidFill>
                <a:effectLst/>
                <a:latin typeface="Helvetica Neue" charset="0"/>
                <a:ea typeface="Helvetica Neue" charset="0"/>
                <a:cs typeface="Helvetica Neue" charset="0"/>
                <a:sym typeface="Helvetica Neue" charset="0"/>
              </a:rPr>
              <a:t>calm</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satiation</a:t>
            </a:r>
            <a:r>
              <a:rPr lang="fr-FR" dirty="0" err="1"/>
              <a:t>Let</a:t>
            </a:r>
            <a:r>
              <a:rPr lang="fr-FR" dirty="0"/>
              <a:t> </a:t>
            </a:r>
            <a:r>
              <a:rPr lang="fr-FR" dirty="0" err="1"/>
              <a:t>see</a:t>
            </a:r>
            <a:r>
              <a:rPr lang="fr-FR" dirty="0"/>
              <a:t> how </a:t>
            </a:r>
            <a:r>
              <a:rPr lang="fr-FR" dirty="0" err="1"/>
              <a:t>it</a:t>
            </a:r>
            <a:r>
              <a:rPr lang="fr-FR" dirty="0"/>
              <a:t> </a:t>
            </a:r>
            <a:r>
              <a:rPr lang="fr-FR" dirty="0" err="1"/>
              <a:t>works</a:t>
            </a:r>
            <a:r>
              <a:rPr lang="fr-FR" dirty="0"/>
              <a:t>. DA </a:t>
            </a:r>
            <a:r>
              <a:rPr lang="fr-FR" dirty="0" err="1"/>
              <a:t>is</a:t>
            </a:r>
            <a:r>
              <a:rPr lang="fr-FR" dirty="0"/>
              <a:t> the main </a:t>
            </a:r>
            <a:r>
              <a:rPr lang="fr-FR" dirty="0" err="1"/>
              <a:t>actor</a:t>
            </a:r>
            <a:r>
              <a:rPr lang="fr-FR" dirty="0"/>
              <a:t> of the </a:t>
            </a:r>
            <a:r>
              <a:rPr lang="fr-FR" dirty="0" err="1"/>
              <a:t>reward</a:t>
            </a:r>
            <a:r>
              <a:rPr lang="fr-FR" dirty="0"/>
              <a:t> system. </a:t>
            </a:r>
          </a:p>
          <a:p>
            <a:pPr>
              <a:defRPr sz="1200"/>
            </a:pPr>
            <a:r>
              <a:rPr lang="fr-FR" dirty="0"/>
              <a:t>The </a:t>
            </a:r>
            <a:r>
              <a:rPr lang="fr-FR" dirty="0" err="1"/>
              <a:t>reward</a:t>
            </a:r>
            <a:r>
              <a:rPr lang="fr-FR" dirty="0"/>
              <a:t> system </a:t>
            </a:r>
            <a:r>
              <a:rPr lang="fr-FR" dirty="0" err="1"/>
              <a:t>is</a:t>
            </a:r>
            <a:r>
              <a:rPr lang="fr-FR" dirty="0"/>
              <a:t> a </a:t>
            </a:r>
          </a:p>
          <a:p>
            <a:pPr marL="148166" indent="-148166">
              <a:buSzPct val="75000"/>
              <a:buChar char="-"/>
              <a:defRPr sz="1200"/>
            </a:pPr>
            <a:r>
              <a:rPr lang="fr-FR" dirty="0" err="1"/>
              <a:t>deep</a:t>
            </a:r>
            <a:r>
              <a:rPr lang="fr-FR" dirty="0"/>
              <a:t> and central part of the </a:t>
            </a:r>
            <a:r>
              <a:rPr lang="fr-FR" dirty="0" err="1"/>
              <a:t>brain</a:t>
            </a:r>
            <a:endParaRPr lang="fr-FR" dirty="0"/>
          </a:p>
          <a:p>
            <a:pPr marL="148166" indent="-148166">
              <a:buSzPct val="75000"/>
              <a:buChar char="-"/>
              <a:defRPr sz="1200"/>
            </a:pPr>
            <a:r>
              <a:rPr lang="fr-FR" dirty="0" err="1"/>
              <a:t>these</a:t>
            </a:r>
            <a:r>
              <a:rPr lang="fr-FR" dirty="0"/>
              <a:t> are the DA </a:t>
            </a:r>
            <a:r>
              <a:rPr lang="fr-FR" dirty="0" err="1"/>
              <a:t>neurons</a:t>
            </a:r>
            <a:r>
              <a:rPr lang="fr-FR" dirty="0"/>
              <a:t>, </a:t>
            </a:r>
            <a:r>
              <a:rPr lang="fr-FR" dirty="0" err="1"/>
              <a:t>they</a:t>
            </a:r>
            <a:r>
              <a:rPr lang="fr-FR" dirty="0"/>
              <a:t> </a:t>
            </a:r>
            <a:r>
              <a:rPr lang="fr-FR" dirty="0" err="1"/>
              <a:t>send</a:t>
            </a:r>
            <a:r>
              <a:rPr lang="fr-FR" dirty="0"/>
              <a:t> projection to </a:t>
            </a:r>
            <a:r>
              <a:rPr lang="fr-FR" dirty="0" err="1"/>
              <a:t>communicate</a:t>
            </a:r>
            <a:r>
              <a:rPr lang="fr-FR" dirty="0"/>
              <a:t> </a:t>
            </a:r>
            <a:r>
              <a:rPr lang="fr-FR" dirty="0" err="1"/>
              <a:t>with</a:t>
            </a:r>
            <a:r>
              <a:rPr lang="fr-FR" dirty="0"/>
              <a:t> 2 main structures : the </a:t>
            </a:r>
            <a:r>
              <a:rPr lang="fr-FR" dirty="0" err="1"/>
              <a:t>accumbens</a:t>
            </a:r>
            <a:r>
              <a:rPr lang="fr-FR" dirty="0"/>
              <a:t> nucleus and the </a:t>
            </a:r>
            <a:r>
              <a:rPr lang="fr-FR" dirty="0" err="1"/>
              <a:t>prefrontal</a:t>
            </a:r>
            <a:r>
              <a:rPr lang="fr-FR" dirty="0"/>
              <a:t> cortex. </a:t>
            </a:r>
          </a:p>
          <a:p>
            <a:pPr marL="148166" indent="-148166">
              <a:buSzPct val="75000"/>
              <a:buChar char="-"/>
              <a:defRPr sz="1200"/>
            </a:pPr>
            <a:r>
              <a:rPr lang="fr-FR" dirty="0"/>
              <a:t>in the </a:t>
            </a:r>
            <a:r>
              <a:rPr lang="fr-FR" dirty="0" err="1"/>
              <a:t>Nacc</a:t>
            </a:r>
            <a:r>
              <a:rPr lang="fr-FR" dirty="0"/>
              <a:t> DA </a:t>
            </a:r>
            <a:r>
              <a:rPr lang="fr-FR" dirty="0" err="1"/>
              <a:t>is</a:t>
            </a:r>
            <a:r>
              <a:rPr lang="fr-FR" dirty="0"/>
              <a:t> </a:t>
            </a:r>
            <a:r>
              <a:rPr lang="fr-FR" dirty="0" err="1"/>
              <a:t>responsible</a:t>
            </a:r>
            <a:r>
              <a:rPr lang="fr-FR" dirty="0"/>
              <a:t> for motivation, </a:t>
            </a:r>
            <a:r>
              <a:rPr lang="fr-FR" dirty="0" err="1"/>
              <a:t>it</a:t>
            </a:r>
            <a:r>
              <a:rPr lang="fr-FR" dirty="0"/>
              <a:t> </a:t>
            </a:r>
            <a:r>
              <a:rPr lang="fr-FR" dirty="0" err="1"/>
              <a:t>will</a:t>
            </a:r>
            <a:r>
              <a:rPr lang="fr-FR" dirty="0"/>
              <a:t> engage the </a:t>
            </a:r>
            <a:r>
              <a:rPr lang="fr-FR" dirty="0" err="1"/>
              <a:t>movement</a:t>
            </a:r>
            <a:r>
              <a:rPr lang="fr-FR" dirty="0"/>
              <a:t>, the </a:t>
            </a:r>
            <a:r>
              <a:rPr lang="fr-FR" dirty="0" err="1"/>
              <a:t>willing</a:t>
            </a:r>
            <a:r>
              <a:rPr lang="fr-FR" dirty="0"/>
              <a:t> for action. </a:t>
            </a:r>
          </a:p>
          <a:p>
            <a:pPr marL="148166" indent="-148166">
              <a:buSzPct val="75000"/>
              <a:buChar char="-"/>
              <a:defRPr sz="1200"/>
            </a:pPr>
            <a:r>
              <a:rPr lang="fr-FR" dirty="0"/>
              <a:t>In the PFC, </a:t>
            </a:r>
            <a:r>
              <a:rPr lang="fr-FR" dirty="0" err="1"/>
              <a:t>it</a:t>
            </a:r>
            <a:r>
              <a:rPr lang="fr-FR" dirty="0"/>
              <a:t> </a:t>
            </a:r>
            <a:r>
              <a:rPr lang="fr-FR" dirty="0" err="1"/>
              <a:t>will</a:t>
            </a:r>
            <a:r>
              <a:rPr lang="fr-FR" dirty="0"/>
              <a:t> have a </a:t>
            </a:r>
            <a:r>
              <a:rPr lang="fr-FR" dirty="0" err="1"/>
              <a:t>role</a:t>
            </a:r>
            <a:r>
              <a:rPr lang="fr-FR" dirty="0"/>
              <a:t> in </a:t>
            </a:r>
            <a:r>
              <a:rPr lang="fr-FR" dirty="0" err="1"/>
              <a:t>decision</a:t>
            </a:r>
            <a:r>
              <a:rPr lang="fr-FR" dirty="0"/>
              <a:t> </a:t>
            </a:r>
            <a:r>
              <a:rPr lang="fr-FR" dirty="0" err="1"/>
              <a:t>making</a:t>
            </a:r>
            <a:r>
              <a:rPr lang="fr-FR" dirty="0"/>
              <a:t>. </a:t>
            </a:r>
          </a:p>
          <a:p>
            <a:pPr marL="148166" indent="-148166">
              <a:buSzPct val="75000"/>
              <a:buChar char="-"/>
              <a:defRPr sz="1200"/>
            </a:pPr>
            <a:r>
              <a:rPr lang="fr-FR" dirty="0"/>
              <a:t>DA </a:t>
            </a:r>
            <a:r>
              <a:rPr lang="fr-FR" dirty="0" err="1"/>
              <a:t>is</a:t>
            </a:r>
            <a:r>
              <a:rPr lang="fr-FR" dirty="0"/>
              <a:t> a </a:t>
            </a:r>
            <a:r>
              <a:rPr lang="fr-FR" dirty="0" err="1"/>
              <a:t>Neurotransmitter</a:t>
            </a:r>
            <a:r>
              <a:rPr lang="fr-FR" dirty="0"/>
              <a:t>, </a:t>
            </a:r>
            <a:r>
              <a:rPr lang="fr-FR" dirty="0" err="1"/>
              <a:t>meaning</a:t>
            </a:r>
            <a:r>
              <a:rPr lang="fr-FR" dirty="0"/>
              <a:t>, </a:t>
            </a:r>
            <a:r>
              <a:rPr lang="fr-FR" dirty="0" err="1"/>
              <a:t>it’s</a:t>
            </a:r>
            <a:r>
              <a:rPr lang="fr-FR" dirty="0"/>
              <a:t> a </a:t>
            </a:r>
            <a:r>
              <a:rPr lang="fr-FR" dirty="0" err="1"/>
              <a:t>molecule</a:t>
            </a:r>
            <a:r>
              <a:rPr lang="fr-FR" dirty="0"/>
              <a:t> release </a:t>
            </a:r>
            <a:r>
              <a:rPr lang="fr-FR" dirty="0" err="1"/>
              <a:t>between</a:t>
            </a:r>
            <a:r>
              <a:rPr lang="fr-FR" dirty="0"/>
              <a:t> 2 </a:t>
            </a:r>
            <a:r>
              <a:rPr lang="fr-FR" dirty="0" err="1"/>
              <a:t>neurons</a:t>
            </a:r>
            <a:r>
              <a:rPr lang="fr-FR" dirty="0"/>
              <a:t>, in the synapse, to </a:t>
            </a:r>
            <a:r>
              <a:rPr lang="fr-FR" dirty="0" err="1"/>
              <a:t>communicate</a:t>
            </a:r>
            <a:r>
              <a:rPr lang="fr-FR" dirty="0"/>
              <a:t> </a:t>
            </a:r>
            <a:r>
              <a:rPr lang="fr-FR" dirty="0" err="1"/>
              <a:t>from</a:t>
            </a:r>
            <a:r>
              <a:rPr lang="fr-FR" dirty="0"/>
              <a:t> a </a:t>
            </a:r>
            <a:r>
              <a:rPr lang="fr-FR" dirty="0" err="1"/>
              <a:t>neuron</a:t>
            </a:r>
            <a:r>
              <a:rPr lang="fr-FR" dirty="0"/>
              <a:t> to an </a:t>
            </a:r>
            <a:r>
              <a:rPr lang="fr-FR" dirty="0" err="1"/>
              <a:t>other</a:t>
            </a:r>
            <a:r>
              <a:rPr lang="fr-FR" dirty="0"/>
              <a:t> one. </a:t>
            </a:r>
          </a:p>
          <a:p>
            <a:pPr>
              <a:defRPr sz="1200"/>
            </a:pPr>
            <a:endParaRPr lang="fr-FR" dirty="0"/>
          </a:p>
          <a:p>
            <a:pPr>
              <a:defRPr sz="1200" b="1"/>
            </a:pPr>
            <a:r>
              <a:rPr lang="fr-FR" dirty="0" err="1"/>
              <a:t>It’s</a:t>
            </a:r>
            <a:r>
              <a:rPr lang="fr-FR" dirty="0"/>
              <a:t> been </a:t>
            </a:r>
            <a:r>
              <a:rPr lang="fr-FR" dirty="0" err="1"/>
              <a:t>found</a:t>
            </a:r>
            <a:r>
              <a:rPr lang="fr-FR" dirty="0"/>
              <a:t> </a:t>
            </a:r>
            <a:r>
              <a:rPr lang="fr-FR" dirty="0" err="1"/>
              <a:t>that</a:t>
            </a:r>
            <a:r>
              <a:rPr lang="fr-FR" dirty="0"/>
              <a:t> people </a:t>
            </a:r>
            <a:r>
              <a:rPr lang="fr-FR" dirty="0" err="1"/>
              <a:t>who</a:t>
            </a:r>
            <a:r>
              <a:rPr lang="fr-FR" dirty="0"/>
              <a:t> </a:t>
            </a:r>
            <a:r>
              <a:rPr lang="fr-FR" dirty="0" err="1"/>
              <a:t>work</a:t>
            </a:r>
            <a:r>
              <a:rPr lang="fr-FR" dirty="0"/>
              <a:t> hard </a:t>
            </a:r>
            <a:r>
              <a:rPr lang="fr-FR" dirty="0" err="1"/>
              <a:t>had</a:t>
            </a:r>
            <a:r>
              <a:rPr lang="fr-FR" dirty="0"/>
              <a:t> </a:t>
            </a:r>
            <a:r>
              <a:rPr lang="fr-FR" dirty="0" err="1"/>
              <a:t>higher</a:t>
            </a:r>
            <a:r>
              <a:rPr lang="fr-FR" dirty="0"/>
              <a:t> dopamine </a:t>
            </a:r>
            <a:r>
              <a:rPr lang="fr-FR" dirty="0" err="1"/>
              <a:t>levels</a:t>
            </a:r>
            <a:r>
              <a:rPr lang="fr-FR" dirty="0"/>
              <a:t> in the </a:t>
            </a:r>
            <a:r>
              <a:rPr lang="fr-FR" dirty="0" err="1"/>
              <a:t>accumbens</a:t>
            </a:r>
            <a:r>
              <a:rPr lang="fr-FR" dirty="0"/>
              <a:t> nucleus and </a:t>
            </a:r>
            <a:r>
              <a:rPr lang="fr-FR" dirty="0" err="1"/>
              <a:t>prefrontal</a:t>
            </a:r>
            <a:r>
              <a:rPr lang="fr-FR" dirty="0"/>
              <a:t> cortex. “</a:t>
            </a:r>
            <a:r>
              <a:rPr lang="fr-FR" dirty="0" err="1"/>
              <a:t>Low</a:t>
            </a:r>
            <a:r>
              <a:rPr lang="fr-FR" dirty="0"/>
              <a:t> </a:t>
            </a:r>
            <a:r>
              <a:rPr lang="fr-FR" dirty="0" err="1"/>
              <a:t>levels</a:t>
            </a:r>
            <a:r>
              <a:rPr lang="fr-FR" dirty="0"/>
              <a:t> of dopamine </a:t>
            </a:r>
            <a:r>
              <a:rPr lang="fr-FR" dirty="0" err="1"/>
              <a:t>make</a:t>
            </a:r>
            <a:r>
              <a:rPr lang="fr-FR" dirty="0"/>
              <a:t> people and </a:t>
            </a:r>
            <a:r>
              <a:rPr lang="fr-FR" dirty="0" err="1"/>
              <a:t>other</a:t>
            </a:r>
            <a:r>
              <a:rPr lang="fr-FR" dirty="0"/>
              <a:t> </a:t>
            </a:r>
            <a:r>
              <a:rPr lang="fr-FR" dirty="0" err="1"/>
              <a:t>animals</a:t>
            </a:r>
            <a:r>
              <a:rPr lang="fr-FR" dirty="0"/>
              <a:t> </a:t>
            </a:r>
            <a:r>
              <a:rPr lang="fr-FR" dirty="0" err="1"/>
              <a:t>less</a:t>
            </a:r>
            <a:r>
              <a:rPr lang="fr-FR" dirty="0"/>
              <a:t> </a:t>
            </a:r>
            <a:r>
              <a:rPr lang="fr-FR" dirty="0" err="1"/>
              <a:t>likely</a:t>
            </a:r>
            <a:r>
              <a:rPr lang="fr-FR" dirty="0"/>
              <a:t> to </a:t>
            </a:r>
            <a:r>
              <a:rPr lang="fr-FR" dirty="0" err="1"/>
              <a:t>make</a:t>
            </a:r>
            <a:r>
              <a:rPr lang="fr-FR" dirty="0"/>
              <a:t> efforts for </a:t>
            </a:r>
            <a:r>
              <a:rPr lang="fr-FR" dirty="0" err="1"/>
              <a:t>things</a:t>
            </a:r>
            <a:r>
              <a:rPr lang="fr-FR" dirty="0"/>
              <a:t>.</a:t>
            </a:r>
          </a:p>
          <a:p>
            <a:pPr>
              <a:defRPr sz="1200"/>
            </a:pPr>
            <a:endParaRPr lang="fr-FR" dirty="0"/>
          </a:p>
          <a:p>
            <a:pPr>
              <a:defRPr sz="1200"/>
            </a:pPr>
            <a:endParaRPr lang="fr-FR" dirty="0"/>
          </a:p>
          <a:p>
            <a:pPr>
              <a:defRPr sz="1200"/>
            </a:pPr>
            <a:endParaRPr lang="fr-FR" dirty="0"/>
          </a:p>
          <a:p>
            <a:pPr>
              <a:defRPr sz="1200"/>
            </a:pPr>
            <a:endParaRPr lang="fr-FR" dirty="0"/>
          </a:p>
          <a:p>
            <a:pPr>
              <a:defRPr sz="1200"/>
            </a:pPr>
            <a:endParaRPr lang="fr-FR" dirty="0"/>
          </a:p>
          <a:p>
            <a:pPr>
              <a:defRPr sz="1200"/>
            </a:pPr>
            <a:r>
              <a:rPr lang="fr-FR" dirty="0"/>
              <a:t>To trace the source of motivation, </a:t>
            </a:r>
            <a:r>
              <a:rPr lang="fr-FR" dirty="0" err="1"/>
              <a:t>let’s</a:t>
            </a:r>
            <a:r>
              <a:rPr lang="fr-FR" dirty="0"/>
              <a:t> </a:t>
            </a:r>
            <a:r>
              <a:rPr lang="fr-FR" dirty="0" err="1"/>
              <a:t>begin</a:t>
            </a:r>
            <a:r>
              <a:rPr lang="fr-FR" dirty="0"/>
              <a:t> </a:t>
            </a:r>
          </a:p>
          <a:p>
            <a:pPr>
              <a:defRPr sz="1200"/>
            </a:pPr>
            <a:endParaRPr lang="fr-FR" dirty="0"/>
          </a:p>
          <a:p>
            <a:pPr>
              <a:defRPr sz="1200"/>
            </a:pPr>
            <a:r>
              <a:rPr lang="fr-FR" dirty="0" err="1"/>
              <a:t>Basically</a:t>
            </a:r>
            <a:r>
              <a:rPr lang="fr-FR" dirty="0"/>
              <a:t> a </a:t>
            </a:r>
            <a:r>
              <a:rPr lang="fr-FR" dirty="0" err="1"/>
              <a:t>reward</a:t>
            </a:r>
            <a:r>
              <a:rPr lang="fr-FR" dirty="0"/>
              <a:t> </a:t>
            </a:r>
            <a:r>
              <a:rPr lang="fr-FR" dirty="0" err="1"/>
              <a:t>is</a:t>
            </a:r>
            <a:r>
              <a:rPr lang="fr-FR" dirty="0"/>
              <a:t> </a:t>
            </a:r>
            <a:r>
              <a:rPr lang="fr-FR" dirty="0" err="1"/>
              <a:t>any</a:t>
            </a:r>
            <a:r>
              <a:rPr lang="fr-FR" dirty="0"/>
              <a:t> stimulus </a:t>
            </a:r>
            <a:r>
              <a:rPr lang="fr-FR" dirty="0" err="1"/>
              <a:t>that</a:t>
            </a:r>
            <a:r>
              <a:rPr lang="fr-FR" dirty="0"/>
              <a:t> </a:t>
            </a:r>
            <a:r>
              <a:rPr lang="fr-FR" dirty="0" err="1"/>
              <a:t>can</a:t>
            </a:r>
            <a:r>
              <a:rPr lang="fr-FR" dirty="0"/>
              <a:t> drive us to </a:t>
            </a:r>
            <a:r>
              <a:rPr lang="fr-FR" dirty="0" err="1"/>
              <a:t>make</a:t>
            </a:r>
            <a:r>
              <a:rPr lang="fr-FR" dirty="0"/>
              <a:t> a </a:t>
            </a:r>
            <a:r>
              <a:rPr lang="fr-FR" dirty="0" err="1"/>
              <a:t>movement</a:t>
            </a:r>
            <a:r>
              <a:rPr lang="fr-FR" dirty="0"/>
              <a:t> </a:t>
            </a:r>
            <a:r>
              <a:rPr lang="fr-FR" dirty="0" err="1"/>
              <a:t>toward</a:t>
            </a:r>
            <a:r>
              <a:rPr lang="fr-FR" dirty="0"/>
              <a:t> </a:t>
            </a:r>
            <a:r>
              <a:rPr lang="fr-FR" dirty="0" err="1"/>
              <a:t>it</a:t>
            </a:r>
            <a:r>
              <a:rPr lang="fr-FR" dirty="0"/>
              <a:t>. So a plan </a:t>
            </a:r>
            <a:r>
              <a:rPr lang="fr-FR" dirty="0" err="1"/>
              <a:t>becomes</a:t>
            </a:r>
            <a:r>
              <a:rPr lang="fr-FR" dirty="0"/>
              <a:t> an action </a:t>
            </a:r>
            <a:r>
              <a:rPr lang="fr-FR" dirty="0" err="1"/>
              <a:t>when</a:t>
            </a:r>
            <a:r>
              <a:rPr lang="fr-FR" dirty="0"/>
              <a:t> the dopamine </a:t>
            </a:r>
            <a:r>
              <a:rPr lang="fr-FR" dirty="0" err="1"/>
              <a:t>is</a:t>
            </a:r>
            <a:r>
              <a:rPr lang="fr-FR" dirty="0"/>
              <a:t> </a:t>
            </a:r>
            <a:r>
              <a:rPr lang="fr-FR" dirty="0" err="1"/>
              <a:t>involved</a:t>
            </a:r>
            <a:r>
              <a:rPr lang="fr-FR" dirty="0"/>
              <a:t>. </a:t>
            </a:r>
          </a:p>
          <a:p>
            <a:pPr>
              <a:defRPr sz="1200"/>
            </a:pPr>
            <a:endParaRPr lang="fr-FR" dirty="0"/>
          </a:p>
          <a:p>
            <a:pPr>
              <a:defRPr sz="1200"/>
            </a:pPr>
            <a:endParaRPr lang="fr-FR" dirty="0"/>
          </a:p>
          <a:p>
            <a:pPr>
              <a:defRPr sz="1200"/>
            </a:pPr>
            <a:endParaRPr lang="fr-FR" dirty="0"/>
          </a:p>
          <a:p>
            <a:pPr>
              <a:defRPr sz="1200"/>
            </a:pPr>
            <a:r>
              <a:rPr lang="fr-FR" dirty="0"/>
              <a:t>DA </a:t>
            </a:r>
            <a:r>
              <a:rPr lang="fr-FR" dirty="0" err="1"/>
              <a:t>is</a:t>
            </a:r>
            <a:r>
              <a:rPr lang="fr-FR" dirty="0"/>
              <a:t> </a:t>
            </a:r>
            <a:r>
              <a:rPr lang="fr-FR" dirty="0" err="1"/>
              <a:t>also</a:t>
            </a:r>
            <a:r>
              <a:rPr lang="fr-FR" dirty="0"/>
              <a:t> a </a:t>
            </a:r>
            <a:r>
              <a:rPr lang="fr-FR" dirty="0" err="1"/>
              <a:t>kind</a:t>
            </a:r>
            <a:r>
              <a:rPr lang="fr-FR" dirty="0"/>
              <a:t> of </a:t>
            </a:r>
            <a:r>
              <a:rPr lang="fr-FR" dirty="0" err="1"/>
              <a:t>sensor</a:t>
            </a:r>
            <a:r>
              <a:rPr lang="fr-FR" dirty="0"/>
              <a:t> for </a:t>
            </a:r>
            <a:r>
              <a:rPr lang="fr-FR" dirty="0" err="1"/>
              <a:t>novelty</a:t>
            </a:r>
            <a:r>
              <a:rPr lang="fr-FR" dirty="0"/>
              <a:t>. It  </a:t>
            </a:r>
          </a:p>
          <a:p>
            <a:pPr>
              <a:defRPr sz="1200"/>
            </a:pPr>
            <a:r>
              <a:rPr lang="fr-FR" dirty="0" err="1"/>
              <a:t>That’s</a:t>
            </a:r>
            <a:r>
              <a:rPr lang="fr-FR" dirty="0"/>
              <a:t> </a:t>
            </a:r>
            <a:r>
              <a:rPr lang="fr-FR" dirty="0" err="1"/>
              <a:t>why</a:t>
            </a:r>
            <a:r>
              <a:rPr lang="fr-FR" dirty="0"/>
              <a:t> people </a:t>
            </a:r>
            <a:r>
              <a:rPr lang="fr-FR" dirty="0" err="1"/>
              <a:t>under</a:t>
            </a:r>
            <a:r>
              <a:rPr lang="fr-FR" dirty="0"/>
              <a:t> </a:t>
            </a:r>
            <a:r>
              <a:rPr lang="fr-FR" dirty="0" err="1"/>
              <a:t>cocaine</a:t>
            </a:r>
            <a:r>
              <a:rPr lang="fr-FR" dirty="0"/>
              <a:t> tend to move a lot. </a:t>
            </a:r>
          </a:p>
          <a:p>
            <a:pPr>
              <a:defRPr sz="1200"/>
            </a:pPr>
            <a:r>
              <a:rPr lang="fr-FR" dirty="0" err="1"/>
              <a:t>any</a:t>
            </a:r>
            <a:r>
              <a:rPr lang="fr-FR" dirty="0"/>
              <a:t> </a:t>
            </a:r>
            <a:r>
              <a:rPr lang="fr-FR" dirty="0" err="1"/>
              <a:t>behavior</a:t>
            </a:r>
            <a:r>
              <a:rPr lang="fr-FR" dirty="0"/>
              <a:t> </a:t>
            </a:r>
            <a:r>
              <a:rPr lang="fr-FR" dirty="0" err="1"/>
              <a:t>that</a:t>
            </a:r>
            <a:r>
              <a:rPr lang="fr-FR" dirty="0"/>
              <a:t> </a:t>
            </a:r>
            <a:r>
              <a:rPr lang="fr-FR" dirty="0" err="1"/>
              <a:t>is</a:t>
            </a:r>
            <a:r>
              <a:rPr lang="fr-FR" dirty="0"/>
              <a:t> </a:t>
            </a:r>
            <a:r>
              <a:rPr lang="fr-FR" dirty="0" err="1"/>
              <a:t>required</a:t>
            </a:r>
            <a:r>
              <a:rPr lang="fr-FR" dirty="0"/>
              <a:t> for </a:t>
            </a:r>
            <a:r>
              <a:rPr lang="fr-FR" dirty="0" err="1"/>
              <a:t>survival</a:t>
            </a:r>
            <a:r>
              <a:rPr lang="fr-FR" dirty="0"/>
              <a:t> </a:t>
            </a:r>
            <a:r>
              <a:rPr lang="fr-FR" dirty="0" err="1"/>
              <a:t>will</a:t>
            </a:r>
            <a:r>
              <a:rPr lang="fr-FR" dirty="0"/>
              <a:t> </a:t>
            </a:r>
            <a:r>
              <a:rPr lang="fr-FR" dirty="0" err="1"/>
              <a:t>stimulate</a:t>
            </a:r>
            <a:r>
              <a:rPr lang="fr-FR" dirty="0"/>
              <a:t> </a:t>
            </a:r>
            <a:r>
              <a:rPr lang="fr-FR" dirty="0" err="1"/>
              <a:t>that</a:t>
            </a:r>
            <a:r>
              <a:rPr lang="fr-FR" dirty="0"/>
              <a:t> system.  </a:t>
            </a:r>
            <a:r>
              <a:rPr lang="fr-FR" dirty="0" err="1"/>
              <a:t>learning</a:t>
            </a:r>
            <a:r>
              <a:rPr lang="fr-FR" dirty="0"/>
              <a:t> </a:t>
            </a:r>
            <a:r>
              <a:rPr lang="fr-FR" dirty="0" err="1"/>
              <a:t>it</a:t>
            </a:r>
            <a:r>
              <a:rPr lang="fr-FR" dirty="0"/>
              <a:t> </a:t>
            </a:r>
            <a:r>
              <a:rPr lang="fr-FR" dirty="0" err="1"/>
              <a:t>does</a:t>
            </a:r>
            <a:r>
              <a:rPr lang="fr-FR" dirty="0"/>
              <a:t> </a:t>
            </a:r>
            <a:r>
              <a:rPr lang="fr-FR" dirty="0" err="1"/>
              <a:t>stimulate</a:t>
            </a:r>
            <a:r>
              <a:rPr lang="fr-FR" dirty="0"/>
              <a:t> the DA release </a:t>
            </a:r>
            <a:r>
              <a:rPr lang="fr-FR" dirty="0" err="1"/>
              <a:t>too</a:t>
            </a:r>
            <a:r>
              <a:rPr lang="fr-FR" dirty="0"/>
              <a:t>. </a:t>
            </a:r>
          </a:p>
          <a:p>
            <a:pPr>
              <a:defRPr sz="1200"/>
            </a:pPr>
            <a:endParaRPr lang="fr-FR" dirty="0"/>
          </a:p>
          <a:p>
            <a:pPr>
              <a:defRPr sz="1200"/>
            </a:pPr>
            <a:r>
              <a:rPr lang="fr-FR" dirty="0"/>
              <a:t>This </a:t>
            </a:r>
            <a:r>
              <a:rPr lang="fr-FR" dirty="0" err="1"/>
              <a:t>is</a:t>
            </a:r>
            <a:r>
              <a:rPr lang="fr-FR" dirty="0"/>
              <a:t> </a:t>
            </a:r>
            <a:r>
              <a:rPr lang="fr-FR" dirty="0" err="1"/>
              <a:t>why</a:t>
            </a:r>
            <a:r>
              <a:rPr lang="fr-FR" dirty="0"/>
              <a:t> </a:t>
            </a:r>
            <a:r>
              <a:rPr lang="fr-FR" dirty="0" err="1"/>
              <a:t>drugs</a:t>
            </a:r>
            <a:r>
              <a:rPr lang="fr-FR" dirty="0"/>
              <a:t> </a:t>
            </a:r>
            <a:r>
              <a:rPr lang="fr-FR" dirty="0" err="1"/>
              <a:t>specifically</a:t>
            </a:r>
            <a:r>
              <a:rPr lang="fr-FR" dirty="0"/>
              <a:t> </a:t>
            </a:r>
            <a:r>
              <a:rPr lang="fr-FR" dirty="0" err="1"/>
              <a:t>act</a:t>
            </a:r>
            <a:r>
              <a:rPr lang="fr-FR" dirty="0"/>
              <a:t> on </a:t>
            </a:r>
            <a:r>
              <a:rPr lang="fr-FR" dirty="0" err="1"/>
              <a:t>this</a:t>
            </a:r>
            <a:r>
              <a:rPr lang="fr-FR" dirty="0"/>
              <a:t> system</a:t>
            </a:r>
          </a:p>
          <a:p>
            <a:pPr>
              <a:defRPr sz="1200"/>
            </a:pPr>
            <a:r>
              <a:rPr lang="fr-FR" dirty="0" err="1"/>
              <a:t>is</a:t>
            </a:r>
            <a:r>
              <a:rPr lang="fr-FR" dirty="0"/>
              <a:t> by </a:t>
            </a:r>
            <a:r>
              <a:rPr lang="fr-FR" dirty="0" err="1"/>
              <a:t>definition</a:t>
            </a:r>
            <a:r>
              <a:rPr lang="fr-FR" dirty="0"/>
              <a:t> a </a:t>
            </a:r>
            <a:r>
              <a:rPr lang="fr-FR" dirty="0" err="1"/>
              <a:t>reward</a:t>
            </a:r>
            <a:r>
              <a:rPr lang="fr-FR" dirty="0"/>
              <a:t>.</a:t>
            </a:r>
          </a:p>
          <a:p>
            <a:pPr>
              <a:defRPr sz="1200"/>
            </a:pPr>
            <a:r>
              <a:rPr lang="fr-FR" dirty="0" err="1"/>
              <a:t>Primary</a:t>
            </a:r>
            <a:r>
              <a:rPr lang="fr-FR" dirty="0"/>
              <a:t> </a:t>
            </a:r>
            <a:r>
              <a:rPr lang="fr-FR" dirty="0" err="1"/>
              <a:t>rewards</a:t>
            </a:r>
            <a:r>
              <a:rPr lang="fr-FR" dirty="0"/>
              <a:t> are </a:t>
            </a:r>
            <a:r>
              <a:rPr lang="fr-FR" dirty="0" err="1"/>
              <a:t>those</a:t>
            </a:r>
            <a:r>
              <a:rPr lang="fr-FR" dirty="0"/>
              <a:t> </a:t>
            </a:r>
            <a:r>
              <a:rPr lang="fr-FR" dirty="0" err="1"/>
              <a:t>necessary</a:t>
            </a:r>
            <a:r>
              <a:rPr lang="fr-FR" dirty="0"/>
              <a:t> for the </a:t>
            </a:r>
            <a:r>
              <a:rPr lang="fr-FR" dirty="0" err="1"/>
              <a:t>survival</a:t>
            </a:r>
            <a:r>
              <a:rPr lang="fr-FR" dirty="0"/>
              <a:t> of </a:t>
            </a:r>
            <a:r>
              <a:rPr lang="fr-FR" dirty="0" err="1"/>
              <a:t>one's</a:t>
            </a:r>
            <a:r>
              <a:rPr lang="fr-FR" dirty="0"/>
              <a:t> self and </a:t>
            </a:r>
            <a:r>
              <a:rPr lang="fr-FR" dirty="0" err="1"/>
              <a:t>offspring</a:t>
            </a:r>
            <a:r>
              <a:rPr lang="fr-FR" dirty="0"/>
              <a:t>, and </a:t>
            </a:r>
            <a:r>
              <a:rPr lang="fr-FR" dirty="0" err="1"/>
              <a:t>include</a:t>
            </a:r>
            <a:r>
              <a:rPr lang="fr-FR" dirty="0"/>
              <a:t> </a:t>
            </a:r>
            <a:r>
              <a:rPr lang="fr-FR" dirty="0" err="1"/>
              <a:t>homeostatic</a:t>
            </a:r>
            <a:r>
              <a:rPr lang="fr-FR" dirty="0"/>
              <a:t> (palatable </a:t>
            </a:r>
            <a:r>
              <a:rPr lang="fr-FR" dirty="0" err="1"/>
              <a:t>food</a:t>
            </a:r>
            <a:r>
              <a:rPr lang="fr-FR" dirty="0"/>
              <a:t>) and reproductive (</a:t>
            </a:r>
            <a:r>
              <a:rPr lang="fr-FR" dirty="0" err="1"/>
              <a:t>sexual</a:t>
            </a:r>
            <a:r>
              <a:rPr lang="fr-FR" dirty="0"/>
              <a:t> contact and parental </a:t>
            </a:r>
            <a:r>
              <a:rPr lang="fr-FR" dirty="0" err="1"/>
              <a:t>investment</a:t>
            </a:r>
            <a:r>
              <a:rPr lang="fr-FR" dirty="0"/>
              <a:t>) </a:t>
            </a:r>
            <a:r>
              <a:rPr lang="fr-FR" dirty="0" err="1"/>
              <a:t>rewards</a:t>
            </a:r>
            <a:r>
              <a:rPr lang="fr-FR" dirty="0"/>
              <a:t>. </a:t>
            </a:r>
          </a:p>
          <a:p>
            <a:endParaRPr lang="fr-FR" dirty="0"/>
          </a:p>
          <a:p>
            <a:endParaRPr lang="fr-FR" dirty="0"/>
          </a:p>
          <a:p>
            <a:endParaRPr lang="fr-FR" dirty="0"/>
          </a:p>
          <a:p>
            <a:pPr>
              <a:defRPr sz="1000"/>
            </a:pPr>
            <a:r>
              <a:rPr lang="fr-FR" dirty="0"/>
              <a:t>Photo </a:t>
            </a:r>
            <a:r>
              <a:rPr lang="fr-FR" dirty="0" err="1"/>
              <a:t>credit</a:t>
            </a:r>
            <a:r>
              <a:rPr lang="fr-FR" dirty="0"/>
              <a:t>: </a:t>
            </a:r>
            <a:r>
              <a:rPr lang="fr-FR" dirty="0" err="1"/>
              <a:t>Npr.org</a:t>
            </a:r>
            <a:endParaRPr lang="fr-FR" dirty="0"/>
          </a:p>
          <a:p>
            <a:pPr>
              <a:defRPr sz="1000"/>
            </a:pPr>
            <a:r>
              <a:rPr lang="fr-FR" dirty="0"/>
              <a:t>Photo </a:t>
            </a:r>
            <a:r>
              <a:rPr lang="fr-FR" dirty="0" err="1"/>
              <a:t>credit</a:t>
            </a:r>
            <a:r>
              <a:rPr lang="fr-FR" dirty="0"/>
              <a:t>: &lt;a </a:t>
            </a:r>
            <a:r>
              <a:rPr lang="fr-FR" dirty="0" err="1"/>
              <a:t>href</a:t>
            </a:r>
            <a:r>
              <a:rPr lang="fr-FR" dirty="0"/>
              <a:t>="http://</a:t>
            </a:r>
            <a:r>
              <a:rPr lang="fr-FR" dirty="0" err="1"/>
              <a:t>media.npr.org</a:t>
            </a:r>
            <a:r>
              <a:rPr lang="fr-FR" dirty="0"/>
              <a:t>/</a:t>
            </a:r>
            <a:r>
              <a:rPr lang="fr-FR" dirty="0" err="1"/>
              <a:t>assets</a:t>
            </a:r>
            <a:r>
              <a:rPr lang="fr-FR" dirty="0"/>
              <a:t>/</a:t>
            </a:r>
            <a:r>
              <a:rPr lang="fr-FR" dirty="0" err="1"/>
              <a:t>img</a:t>
            </a:r>
            <a:r>
              <a:rPr lang="fr-FR" dirty="0"/>
              <a:t>/2014/10/23/your-brain-on-curiosity2_custom-13fe3369f114a09ed1703a471c366c336294995b.jpg"&gt;</a:t>
            </a:r>
            <a:r>
              <a:rPr lang="fr-FR" dirty="0" err="1"/>
              <a:t>Npr.org</a:t>
            </a:r>
            <a:r>
              <a:rPr lang="fr-FR" dirty="0"/>
              <a:t>&lt;/a&gt;</a:t>
            </a:r>
          </a:p>
          <a:p>
            <a:endParaRPr lang="fr-FR" dirty="0"/>
          </a:p>
        </p:txBody>
      </p:sp>
    </p:spTree>
    <p:extLst>
      <p:ext uri="{BB962C8B-B14F-4D97-AF65-F5344CB8AC3E}">
        <p14:creationId xmlns:p14="http://schemas.microsoft.com/office/powerpoint/2010/main" val="315369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r>
              <a:rPr lang="fr-FR" dirty="0"/>
              <a:t>2 grand éléments à retenir : ce qui me motive c’est </a:t>
            </a:r>
          </a:p>
          <a:p>
            <a:pPr marL="171450" indent="-171450">
              <a:buFontTx/>
              <a:buChar char="-"/>
            </a:pPr>
            <a:r>
              <a:rPr lang="fr-FR" dirty="0"/>
              <a:t>1</a:t>
            </a:r>
            <a:r>
              <a:rPr lang="fr-FR" baseline="30000" dirty="0"/>
              <a:t>er</a:t>
            </a:r>
            <a:r>
              <a:rPr lang="fr-FR" dirty="0"/>
              <a:t> graph du haut : ce qui me fait plaisir pendant que je mange la banane puis ça devient une habitude</a:t>
            </a:r>
          </a:p>
          <a:p>
            <a:pPr marL="171450" indent="-171450">
              <a:buFontTx/>
              <a:buChar char="-"/>
            </a:pPr>
            <a:r>
              <a:rPr lang="fr-FR" dirty="0"/>
              <a:t>Ce que je projette du plaisir que je éprouver : motivant et piège de déplacer le bonheur </a:t>
            </a:r>
          </a:p>
          <a:p>
            <a:pPr marL="171450" indent="-171450">
              <a:buFontTx/>
              <a:buChar char="-"/>
            </a:pPr>
            <a:r>
              <a:rPr lang="fr-FR" dirty="0"/>
              <a:t>=&gt; besoin de nouveauté, d’être dans l’innovation au quotidien !</a:t>
            </a:r>
          </a:p>
          <a:p>
            <a:endParaRPr lang="fr-FR" dirty="0"/>
          </a:p>
          <a:p>
            <a:r>
              <a:rPr lang="fr-FR" dirty="0"/>
              <a:t>Russe Pavlov : 1903, conditionnement classique, de type 1 ou pavlovien</a:t>
            </a:r>
          </a:p>
          <a:p>
            <a:r>
              <a:rPr lang="fr-FR" dirty="0"/>
              <a:t>Lien avec l’échec au quizz : pas envie d’en faire un autre</a:t>
            </a:r>
          </a:p>
          <a:p>
            <a:r>
              <a:rPr lang="fr-FR" dirty="0" err="1"/>
              <a:t>Annecdote</a:t>
            </a:r>
            <a:r>
              <a:rPr lang="fr-FR" dirty="0"/>
              <a:t> Léon vient ici &gt; Analyse &gt; frustration = chute de DA (je suis dans le bus, j’écris un message, une bosse, je perds presque mon téléphone, je suis empêché dans la l’atteinte de mon objectif, ça m’énerve, je cherche un responsable (</a:t>
            </a:r>
            <a:r>
              <a:rPr lang="fr-FR" dirty="0" err="1"/>
              <a:t>chauffeur?Route?amortisseurs</a:t>
            </a:r>
            <a:r>
              <a:rPr lang="fr-FR" dirty="0"/>
              <a:t>?). Un membre de notre équipe fait une erreur, on ne fait pas ce que j’avais prévu = frustration = coupable = figé</a:t>
            </a:r>
          </a:p>
          <a:p>
            <a:endParaRPr lang="fr-FR" dirty="0"/>
          </a:p>
          <a:p>
            <a:r>
              <a:rPr lang="fr-FR" dirty="0"/>
              <a:t>Raconter que je bossais les </a:t>
            </a:r>
            <a:r>
              <a:rPr lang="fr-FR" dirty="0" err="1"/>
              <a:t>conf</a:t>
            </a:r>
            <a:r>
              <a:rPr lang="fr-FR" dirty="0"/>
              <a:t> au dernier moment…peur de vous ! </a:t>
            </a:r>
          </a:p>
          <a:p>
            <a:endParaRPr lang="fr-FR" dirty="0"/>
          </a:p>
        </p:txBody>
      </p:sp>
      <p:sp>
        <p:nvSpPr>
          <p:cNvPr id="4" name="Espace réservé du numéro de diapositive 3"/>
          <p:cNvSpPr>
            <a:spLocks noGrp="1"/>
          </p:cNvSpPr>
          <p:nvPr>
            <p:ph type="sldNum" sz="quarter" idx="5"/>
          </p:nvPr>
        </p:nvSpPr>
        <p:spPr/>
        <p:txBody>
          <a:bodyPr/>
          <a:lstStyle/>
          <a:p>
            <a:fld id="{51645E26-A0E9-9B4E-B543-C06A018D5595}" type="slidenum">
              <a:rPr lang="fr-FR" smtClean="0"/>
              <a:t>8</a:t>
            </a:fld>
            <a:endParaRPr lang="fr-FR"/>
          </a:p>
        </p:txBody>
      </p:sp>
    </p:spTree>
    <p:extLst>
      <p:ext uri="{BB962C8B-B14F-4D97-AF65-F5344CB8AC3E}">
        <p14:creationId xmlns:p14="http://schemas.microsoft.com/office/powerpoint/2010/main" val="144134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pPr>
            <a:r>
              <a:rPr lang="fr-CH" sz="1800" spc="0" dirty="0">
                <a:effectLst/>
                <a:latin typeface="Calibri" panose="020F0502020204030204" pitchFamily="34" charset="0"/>
                <a:ea typeface="Times New Roman" panose="02020603050405020304" pitchFamily="18" charset="0"/>
                <a:cs typeface="Calibri" panose="020F0502020204030204" pitchFamily="34" charset="0"/>
              </a:rPr>
              <a:t>L’école nous appris à éviter les erreurs, le jeu vidéo à trouver des solutions. L’erreur touche peu ou pas l’égo</a:t>
            </a:r>
            <a:endParaRPr lang="fr-CH" sz="1800" spc="15" dirty="0">
              <a:effectLst/>
              <a:latin typeface="Calibri" panose="020F0502020204030204" pitchFamily="34" charset="0"/>
              <a:ea typeface="Calibri" panose="020F0502020204030204" pitchFamily="34" charset="0"/>
              <a:cs typeface="Calibri" panose="020F0502020204030204" pitchFamily="34" charset="0"/>
            </a:endParaRP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Essayez de faire 14 + 27 + 31 alors qu’un élève vient vous mettre une petite claque en plein cours, pas douloureuse mais légèrement humiliante</a:t>
            </a: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Deuxième solution réentraîner notre cerveau à retrouver sa capacité naturelle de concentration </a:t>
            </a: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DA </a:t>
            </a:r>
            <a:r>
              <a:rPr lang="fr-FR" sz="2400" b="0" i="0" kern="1200" dirty="0" err="1">
                <a:solidFill>
                  <a:schemeClr val="tx1"/>
                </a:solidFill>
                <a:effectLst/>
                <a:latin typeface="Helvetica Neue" charset="0"/>
                <a:ea typeface="Helvetica Neue" charset="0"/>
                <a:cs typeface="Helvetica Neue" charset="0"/>
                <a:sym typeface="Helvetica Neue" charset="0"/>
              </a:rPr>
              <a:t>neurons</a:t>
            </a:r>
            <a:r>
              <a:rPr lang="fr-FR" sz="2400" b="0" i="0" kern="1200" dirty="0">
                <a:solidFill>
                  <a:schemeClr val="tx1"/>
                </a:solidFill>
                <a:effectLst/>
                <a:latin typeface="Helvetica Neue" charset="0"/>
                <a:ea typeface="Helvetica Neue" charset="0"/>
                <a:cs typeface="Helvetica Neue" charset="0"/>
                <a:sym typeface="Helvetica Neue" charset="0"/>
              </a:rPr>
              <a:t> release DA in the nucleus </a:t>
            </a:r>
            <a:r>
              <a:rPr lang="fr-FR" sz="2400" b="0" i="0" kern="1200" dirty="0" err="1">
                <a:solidFill>
                  <a:schemeClr val="tx1"/>
                </a:solidFill>
                <a:effectLst/>
                <a:latin typeface="Helvetica Neue" charset="0"/>
                <a:ea typeface="Helvetica Neue" charset="0"/>
                <a:cs typeface="Helvetica Neue" charset="0"/>
                <a:sym typeface="Helvetica Neue" charset="0"/>
              </a:rPr>
              <a:t>accumbens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where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will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initiate</a:t>
            </a:r>
            <a:r>
              <a:rPr lang="fr-FR" sz="2400" b="0" i="0" kern="1200" dirty="0">
                <a:solidFill>
                  <a:schemeClr val="tx1"/>
                </a:solidFill>
                <a:effectLst/>
                <a:latin typeface="Helvetica Neue" charset="0"/>
                <a:ea typeface="Helvetica Neue" charset="0"/>
                <a:cs typeface="Helvetica Neue" charset="0"/>
                <a:sym typeface="Helvetica Neue" charset="0"/>
              </a:rPr>
              <a:t> the action, the mouvement.  </a:t>
            </a: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I gave </a:t>
            </a:r>
            <a:r>
              <a:rPr lang="fr-FR" sz="2400" b="0" i="0" kern="1200" dirty="0" err="1">
                <a:solidFill>
                  <a:schemeClr val="tx1"/>
                </a:solidFill>
                <a:effectLst/>
                <a:latin typeface="Helvetica Neue" charset="0"/>
                <a:ea typeface="Helvetica Neue" charset="0"/>
                <a:cs typeface="Helvetica Neue" charset="0"/>
                <a:sym typeface="Helvetica Neue" charset="0"/>
              </a:rPr>
              <a:t>cocaine</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mice</a:t>
            </a:r>
            <a:r>
              <a:rPr lang="fr-FR" sz="2400" b="0" i="0" kern="1200" dirty="0">
                <a:solidFill>
                  <a:schemeClr val="tx1"/>
                </a:solidFill>
                <a:effectLst/>
                <a:latin typeface="Helvetica Neue" charset="0"/>
                <a:ea typeface="Helvetica Neue" charset="0"/>
                <a:cs typeface="Helvetica Neue" charset="0"/>
                <a:sym typeface="Helvetica Neue" charset="0"/>
              </a:rPr>
              <a:t> for 15 </a:t>
            </a:r>
            <a:r>
              <a:rPr lang="fr-FR" sz="2400" b="0" i="0" kern="1200" dirty="0" err="1">
                <a:solidFill>
                  <a:schemeClr val="tx1"/>
                </a:solidFill>
                <a:effectLst/>
                <a:latin typeface="Helvetica Neue" charset="0"/>
                <a:ea typeface="Helvetica Neue" charset="0"/>
                <a:cs typeface="Helvetica Neue" charset="0"/>
                <a:sym typeface="Helvetica Neue" charset="0"/>
              </a:rPr>
              <a:t>years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Because</a:t>
            </a:r>
            <a:r>
              <a:rPr lang="fr-FR" sz="2400" b="0" i="0" kern="1200" dirty="0">
                <a:solidFill>
                  <a:schemeClr val="tx1"/>
                </a:solidFill>
                <a:effectLst/>
                <a:latin typeface="Helvetica Neue" charset="0"/>
                <a:ea typeface="Helvetica Neue" charset="0"/>
                <a:cs typeface="Helvetica Neue" charset="0"/>
                <a:sym typeface="Helvetica Neue" charset="0"/>
              </a:rPr>
              <a:t> i </a:t>
            </a:r>
            <a:r>
              <a:rPr lang="fr-FR" sz="2400" b="0" i="0" kern="1200" dirty="0" err="1">
                <a:solidFill>
                  <a:schemeClr val="tx1"/>
                </a:solidFill>
                <a:effectLst/>
                <a:latin typeface="Helvetica Neue" charset="0"/>
                <a:ea typeface="Helvetica Neue" charset="0"/>
                <a:cs typeface="Helvetica Neue" charset="0"/>
                <a:sym typeface="Helvetica Neue" charset="0"/>
              </a:rPr>
              <a:t>was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studying</a:t>
            </a:r>
            <a:r>
              <a:rPr lang="fr-FR" sz="2400" b="0" i="0" kern="1200" dirty="0">
                <a:solidFill>
                  <a:schemeClr val="tx1"/>
                </a:solidFill>
                <a:effectLst/>
                <a:latin typeface="Helvetica Neue" charset="0"/>
                <a:ea typeface="Helvetica Neue" charset="0"/>
                <a:cs typeface="Helvetica Neue" charset="0"/>
                <a:sym typeface="Helvetica Neue" charset="0"/>
              </a:rPr>
              <a:t> motivation and </a:t>
            </a:r>
            <a:r>
              <a:rPr lang="fr-FR" sz="2400" b="0" i="0" kern="1200" dirty="0" err="1">
                <a:solidFill>
                  <a:schemeClr val="tx1"/>
                </a:solidFill>
                <a:effectLst/>
                <a:latin typeface="Helvetica Neue" charset="0"/>
                <a:ea typeface="Helvetica Neue" charset="0"/>
                <a:cs typeface="Helvetica Neue" charset="0"/>
                <a:sym typeface="Helvetica Neue" charset="0"/>
              </a:rPr>
              <a:t>it</a:t>
            </a:r>
            <a:r>
              <a:rPr lang="fr-FR" sz="2400" b="0" i="0" kern="1200" dirty="0">
                <a:solidFill>
                  <a:schemeClr val="tx1"/>
                </a:solidFill>
                <a:effectLst/>
                <a:latin typeface="Helvetica Neue" charset="0"/>
                <a:ea typeface="Helvetica Neue" charset="0"/>
                <a:cs typeface="Helvetica Neue" charset="0"/>
                <a:sym typeface="Helvetica Neue" charset="0"/>
              </a:rPr>
              <a:t>’ s a </a:t>
            </a:r>
            <a:r>
              <a:rPr lang="fr-FR" sz="2400" b="0" i="0" kern="1200" dirty="0" err="1">
                <a:solidFill>
                  <a:schemeClr val="tx1"/>
                </a:solidFill>
                <a:effectLst/>
                <a:latin typeface="Helvetica Neue" charset="0"/>
                <a:ea typeface="Helvetica Neue" charset="0"/>
                <a:cs typeface="Helvetica Neue" charset="0"/>
                <a:sym typeface="Helvetica Neue" charset="0"/>
              </a:rPr>
              <a:t>wonderful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way</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motivate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them</a:t>
            </a:r>
            <a:r>
              <a:rPr lang="fr-FR" sz="2400" b="0" i="0" kern="1200" dirty="0">
                <a:solidFill>
                  <a:schemeClr val="tx1"/>
                </a:solidFill>
                <a:effectLst/>
                <a:latin typeface="Helvetica Neue" charset="0"/>
                <a:ea typeface="Helvetica Neue" charset="0"/>
                <a:cs typeface="Helvetica Neue" charset="0"/>
                <a:sym typeface="Helvetica Neue" charset="0"/>
              </a:rPr>
              <a:t> </a:t>
            </a:r>
          </a:p>
          <a:p>
            <a:pPr>
              <a:defRPr sz="1200"/>
            </a:pPr>
            <a:endParaRPr lang="fr-FR" sz="2400" b="0" i="0" kern="1200" dirty="0">
              <a:solidFill>
                <a:schemeClr val="tx1"/>
              </a:solidFill>
              <a:effectLst/>
              <a:latin typeface="Helvetica Neue" charset="0"/>
              <a:ea typeface="Helvetica Neue" charset="0"/>
              <a:cs typeface="Helvetica Neue" charset="0"/>
              <a:sym typeface="Helvetica Neue" charset="0"/>
            </a:endParaRPr>
          </a:p>
          <a:p>
            <a:pPr>
              <a:defRPr sz="1200"/>
            </a:pPr>
            <a:r>
              <a:rPr lang="fr-FR" sz="2400" b="0" i="0" kern="1200" dirty="0">
                <a:solidFill>
                  <a:schemeClr val="tx1"/>
                </a:solidFill>
                <a:effectLst/>
                <a:latin typeface="Helvetica Neue" charset="0"/>
                <a:ea typeface="Helvetica Neue" charset="0"/>
                <a:cs typeface="Helvetica Neue" charset="0"/>
                <a:sym typeface="Helvetica Neue" charset="0"/>
              </a:rPr>
              <a:t>The </a:t>
            </a:r>
            <a:r>
              <a:rPr lang="fr-FR" sz="2400" b="0" i="0" kern="1200" dirty="0" err="1">
                <a:solidFill>
                  <a:schemeClr val="tx1"/>
                </a:solidFill>
                <a:effectLst/>
                <a:latin typeface="Helvetica Neue" charset="0"/>
                <a:ea typeface="Helvetica Neue" charset="0"/>
                <a:cs typeface="Helvetica Neue" charset="0"/>
                <a:sym typeface="Helvetica Neue" charset="0"/>
              </a:rPr>
              <a:t>core</a:t>
            </a:r>
            <a:r>
              <a:rPr lang="fr-FR" sz="2400" b="0" i="0" kern="1200" dirty="0">
                <a:solidFill>
                  <a:schemeClr val="tx1"/>
                </a:solidFill>
                <a:effectLst/>
                <a:latin typeface="Helvetica Neue" charset="0"/>
                <a:ea typeface="Helvetica Neue" charset="0"/>
                <a:cs typeface="Helvetica Neue" charset="0"/>
                <a:sym typeface="Helvetica Neue" charset="0"/>
              </a:rPr>
              <a:t> structures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comprise the SEEKING system in the rat are the ventral </a:t>
            </a:r>
            <a:r>
              <a:rPr lang="fr-FR" sz="2400" b="0" i="0" kern="1200" dirty="0" err="1">
                <a:solidFill>
                  <a:schemeClr val="tx1"/>
                </a:solidFill>
                <a:effectLst/>
                <a:latin typeface="Helvetica Neue" charset="0"/>
                <a:ea typeface="Helvetica Neue" charset="0"/>
                <a:cs typeface="Helvetica Neue" charset="0"/>
                <a:sym typeface="Helvetica Neue" charset="0"/>
              </a:rPr>
              <a:t>tegmental</a:t>
            </a:r>
            <a:r>
              <a:rPr lang="fr-FR" sz="2400" b="0" i="0" kern="1200" dirty="0">
                <a:solidFill>
                  <a:schemeClr val="tx1"/>
                </a:solidFill>
                <a:effectLst/>
                <a:latin typeface="Helvetica Neue" charset="0"/>
                <a:ea typeface="Helvetica Neue" charset="0"/>
                <a:cs typeface="Helvetica Neue" charset="0"/>
                <a:sym typeface="Helvetica Neue" charset="0"/>
              </a:rPr>
              <a:t> area (VTA), the nucleus </a:t>
            </a:r>
            <a:r>
              <a:rPr lang="fr-FR" sz="2400" b="0" i="0" kern="1200" dirty="0" err="1">
                <a:solidFill>
                  <a:schemeClr val="tx1"/>
                </a:solidFill>
                <a:effectLst/>
                <a:latin typeface="Helvetica Neue" charset="0"/>
                <a:ea typeface="Helvetica Neue" charset="0"/>
                <a:cs typeface="Helvetica Neue" charset="0"/>
                <a:sym typeface="Helvetica Neue" charset="0"/>
              </a:rPr>
              <a:t>accumbens</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NAcc</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ventromedial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prefrontal</a:t>
            </a:r>
            <a:r>
              <a:rPr lang="fr-FR" sz="2400" b="0" i="0" kern="1200" dirty="0">
                <a:solidFill>
                  <a:schemeClr val="tx1"/>
                </a:solidFill>
                <a:effectLst/>
                <a:latin typeface="Helvetica Neue" charset="0"/>
                <a:ea typeface="Helvetica Neue" charset="0"/>
                <a:cs typeface="Helvetica Neue" charset="0"/>
                <a:sym typeface="Helvetica Neue" charset="0"/>
              </a:rPr>
              <a:t> cortex (VMPFC), and the </a:t>
            </a:r>
            <a:r>
              <a:rPr lang="fr-FR" sz="2400" b="0" i="0" kern="1200" dirty="0" err="1">
                <a:solidFill>
                  <a:schemeClr val="tx1"/>
                </a:solidFill>
                <a:effectLst/>
                <a:latin typeface="Helvetica Neue" charset="0"/>
                <a:ea typeface="Helvetica Neue" charset="0"/>
                <a:cs typeface="Helvetica Neue" charset="0"/>
                <a:sym typeface="Helvetica Neue" charset="0"/>
              </a:rPr>
              <a:t>dopaminergic</a:t>
            </a:r>
            <a:r>
              <a:rPr lang="fr-FR" sz="2400" b="0" i="0" kern="1200" dirty="0">
                <a:solidFill>
                  <a:schemeClr val="tx1"/>
                </a:solidFill>
                <a:effectLst/>
                <a:latin typeface="Helvetica Neue" charset="0"/>
                <a:ea typeface="Helvetica Neue" charset="0"/>
                <a:cs typeface="Helvetica Neue" charset="0"/>
                <a:sym typeface="Helvetica Neue" charset="0"/>
              </a:rPr>
              <a:t> projections </a:t>
            </a:r>
            <a:r>
              <a:rPr lang="fr-FR" sz="2400" b="0" i="0" kern="1200" dirty="0" err="1">
                <a:solidFill>
                  <a:schemeClr val="tx1"/>
                </a:solidFill>
                <a:effectLst/>
                <a:latin typeface="Helvetica Neue" charset="0"/>
                <a:ea typeface="Helvetica Neue" charset="0"/>
                <a:cs typeface="Helvetica Neue" charset="0"/>
                <a:sym typeface="Helvetica Neue" charset="0"/>
              </a:rPr>
              <a:t>originating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from</a:t>
            </a:r>
            <a:r>
              <a:rPr lang="fr-FR" sz="2400" b="0" i="0" kern="1200" dirty="0">
                <a:solidFill>
                  <a:schemeClr val="tx1"/>
                </a:solidFill>
                <a:effectLst/>
                <a:latin typeface="Helvetica Neue" charset="0"/>
                <a:ea typeface="Helvetica Neue" charset="0"/>
                <a:cs typeface="Helvetica Neue" charset="0"/>
                <a:sym typeface="Helvetica Neue" charset="0"/>
              </a:rPr>
              <a:t> the VTA </a:t>
            </a:r>
            <a:r>
              <a:rPr lang="fr-FR" sz="2400" b="0" i="0" kern="1200" dirty="0" err="1">
                <a:solidFill>
                  <a:schemeClr val="tx1"/>
                </a:solidFill>
                <a:effectLst/>
                <a:latin typeface="Helvetica Neue" charset="0"/>
                <a:ea typeface="Helvetica Neue" charset="0"/>
                <a:cs typeface="Helvetica Neue" charset="0"/>
                <a:sym typeface="Helvetica Neue" charset="0"/>
              </a:rPr>
              <a:t>that</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innervate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these</a:t>
            </a:r>
            <a:r>
              <a:rPr lang="fr-FR" sz="2400" b="0" i="0" kern="1200" dirty="0">
                <a:solidFill>
                  <a:schemeClr val="tx1"/>
                </a:solidFill>
                <a:effectLst/>
                <a:latin typeface="Helvetica Neue" charset="0"/>
                <a:ea typeface="Helvetica Neue" charset="0"/>
                <a:cs typeface="Helvetica Neue" charset="0"/>
                <a:sym typeface="Helvetica Neue" charset="0"/>
              </a:rPr>
              <a:t> areas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3"/>
              </a:rPr>
              <a:t>1998</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Panksepp</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Biven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a:solidFill>
                  <a:schemeClr val="tx1"/>
                </a:solidFill>
                <a:effectLst/>
                <a:latin typeface="Helvetica Neue" charset="0"/>
                <a:ea typeface="Helvetica Neue" charset="0"/>
                <a:cs typeface="Helvetica Neue" charset="0"/>
                <a:sym typeface="Helvetica Neue" charset="0"/>
                <a:hlinkClick r:id="rId4"/>
              </a:rPr>
              <a:t>2012</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These</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regions</a:t>
            </a:r>
            <a:r>
              <a:rPr lang="fr-FR" sz="2400" b="0" i="0" kern="1200" dirty="0">
                <a:solidFill>
                  <a:schemeClr val="tx1"/>
                </a:solidFill>
                <a:effectLst/>
                <a:latin typeface="Helvetica Neue" charset="0"/>
                <a:ea typeface="Helvetica Neue" charset="0"/>
                <a:cs typeface="Helvetica Neue" charset="0"/>
                <a:sym typeface="Helvetica Neue" charset="0"/>
              </a:rPr>
              <a:t> are </a:t>
            </a:r>
            <a:r>
              <a:rPr lang="fr-FR" sz="2400" b="0" i="0" kern="1200" dirty="0" err="1">
                <a:solidFill>
                  <a:schemeClr val="tx1"/>
                </a:solidFill>
                <a:effectLst/>
                <a:latin typeface="Helvetica Neue" charset="0"/>
                <a:ea typeface="Helvetica Neue" charset="0"/>
                <a:cs typeface="Helvetica Neue" charset="0"/>
                <a:sym typeface="Helvetica Neue" charset="0"/>
              </a:rPr>
              <a:t>frequently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called</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brain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reward</a:t>
            </a:r>
            <a:r>
              <a:rPr lang="fr-FR" sz="2400" b="0" i="0" kern="1200" dirty="0">
                <a:solidFill>
                  <a:schemeClr val="tx1"/>
                </a:solidFill>
                <a:effectLst/>
                <a:latin typeface="Helvetica Neue" charset="0"/>
                <a:ea typeface="Helvetica Neue" charset="0"/>
                <a:cs typeface="Helvetica Neue" charset="0"/>
                <a:sym typeface="Helvetica Neue" charset="0"/>
              </a:rPr>
              <a:t> network” </a:t>
            </a:r>
            <a:r>
              <a:rPr lang="fr-FR" sz="2400" b="0" i="0" kern="1200" dirty="0" err="1">
                <a:solidFill>
                  <a:schemeClr val="tx1"/>
                </a:solidFill>
                <a:effectLst/>
                <a:latin typeface="Helvetica Neue" charset="0"/>
                <a:ea typeface="Helvetica Neue" charset="0"/>
                <a:cs typeface="Helvetica Neue" charset="0"/>
                <a:sym typeface="Helvetica Neue" charset="0"/>
              </a:rPr>
              <a:t>because</a:t>
            </a:r>
            <a:r>
              <a:rPr lang="fr-FR" sz="2400" b="0" i="0" kern="1200" dirty="0">
                <a:solidFill>
                  <a:schemeClr val="tx1"/>
                </a:solidFill>
                <a:effectLst/>
                <a:latin typeface="Helvetica Neue" charset="0"/>
                <a:ea typeface="Helvetica Neue" charset="0"/>
                <a:cs typeface="Helvetica Neue" charset="0"/>
                <a:sym typeface="Helvetica Neue" charset="0"/>
              </a:rPr>
              <a:t>, as </a:t>
            </a:r>
            <a:r>
              <a:rPr lang="fr-FR" sz="2400" b="0" i="0" kern="1200" dirty="0" err="1">
                <a:solidFill>
                  <a:schemeClr val="tx1"/>
                </a:solidFill>
                <a:effectLst/>
                <a:latin typeface="Helvetica Neue" charset="0"/>
                <a:ea typeface="Helvetica Neue" charset="0"/>
                <a:cs typeface="Helvetica Neue" charset="0"/>
                <a:sym typeface="Helvetica Neue" charset="0"/>
              </a:rPr>
              <a:t>Olds</a:t>
            </a:r>
            <a:r>
              <a:rPr lang="fr-FR" sz="2400" b="0" i="0" kern="1200" dirty="0">
                <a:solidFill>
                  <a:schemeClr val="tx1"/>
                </a:solidFill>
                <a:effectLst/>
                <a:latin typeface="Helvetica Neue" charset="0"/>
                <a:ea typeface="Helvetica Neue" charset="0"/>
                <a:cs typeface="Helvetica Neue" charset="0"/>
                <a:sym typeface="Helvetica Neue" charset="0"/>
              </a:rPr>
              <a:t> and Milner (</a:t>
            </a:r>
            <a:r>
              <a:rPr lang="fr-FR" sz="2400" b="0" i="0" kern="1200" dirty="0">
                <a:solidFill>
                  <a:schemeClr val="tx1"/>
                </a:solidFill>
                <a:effectLst/>
                <a:latin typeface="Helvetica Neue" charset="0"/>
                <a:ea typeface="Helvetica Neue" charset="0"/>
                <a:cs typeface="Helvetica Neue" charset="0"/>
                <a:sym typeface="Helvetica Neue" charset="0"/>
                <a:hlinkClick r:id="rId5"/>
              </a:rPr>
              <a:t>1954</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discovered</a:t>
            </a:r>
            <a:r>
              <a:rPr lang="fr-FR" sz="2400" b="0" i="0" kern="1200" dirty="0">
                <a:solidFill>
                  <a:schemeClr val="tx1"/>
                </a:solidFill>
                <a:effectLst/>
                <a:latin typeface="Helvetica Neue" charset="0"/>
                <a:ea typeface="Helvetica Neue" charset="0"/>
                <a:cs typeface="Helvetica Neue" charset="0"/>
                <a:sym typeface="Helvetica Neue" charset="0"/>
              </a:rPr>
              <a:t>, rats </a:t>
            </a:r>
            <a:r>
              <a:rPr lang="fr-FR" sz="2400" b="0" i="0" kern="1200" dirty="0" err="1">
                <a:solidFill>
                  <a:schemeClr val="tx1"/>
                </a:solidFill>
                <a:effectLst/>
                <a:latin typeface="Helvetica Neue" charset="0"/>
                <a:ea typeface="Helvetica Neue" charset="0"/>
                <a:cs typeface="Helvetica Neue" charset="0"/>
                <a:sym typeface="Helvetica Neue" charset="0"/>
              </a:rPr>
              <a:t>will</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learn</a:t>
            </a:r>
            <a:r>
              <a:rPr lang="fr-FR" sz="2400" b="0" i="0" kern="1200" dirty="0">
                <a:solidFill>
                  <a:schemeClr val="tx1"/>
                </a:solidFill>
                <a:effectLst/>
                <a:latin typeface="Helvetica Neue" charset="0"/>
                <a:ea typeface="Helvetica Neue" charset="0"/>
                <a:cs typeface="Helvetica Neue" charset="0"/>
                <a:sym typeface="Helvetica Neue" charset="0"/>
              </a:rPr>
              <a:t> to </a:t>
            </a:r>
            <a:r>
              <a:rPr lang="fr-FR" sz="2400" b="0" i="0" kern="1200" dirty="0" err="1">
                <a:solidFill>
                  <a:schemeClr val="tx1"/>
                </a:solidFill>
                <a:effectLst/>
                <a:latin typeface="Helvetica Neue" charset="0"/>
                <a:ea typeface="Helvetica Neue" charset="0"/>
                <a:cs typeface="Helvetica Neue" charset="0"/>
                <a:sym typeface="Helvetica Neue" charset="0"/>
              </a:rPr>
              <a:t>instrumentally</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obtain</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electrical</a:t>
            </a:r>
            <a:r>
              <a:rPr lang="fr-FR" sz="2400" b="0" i="0" kern="1200" dirty="0">
                <a:solidFill>
                  <a:schemeClr val="tx1"/>
                </a:solidFill>
                <a:effectLst/>
                <a:latin typeface="Helvetica Neue" charset="0"/>
                <a:ea typeface="Helvetica Neue" charset="0"/>
                <a:cs typeface="Helvetica Neue" charset="0"/>
                <a:sym typeface="Helvetica Neue" charset="0"/>
              </a:rPr>
              <a:t> stimulations in </a:t>
            </a:r>
            <a:r>
              <a:rPr lang="fr-FR" sz="2400" b="0" i="0" kern="1200" dirty="0" err="1">
                <a:solidFill>
                  <a:schemeClr val="tx1"/>
                </a:solidFill>
                <a:effectLst/>
                <a:latin typeface="Helvetica Neue" charset="0"/>
                <a:ea typeface="Helvetica Neue" charset="0"/>
                <a:cs typeface="Helvetica Neue" charset="0"/>
                <a:sym typeface="Helvetica Neue" charset="0"/>
              </a:rPr>
              <a:t>this</a:t>
            </a:r>
            <a:r>
              <a:rPr lang="fr-FR" sz="2400" b="0" i="0" kern="1200" dirty="0">
                <a:solidFill>
                  <a:schemeClr val="tx1"/>
                </a:solidFill>
                <a:effectLst/>
                <a:latin typeface="Helvetica Neue" charset="0"/>
                <a:ea typeface="Helvetica Neue" charset="0"/>
                <a:cs typeface="Helvetica Neue" charset="0"/>
                <a:sym typeface="Helvetica Neue" charset="0"/>
              </a:rPr>
              <a:t> area. </a:t>
            </a:r>
            <a:r>
              <a:rPr lang="fr-FR" sz="2400" b="0" i="0" kern="1200" dirty="0" err="1">
                <a:solidFill>
                  <a:schemeClr val="tx1"/>
                </a:solidFill>
                <a:effectLst/>
                <a:latin typeface="Helvetica Neue" charset="0"/>
                <a:ea typeface="Helvetica Neue" charset="0"/>
                <a:cs typeface="Helvetica Neue" charset="0"/>
                <a:sym typeface="Helvetica Neue" charset="0"/>
              </a:rPr>
              <a:t>However</a:t>
            </a:r>
            <a:r>
              <a:rPr lang="fr-FR" sz="2400" b="0" i="0" kern="1200" dirty="0">
                <a:solidFill>
                  <a:schemeClr val="tx1"/>
                </a:solidFill>
                <a:effectLst/>
                <a:latin typeface="Helvetica Neue" charset="0"/>
                <a:ea typeface="Helvetica Neue" charset="0"/>
                <a:cs typeface="Helvetica Neue" charset="0"/>
                <a:sym typeface="Helvetica Neue" charset="0"/>
              </a:rPr>
              <a:t>, the </a:t>
            </a:r>
            <a:r>
              <a:rPr lang="fr-FR" sz="2400" b="0" i="0" kern="1200" dirty="0" err="1">
                <a:solidFill>
                  <a:schemeClr val="tx1"/>
                </a:solidFill>
                <a:effectLst/>
                <a:latin typeface="Helvetica Neue" charset="0"/>
                <a:ea typeface="Helvetica Neue" charset="0"/>
                <a:cs typeface="Helvetica Neue" charset="0"/>
                <a:sym typeface="Helvetica Neue" charset="0"/>
              </a:rPr>
              <a:t>invigorated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searching</a:t>
            </a:r>
            <a:r>
              <a:rPr lang="fr-FR" sz="2400" b="0" i="0" kern="1200" dirty="0">
                <a:solidFill>
                  <a:schemeClr val="tx1"/>
                </a:solidFill>
                <a:effectLst/>
                <a:latin typeface="Helvetica Neue" charset="0"/>
                <a:ea typeface="Helvetica Neue" charset="0"/>
                <a:cs typeface="Helvetica Neue" charset="0"/>
                <a:sym typeface="Helvetica Neue" charset="0"/>
              </a:rPr>
              <a:t> and </a:t>
            </a:r>
            <a:r>
              <a:rPr lang="fr-FR" sz="2400" b="0" i="0" kern="1200" dirty="0" err="1">
                <a:solidFill>
                  <a:schemeClr val="tx1"/>
                </a:solidFill>
                <a:effectLst/>
                <a:latin typeface="Helvetica Neue" charset="0"/>
                <a:ea typeface="Helvetica Neue" charset="0"/>
                <a:cs typeface="Helvetica Neue" charset="0"/>
                <a:sym typeface="Helvetica Neue" charset="0"/>
              </a:rPr>
              <a:t>sniffing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following</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such</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electrical</a:t>
            </a:r>
            <a:r>
              <a:rPr lang="fr-FR" sz="2400" b="0" i="0" kern="1200" dirty="0">
                <a:solidFill>
                  <a:schemeClr val="tx1"/>
                </a:solidFill>
                <a:effectLst/>
                <a:latin typeface="Helvetica Neue" charset="0"/>
                <a:ea typeface="Helvetica Neue" charset="0"/>
                <a:cs typeface="Helvetica Neue" charset="0"/>
                <a:sym typeface="Helvetica Neue" charset="0"/>
              </a:rPr>
              <a:t> stimulations look </a:t>
            </a:r>
            <a:r>
              <a:rPr lang="fr-FR" sz="2400" b="0" i="0" kern="1200" dirty="0" err="1">
                <a:solidFill>
                  <a:schemeClr val="tx1"/>
                </a:solidFill>
                <a:effectLst/>
                <a:latin typeface="Helvetica Neue" charset="0"/>
                <a:ea typeface="Helvetica Neue" charset="0"/>
                <a:cs typeface="Helvetica Neue" charset="0"/>
                <a:sym typeface="Helvetica Neue" charset="0"/>
              </a:rPr>
              <a:t>like</a:t>
            </a:r>
            <a:r>
              <a:rPr lang="fr-FR" sz="2400" b="0" i="0" kern="1200" dirty="0">
                <a:solidFill>
                  <a:schemeClr val="tx1"/>
                </a:solidFill>
                <a:effectLst/>
                <a:latin typeface="Helvetica Neue" charset="0"/>
                <a:ea typeface="Helvetica Neue" charset="0"/>
                <a:cs typeface="Helvetica Neue" charset="0"/>
                <a:sym typeface="Helvetica Neue" charset="0"/>
              </a:rPr>
              <a:t> states of </a:t>
            </a:r>
            <a:r>
              <a:rPr lang="fr-FR" sz="2400" b="0" i="0" kern="1200" dirty="0" err="1">
                <a:solidFill>
                  <a:schemeClr val="tx1"/>
                </a:solidFill>
                <a:effectLst/>
                <a:latin typeface="Helvetica Neue" charset="0"/>
                <a:ea typeface="Helvetica Neue" charset="0"/>
                <a:cs typeface="Helvetica Neue" charset="0"/>
                <a:sym typeface="Helvetica Neue" charset="0"/>
              </a:rPr>
              <a:t>invigorated</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curious</a:t>
            </a:r>
            <a:r>
              <a:rPr lang="fr-FR" sz="2400" b="0" i="0" kern="1200" dirty="0">
                <a:solidFill>
                  <a:schemeClr val="tx1"/>
                </a:solidFill>
                <a:effectLst/>
                <a:latin typeface="Helvetica Neue" charset="0"/>
                <a:ea typeface="Helvetica Neue" charset="0"/>
                <a:cs typeface="Helvetica Neue" charset="0"/>
                <a:sym typeface="Helvetica Neue" charset="0"/>
              </a:rPr>
              <a:t> exploration </a:t>
            </a:r>
            <a:r>
              <a:rPr lang="fr-FR" sz="2400" b="0" i="0" kern="1200" dirty="0" err="1">
                <a:solidFill>
                  <a:schemeClr val="tx1"/>
                </a:solidFill>
                <a:effectLst/>
                <a:latin typeface="Helvetica Neue" charset="0"/>
                <a:ea typeface="Helvetica Neue" charset="0"/>
                <a:cs typeface="Helvetica Neue" charset="0"/>
                <a:sym typeface="Helvetica Neue" charset="0"/>
              </a:rPr>
              <a:t>rather</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than</a:t>
            </a:r>
            <a:r>
              <a:rPr lang="fr-FR" sz="2400" b="0" i="0" kern="1200" dirty="0">
                <a:solidFill>
                  <a:schemeClr val="tx1"/>
                </a:solidFill>
                <a:effectLst/>
                <a:latin typeface="Helvetica Neue" charset="0"/>
                <a:ea typeface="Helvetica Neue" charset="0"/>
                <a:cs typeface="Helvetica Neue" charset="0"/>
                <a:sym typeface="Helvetica Neue" charset="0"/>
              </a:rPr>
              <a:t> states of </a:t>
            </a:r>
            <a:r>
              <a:rPr lang="fr-FR" sz="2400" b="0" i="0" kern="1200" dirty="0" err="1">
                <a:solidFill>
                  <a:schemeClr val="tx1"/>
                </a:solidFill>
                <a:effectLst/>
                <a:latin typeface="Helvetica Neue" charset="0"/>
                <a:ea typeface="Helvetica Neue" charset="0"/>
                <a:cs typeface="Helvetica Neue" charset="0"/>
                <a:sym typeface="Helvetica Neue" charset="0"/>
              </a:rPr>
              <a:t>calm</a:t>
            </a:r>
            <a:r>
              <a:rPr lang="fr-FR" sz="2400" b="0" i="0" kern="1200" dirty="0">
                <a:solidFill>
                  <a:schemeClr val="tx1"/>
                </a:solidFill>
                <a:effectLst/>
                <a:latin typeface="Helvetica Neue" charset="0"/>
                <a:ea typeface="Helvetica Neue" charset="0"/>
                <a:cs typeface="Helvetica Neue" charset="0"/>
                <a:sym typeface="Helvetica Neue" charset="0"/>
              </a:rPr>
              <a:t> </a:t>
            </a:r>
            <a:r>
              <a:rPr lang="fr-FR" sz="2400" b="0" i="0" kern="1200" dirty="0" err="1">
                <a:solidFill>
                  <a:schemeClr val="tx1"/>
                </a:solidFill>
                <a:effectLst/>
                <a:latin typeface="Helvetica Neue" charset="0"/>
                <a:ea typeface="Helvetica Neue" charset="0"/>
                <a:cs typeface="Helvetica Neue" charset="0"/>
                <a:sym typeface="Helvetica Neue" charset="0"/>
              </a:rPr>
              <a:t>satiation</a:t>
            </a:r>
            <a:r>
              <a:rPr lang="fr-FR" dirty="0" err="1"/>
              <a:t>Let</a:t>
            </a:r>
            <a:r>
              <a:rPr lang="fr-FR" dirty="0"/>
              <a:t> </a:t>
            </a:r>
            <a:r>
              <a:rPr lang="fr-FR" dirty="0" err="1"/>
              <a:t>see</a:t>
            </a:r>
            <a:r>
              <a:rPr lang="fr-FR" dirty="0"/>
              <a:t> how </a:t>
            </a:r>
            <a:r>
              <a:rPr lang="fr-FR" dirty="0" err="1"/>
              <a:t>it</a:t>
            </a:r>
            <a:r>
              <a:rPr lang="fr-FR" dirty="0"/>
              <a:t> </a:t>
            </a:r>
            <a:r>
              <a:rPr lang="fr-FR" dirty="0" err="1"/>
              <a:t>works</a:t>
            </a:r>
            <a:r>
              <a:rPr lang="fr-FR" dirty="0"/>
              <a:t>. DA </a:t>
            </a:r>
            <a:r>
              <a:rPr lang="fr-FR" dirty="0" err="1"/>
              <a:t>is</a:t>
            </a:r>
            <a:r>
              <a:rPr lang="fr-FR" dirty="0"/>
              <a:t> the main </a:t>
            </a:r>
            <a:r>
              <a:rPr lang="fr-FR" dirty="0" err="1"/>
              <a:t>actor</a:t>
            </a:r>
            <a:r>
              <a:rPr lang="fr-FR" dirty="0"/>
              <a:t> of the </a:t>
            </a:r>
            <a:r>
              <a:rPr lang="fr-FR" dirty="0" err="1"/>
              <a:t>reward</a:t>
            </a:r>
            <a:r>
              <a:rPr lang="fr-FR" dirty="0"/>
              <a:t> system. </a:t>
            </a:r>
          </a:p>
          <a:p>
            <a:pPr>
              <a:defRPr sz="1200"/>
            </a:pPr>
            <a:r>
              <a:rPr lang="fr-FR" dirty="0"/>
              <a:t>The </a:t>
            </a:r>
            <a:r>
              <a:rPr lang="fr-FR" dirty="0" err="1"/>
              <a:t>reward</a:t>
            </a:r>
            <a:r>
              <a:rPr lang="fr-FR" dirty="0"/>
              <a:t> system </a:t>
            </a:r>
            <a:r>
              <a:rPr lang="fr-FR" dirty="0" err="1"/>
              <a:t>is</a:t>
            </a:r>
            <a:r>
              <a:rPr lang="fr-FR" dirty="0"/>
              <a:t> a </a:t>
            </a:r>
          </a:p>
          <a:p>
            <a:pPr marL="148166" indent="-148166">
              <a:buSzPct val="75000"/>
              <a:buChar char="-"/>
              <a:defRPr sz="1200"/>
            </a:pPr>
            <a:r>
              <a:rPr lang="fr-FR" dirty="0" err="1"/>
              <a:t>deep</a:t>
            </a:r>
            <a:r>
              <a:rPr lang="fr-FR" dirty="0"/>
              <a:t> and central part of the </a:t>
            </a:r>
            <a:r>
              <a:rPr lang="fr-FR" dirty="0" err="1"/>
              <a:t>brain</a:t>
            </a:r>
            <a:endParaRPr lang="fr-FR" dirty="0"/>
          </a:p>
          <a:p>
            <a:pPr marL="148166" indent="-148166">
              <a:buSzPct val="75000"/>
              <a:buChar char="-"/>
              <a:defRPr sz="1200"/>
            </a:pPr>
            <a:r>
              <a:rPr lang="fr-FR" dirty="0" err="1"/>
              <a:t>these</a:t>
            </a:r>
            <a:r>
              <a:rPr lang="fr-FR" dirty="0"/>
              <a:t> are the DA </a:t>
            </a:r>
            <a:r>
              <a:rPr lang="fr-FR" dirty="0" err="1"/>
              <a:t>neurons</a:t>
            </a:r>
            <a:r>
              <a:rPr lang="fr-FR" dirty="0"/>
              <a:t>, </a:t>
            </a:r>
            <a:r>
              <a:rPr lang="fr-FR" dirty="0" err="1"/>
              <a:t>they</a:t>
            </a:r>
            <a:r>
              <a:rPr lang="fr-FR" dirty="0"/>
              <a:t> </a:t>
            </a:r>
            <a:r>
              <a:rPr lang="fr-FR" dirty="0" err="1"/>
              <a:t>send</a:t>
            </a:r>
            <a:r>
              <a:rPr lang="fr-FR" dirty="0"/>
              <a:t> projection to </a:t>
            </a:r>
            <a:r>
              <a:rPr lang="fr-FR" dirty="0" err="1"/>
              <a:t>communicate</a:t>
            </a:r>
            <a:r>
              <a:rPr lang="fr-FR" dirty="0"/>
              <a:t> </a:t>
            </a:r>
            <a:r>
              <a:rPr lang="fr-FR" dirty="0" err="1"/>
              <a:t>with</a:t>
            </a:r>
            <a:r>
              <a:rPr lang="fr-FR" dirty="0"/>
              <a:t> 2 main structures : the </a:t>
            </a:r>
            <a:r>
              <a:rPr lang="fr-FR" dirty="0" err="1"/>
              <a:t>accumbens</a:t>
            </a:r>
            <a:r>
              <a:rPr lang="fr-FR" dirty="0"/>
              <a:t> nucleus and the </a:t>
            </a:r>
            <a:r>
              <a:rPr lang="fr-FR" dirty="0" err="1"/>
              <a:t>prefrontal</a:t>
            </a:r>
            <a:r>
              <a:rPr lang="fr-FR" dirty="0"/>
              <a:t> cortex. </a:t>
            </a:r>
          </a:p>
          <a:p>
            <a:pPr marL="148166" indent="-148166">
              <a:buSzPct val="75000"/>
              <a:buChar char="-"/>
              <a:defRPr sz="1200"/>
            </a:pPr>
            <a:r>
              <a:rPr lang="fr-FR" dirty="0"/>
              <a:t>in the </a:t>
            </a:r>
            <a:r>
              <a:rPr lang="fr-FR" dirty="0" err="1"/>
              <a:t>Nacc</a:t>
            </a:r>
            <a:r>
              <a:rPr lang="fr-FR" dirty="0"/>
              <a:t> DA </a:t>
            </a:r>
            <a:r>
              <a:rPr lang="fr-FR" dirty="0" err="1"/>
              <a:t>is</a:t>
            </a:r>
            <a:r>
              <a:rPr lang="fr-FR" dirty="0"/>
              <a:t> </a:t>
            </a:r>
            <a:r>
              <a:rPr lang="fr-FR" dirty="0" err="1"/>
              <a:t>responsible</a:t>
            </a:r>
            <a:r>
              <a:rPr lang="fr-FR" dirty="0"/>
              <a:t> for motivation, </a:t>
            </a:r>
            <a:r>
              <a:rPr lang="fr-FR" dirty="0" err="1"/>
              <a:t>it</a:t>
            </a:r>
            <a:r>
              <a:rPr lang="fr-FR" dirty="0"/>
              <a:t> </a:t>
            </a:r>
            <a:r>
              <a:rPr lang="fr-FR" dirty="0" err="1"/>
              <a:t>will</a:t>
            </a:r>
            <a:r>
              <a:rPr lang="fr-FR" dirty="0"/>
              <a:t> engage the </a:t>
            </a:r>
            <a:r>
              <a:rPr lang="fr-FR" dirty="0" err="1"/>
              <a:t>movement</a:t>
            </a:r>
            <a:r>
              <a:rPr lang="fr-FR" dirty="0"/>
              <a:t>, the </a:t>
            </a:r>
            <a:r>
              <a:rPr lang="fr-FR" dirty="0" err="1"/>
              <a:t>willing</a:t>
            </a:r>
            <a:r>
              <a:rPr lang="fr-FR" dirty="0"/>
              <a:t> for action. </a:t>
            </a:r>
          </a:p>
          <a:p>
            <a:pPr marL="148166" indent="-148166">
              <a:buSzPct val="75000"/>
              <a:buChar char="-"/>
              <a:defRPr sz="1200"/>
            </a:pPr>
            <a:r>
              <a:rPr lang="fr-FR" dirty="0"/>
              <a:t>In the PFC, </a:t>
            </a:r>
            <a:r>
              <a:rPr lang="fr-FR" dirty="0" err="1"/>
              <a:t>it</a:t>
            </a:r>
            <a:r>
              <a:rPr lang="fr-FR" dirty="0"/>
              <a:t> </a:t>
            </a:r>
            <a:r>
              <a:rPr lang="fr-FR" dirty="0" err="1"/>
              <a:t>will</a:t>
            </a:r>
            <a:r>
              <a:rPr lang="fr-FR" dirty="0"/>
              <a:t> have a </a:t>
            </a:r>
            <a:r>
              <a:rPr lang="fr-FR" dirty="0" err="1"/>
              <a:t>role</a:t>
            </a:r>
            <a:r>
              <a:rPr lang="fr-FR" dirty="0"/>
              <a:t> in </a:t>
            </a:r>
            <a:r>
              <a:rPr lang="fr-FR" dirty="0" err="1"/>
              <a:t>decision</a:t>
            </a:r>
            <a:r>
              <a:rPr lang="fr-FR" dirty="0"/>
              <a:t> </a:t>
            </a:r>
            <a:r>
              <a:rPr lang="fr-FR" dirty="0" err="1"/>
              <a:t>making</a:t>
            </a:r>
            <a:r>
              <a:rPr lang="fr-FR" dirty="0"/>
              <a:t>. </a:t>
            </a:r>
          </a:p>
          <a:p>
            <a:pPr marL="148166" indent="-148166">
              <a:buSzPct val="75000"/>
              <a:buChar char="-"/>
              <a:defRPr sz="1200"/>
            </a:pPr>
            <a:r>
              <a:rPr lang="fr-FR" dirty="0"/>
              <a:t>DA </a:t>
            </a:r>
            <a:r>
              <a:rPr lang="fr-FR" dirty="0" err="1"/>
              <a:t>is</a:t>
            </a:r>
            <a:r>
              <a:rPr lang="fr-FR" dirty="0"/>
              <a:t> a </a:t>
            </a:r>
            <a:r>
              <a:rPr lang="fr-FR" dirty="0" err="1"/>
              <a:t>Neurotransmitter</a:t>
            </a:r>
            <a:r>
              <a:rPr lang="fr-FR" dirty="0"/>
              <a:t>, </a:t>
            </a:r>
            <a:r>
              <a:rPr lang="fr-FR" dirty="0" err="1"/>
              <a:t>meaning</a:t>
            </a:r>
            <a:r>
              <a:rPr lang="fr-FR" dirty="0"/>
              <a:t>, </a:t>
            </a:r>
            <a:r>
              <a:rPr lang="fr-FR" dirty="0" err="1"/>
              <a:t>it’s</a:t>
            </a:r>
            <a:r>
              <a:rPr lang="fr-FR" dirty="0"/>
              <a:t> a </a:t>
            </a:r>
            <a:r>
              <a:rPr lang="fr-FR" dirty="0" err="1"/>
              <a:t>molecule</a:t>
            </a:r>
            <a:r>
              <a:rPr lang="fr-FR" dirty="0"/>
              <a:t> release </a:t>
            </a:r>
            <a:r>
              <a:rPr lang="fr-FR" dirty="0" err="1"/>
              <a:t>between</a:t>
            </a:r>
            <a:r>
              <a:rPr lang="fr-FR" dirty="0"/>
              <a:t> 2 </a:t>
            </a:r>
            <a:r>
              <a:rPr lang="fr-FR" dirty="0" err="1"/>
              <a:t>neurons</a:t>
            </a:r>
            <a:r>
              <a:rPr lang="fr-FR" dirty="0"/>
              <a:t>, in the synapse, to </a:t>
            </a:r>
            <a:r>
              <a:rPr lang="fr-FR" dirty="0" err="1"/>
              <a:t>communicate</a:t>
            </a:r>
            <a:r>
              <a:rPr lang="fr-FR" dirty="0"/>
              <a:t> </a:t>
            </a:r>
            <a:r>
              <a:rPr lang="fr-FR" dirty="0" err="1"/>
              <a:t>from</a:t>
            </a:r>
            <a:r>
              <a:rPr lang="fr-FR" dirty="0"/>
              <a:t> a </a:t>
            </a:r>
            <a:r>
              <a:rPr lang="fr-FR" dirty="0" err="1"/>
              <a:t>neuron</a:t>
            </a:r>
            <a:r>
              <a:rPr lang="fr-FR" dirty="0"/>
              <a:t> to an </a:t>
            </a:r>
            <a:r>
              <a:rPr lang="fr-FR" dirty="0" err="1"/>
              <a:t>other</a:t>
            </a:r>
            <a:r>
              <a:rPr lang="fr-FR" dirty="0"/>
              <a:t> one. </a:t>
            </a:r>
          </a:p>
          <a:p>
            <a:pPr>
              <a:defRPr sz="1200"/>
            </a:pPr>
            <a:endParaRPr lang="fr-FR" dirty="0"/>
          </a:p>
          <a:p>
            <a:pPr>
              <a:defRPr sz="1200" b="1"/>
            </a:pPr>
            <a:r>
              <a:rPr lang="fr-FR" dirty="0" err="1"/>
              <a:t>It’s</a:t>
            </a:r>
            <a:r>
              <a:rPr lang="fr-FR" dirty="0"/>
              <a:t> been </a:t>
            </a:r>
            <a:r>
              <a:rPr lang="fr-FR" dirty="0" err="1"/>
              <a:t>found</a:t>
            </a:r>
            <a:r>
              <a:rPr lang="fr-FR" dirty="0"/>
              <a:t> </a:t>
            </a:r>
            <a:r>
              <a:rPr lang="fr-FR" dirty="0" err="1"/>
              <a:t>that</a:t>
            </a:r>
            <a:r>
              <a:rPr lang="fr-FR" dirty="0"/>
              <a:t> people </a:t>
            </a:r>
            <a:r>
              <a:rPr lang="fr-FR" dirty="0" err="1"/>
              <a:t>who</a:t>
            </a:r>
            <a:r>
              <a:rPr lang="fr-FR" dirty="0"/>
              <a:t> </a:t>
            </a:r>
            <a:r>
              <a:rPr lang="fr-FR" dirty="0" err="1"/>
              <a:t>work</a:t>
            </a:r>
            <a:r>
              <a:rPr lang="fr-FR" dirty="0"/>
              <a:t> hard </a:t>
            </a:r>
            <a:r>
              <a:rPr lang="fr-FR" dirty="0" err="1"/>
              <a:t>had</a:t>
            </a:r>
            <a:r>
              <a:rPr lang="fr-FR" dirty="0"/>
              <a:t> </a:t>
            </a:r>
            <a:r>
              <a:rPr lang="fr-FR" dirty="0" err="1"/>
              <a:t>higher</a:t>
            </a:r>
            <a:r>
              <a:rPr lang="fr-FR" dirty="0"/>
              <a:t> dopamine </a:t>
            </a:r>
            <a:r>
              <a:rPr lang="fr-FR" dirty="0" err="1"/>
              <a:t>levels</a:t>
            </a:r>
            <a:r>
              <a:rPr lang="fr-FR" dirty="0"/>
              <a:t> in the </a:t>
            </a:r>
            <a:r>
              <a:rPr lang="fr-FR" dirty="0" err="1"/>
              <a:t>accumbens</a:t>
            </a:r>
            <a:r>
              <a:rPr lang="fr-FR" dirty="0"/>
              <a:t> nucleus and </a:t>
            </a:r>
            <a:r>
              <a:rPr lang="fr-FR" dirty="0" err="1"/>
              <a:t>prefrontal</a:t>
            </a:r>
            <a:r>
              <a:rPr lang="fr-FR" dirty="0"/>
              <a:t> cortex. “</a:t>
            </a:r>
            <a:r>
              <a:rPr lang="fr-FR" dirty="0" err="1"/>
              <a:t>Low</a:t>
            </a:r>
            <a:r>
              <a:rPr lang="fr-FR" dirty="0"/>
              <a:t> </a:t>
            </a:r>
            <a:r>
              <a:rPr lang="fr-FR" dirty="0" err="1"/>
              <a:t>levels</a:t>
            </a:r>
            <a:r>
              <a:rPr lang="fr-FR" dirty="0"/>
              <a:t> of dopamine </a:t>
            </a:r>
            <a:r>
              <a:rPr lang="fr-FR" dirty="0" err="1"/>
              <a:t>make</a:t>
            </a:r>
            <a:r>
              <a:rPr lang="fr-FR" dirty="0"/>
              <a:t> people and </a:t>
            </a:r>
            <a:r>
              <a:rPr lang="fr-FR" dirty="0" err="1"/>
              <a:t>other</a:t>
            </a:r>
            <a:r>
              <a:rPr lang="fr-FR" dirty="0"/>
              <a:t> </a:t>
            </a:r>
            <a:r>
              <a:rPr lang="fr-FR" dirty="0" err="1"/>
              <a:t>animals</a:t>
            </a:r>
            <a:r>
              <a:rPr lang="fr-FR" dirty="0"/>
              <a:t> </a:t>
            </a:r>
            <a:r>
              <a:rPr lang="fr-FR" dirty="0" err="1"/>
              <a:t>less</a:t>
            </a:r>
            <a:r>
              <a:rPr lang="fr-FR" dirty="0"/>
              <a:t> </a:t>
            </a:r>
            <a:r>
              <a:rPr lang="fr-FR" dirty="0" err="1"/>
              <a:t>likely</a:t>
            </a:r>
            <a:r>
              <a:rPr lang="fr-FR" dirty="0"/>
              <a:t> to </a:t>
            </a:r>
            <a:r>
              <a:rPr lang="fr-FR" dirty="0" err="1"/>
              <a:t>make</a:t>
            </a:r>
            <a:r>
              <a:rPr lang="fr-FR" dirty="0"/>
              <a:t> efforts for </a:t>
            </a:r>
            <a:r>
              <a:rPr lang="fr-FR" dirty="0" err="1"/>
              <a:t>things</a:t>
            </a:r>
            <a:r>
              <a:rPr lang="fr-FR" dirty="0"/>
              <a:t>.</a:t>
            </a:r>
          </a:p>
          <a:p>
            <a:pPr>
              <a:defRPr sz="1200"/>
            </a:pPr>
            <a:endParaRPr lang="fr-FR" dirty="0"/>
          </a:p>
          <a:p>
            <a:pPr>
              <a:defRPr sz="1200"/>
            </a:pPr>
            <a:endParaRPr lang="fr-FR" dirty="0"/>
          </a:p>
          <a:p>
            <a:pPr>
              <a:defRPr sz="1200"/>
            </a:pPr>
            <a:endParaRPr lang="fr-FR" dirty="0"/>
          </a:p>
          <a:p>
            <a:pPr>
              <a:defRPr sz="1200"/>
            </a:pPr>
            <a:endParaRPr lang="fr-FR" dirty="0"/>
          </a:p>
          <a:p>
            <a:pPr>
              <a:defRPr sz="1200"/>
            </a:pPr>
            <a:endParaRPr lang="fr-FR" dirty="0"/>
          </a:p>
          <a:p>
            <a:pPr>
              <a:defRPr sz="1200"/>
            </a:pPr>
            <a:r>
              <a:rPr lang="fr-FR" dirty="0"/>
              <a:t>To trace the source of motivation, </a:t>
            </a:r>
            <a:r>
              <a:rPr lang="fr-FR" dirty="0" err="1"/>
              <a:t>let’s</a:t>
            </a:r>
            <a:r>
              <a:rPr lang="fr-FR" dirty="0"/>
              <a:t> </a:t>
            </a:r>
            <a:r>
              <a:rPr lang="fr-FR" dirty="0" err="1"/>
              <a:t>begin</a:t>
            </a:r>
            <a:r>
              <a:rPr lang="fr-FR" dirty="0"/>
              <a:t> </a:t>
            </a:r>
          </a:p>
          <a:p>
            <a:pPr>
              <a:defRPr sz="1200"/>
            </a:pPr>
            <a:endParaRPr lang="fr-FR" dirty="0"/>
          </a:p>
          <a:p>
            <a:pPr>
              <a:defRPr sz="1200"/>
            </a:pPr>
            <a:r>
              <a:rPr lang="fr-FR" dirty="0" err="1"/>
              <a:t>Basically</a:t>
            </a:r>
            <a:r>
              <a:rPr lang="fr-FR" dirty="0"/>
              <a:t> a </a:t>
            </a:r>
            <a:r>
              <a:rPr lang="fr-FR" dirty="0" err="1"/>
              <a:t>reward</a:t>
            </a:r>
            <a:r>
              <a:rPr lang="fr-FR" dirty="0"/>
              <a:t> </a:t>
            </a:r>
            <a:r>
              <a:rPr lang="fr-FR" dirty="0" err="1"/>
              <a:t>is</a:t>
            </a:r>
            <a:r>
              <a:rPr lang="fr-FR" dirty="0"/>
              <a:t> </a:t>
            </a:r>
            <a:r>
              <a:rPr lang="fr-FR" dirty="0" err="1"/>
              <a:t>any</a:t>
            </a:r>
            <a:r>
              <a:rPr lang="fr-FR" dirty="0"/>
              <a:t> stimulus </a:t>
            </a:r>
            <a:r>
              <a:rPr lang="fr-FR" dirty="0" err="1"/>
              <a:t>that</a:t>
            </a:r>
            <a:r>
              <a:rPr lang="fr-FR" dirty="0"/>
              <a:t> </a:t>
            </a:r>
            <a:r>
              <a:rPr lang="fr-FR" dirty="0" err="1"/>
              <a:t>can</a:t>
            </a:r>
            <a:r>
              <a:rPr lang="fr-FR" dirty="0"/>
              <a:t> drive us to </a:t>
            </a:r>
            <a:r>
              <a:rPr lang="fr-FR" dirty="0" err="1"/>
              <a:t>make</a:t>
            </a:r>
            <a:r>
              <a:rPr lang="fr-FR" dirty="0"/>
              <a:t> a </a:t>
            </a:r>
            <a:r>
              <a:rPr lang="fr-FR" dirty="0" err="1"/>
              <a:t>movement</a:t>
            </a:r>
            <a:r>
              <a:rPr lang="fr-FR" dirty="0"/>
              <a:t> </a:t>
            </a:r>
            <a:r>
              <a:rPr lang="fr-FR" dirty="0" err="1"/>
              <a:t>toward</a:t>
            </a:r>
            <a:r>
              <a:rPr lang="fr-FR" dirty="0"/>
              <a:t> </a:t>
            </a:r>
            <a:r>
              <a:rPr lang="fr-FR" dirty="0" err="1"/>
              <a:t>it</a:t>
            </a:r>
            <a:r>
              <a:rPr lang="fr-FR" dirty="0"/>
              <a:t>. So a plan </a:t>
            </a:r>
            <a:r>
              <a:rPr lang="fr-FR" dirty="0" err="1"/>
              <a:t>becomes</a:t>
            </a:r>
            <a:r>
              <a:rPr lang="fr-FR" dirty="0"/>
              <a:t> an action </a:t>
            </a:r>
            <a:r>
              <a:rPr lang="fr-FR" dirty="0" err="1"/>
              <a:t>when</a:t>
            </a:r>
            <a:r>
              <a:rPr lang="fr-FR" dirty="0"/>
              <a:t> the dopamine </a:t>
            </a:r>
            <a:r>
              <a:rPr lang="fr-FR" dirty="0" err="1"/>
              <a:t>is</a:t>
            </a:r>
            <a:r>
              <a:rPr lang="fr-FR" dirty="0"/>
              <a:t> </a:t>
            </a:r>
            <a:r>
              <a:rPr lang="fr-FR" dirty="0" err="1"/>
              <a:t>involved</a:t>
            </a:r>
            <a:r>
              <a:rPr lang="fr-FR" dirty="0"/>
              <a:t>. </a:t>
            </a:r>
          </a:p>
          <a:p>
            <a:pPr>
              <a:defRPr sz="1200"/>
            </a:pPr>
            <a:endParaRPr lang="fr-FR" dirty="0"/>
          </a:p>
          <a:p>
            <a:pPr>
              <a:defRPr sz="1200"/>
            </a:pPr>
            <a:endParaRPr lang="fr-FR" dirty="0"/>
          </a:p>
          <a:p>
            <a:pPr>
              <a:defRPr sz="1200"/>
            </a:pPr>
            <a:endParaRPr lang="fr-FR" dirty="0"/>
          </a:p>
          <a:p>
            <a:pPr>
              <a:defRPr sz="1200"/>
            </a:pPr>
            <a:r>
              <a:rPr lang="fr-FR" dirty="0"/>
              <a:t>DA </a:t>
            </a:r>
            <a:r>
              <a:rPr lang="fr-FR" dirty="0" err="1"/>
              <a:t>is</a:t>
            </a:r>
            <a:r>
              <a:rPr lang="fr-FR" dirty="0"/>
              <a:t> </a:t>
            </a:r>
            <a:r>
              <a:rPr lang="fr-FR" dirty="0" err="1"/>
              <a:t>also</a:t>
            </a:r>
            <a:r>
              <a:rPr lang="fr-FR" dirty="0"/>
              <a:t> a </a:t>
            </a:r>
            <a:r>
              <a:rPr lang="fr-FR" dirty="0" err="1"/>
              <a:t>kind</a:t>
            </a:r>
            <a:r>
              <a:rPr lang="fr-FR" dirty="0"/>
              <a:t> of </a:t>
            </a:r>
            <a:r>
              <a:rPr lang="fr-FR" dirty="0" err="1"/>
              <a:t>sensor</a:t>
            </a:r>
            <a:r>
              <a:rPr lang="fr-FR" dirty="0"/>
              <a:t> for </a:t>
            </a:r>
            <a:r>
              <a:rPr lang="fr-FR" dirty="0" err="1"/>
              <a:t>novelty</a:t>
            </a:r>
            <a:r>
              <a:rPr lang="fr-FR" dirty="0"/>
              <a:t>. It  </a:t>
            </a:r>
          </a:p>
          <a:p>
            <a:pPr>
              <a:defRPr sz="1200"/>
            </a:pPr>
            <a:r>
              <a:rPr lang="fr-FR" dirty="0" err="1"/>
              <a:t>That’s</a:t>
            </a:r>
            <a:r>
              <a:rPr lang="fr-FR" dirty="0"/>
              <a:t> </a:t>
            </a:r>
            <a:r>
              <a:rPr lang="fr-FR" dirty="0" err="1"/>
              <a:t>why</a:t>
            </a:r>
            <a:r>
              <a:rPr lang="fr-FR" dirty="0"/>
              <a:t> people </a:t>
            </a:r>
            <a:r>
              <a:rPr lang="fr-FR" dirty="0" err="1"/>
              <a:t>under</a:t>
            </a:r>
            <a:r>
              <a:rPr lang="fr-FR" dirty="0"/>
              <a:t> </a:t>
            </a:r>
            <a:r>
              <a:rPr lang="fr-FR" dirty="0" err="1"/>
              <a:t>cocaine</a:t>
            </a:r>
            <a:r>
              <a:rPr lang="fr-FR" dirty="0"/>
              <a:t> tend to move a lot. </a:t>
            </a:r>
          </a:p>
          <a:p>
            <a:pPr>
              <a:defRPr sz="1200"/>
            </a:pPr>
            <a:r>
              <a:rPr lang="fr-FR" dirty="0" err="1"/>
              <a:t>any</a:t>
            </a:r>
            <a:r>
              <a:rPr lang="fr-FR" dirty="0"/>
              <a:t> </a:t>
            </a:r>
            <a:r>
              <a:rPr lang="fr-FR" dirty="0" err="1"/>
              <a:t>behavior</a:t>
            </a:r>
            <a:r>
              <a:rPr lang="fr-FR" dirty="0"/>
              <a:t> </a:t>
            </a:r>
            <a:r>
              <a:rPr lang="fr-FR" dirty="0" err="1"/>
              <a:t>that</a:t>
            </a:r>
            <a:r>
              <a:rPr lang="fr-FR" dirty="0"/>
              <a:t> </a:t>
            </a:r>
            <a:r>
              <a:rPr lang="fr-FR" dirty="0" err="1"/>
              <a:t>is</a:t>
            </a:r>
            <a:r>
              <a:rPr lang="fr-FR" dirty="0"/>
              <a:t> </a:t>
            </a:r>
            <a:r>
              <a:rPr lang="fr-FR" dirty="0" err="1"/>
              <a:t>required</a:t>
            </a:r>
            <a:r>
              <a:rPr lang="fr-FR" dirty="0"/>
              <a:t> for </a:t>
            </a:r>
            <a:r>
              <a:rPr lang="fr-FR" dirty="0" err="1"/>
              <a:t>survival</a:t>
            </a:r>
            <a:r>
              <a:rPr lang="fr-FR" dirty="0"/>
              <a:t> </a:t>
            </a:r>
            <a:r>
              <a:rPr lang="fr-FR" dirty="0" err="1"/>
              <a:t>will</a:t>
            </a:r>
            <a:r>
              <a:rPr lang="fr-FR" dirty="0"/>
              <a:t> </a:t>
            </a:r>
            <a:r>
              <a:rPr lang="fr-FR" dirty="0" err="1"/>
              <a:t>stimulate</a:t>
            </a:r>
            <a:r>
              <a:rPr lang="fr-FR" dirty="0"/>
              <a:t> </a:t>
            </a:r>
            <a:r>
              <a:rPr lang="fr-FR" dirty="0" err="1"/>
              <a:t>that</a:t>
            </a:r>
            <a:r>
              <a:rPr lang="fr-FR" dirty="0"/>
              <a:t> system.  </a:t>
            </a:r>
            <a:r>
              <a:rPr lang="fr-FR" dirty="0" err="1"/>
              <a:t>learning</a:t>
            </a:r>
            <a:r>
              <a:rPr lang="fr-FR" dirty="0"/>
              <a:t> </a:t>
            </a:r>
            <a:r>
              <a:rPr lang="fr-FR" dirty="0" err="1"/>
              <a:t>it</a:t>
            </a:r>
            <a:r>
              <a:rPr lang="fr-FR" dirty="0"/>
              <a:t> </a:t>
            </a:r>
            <a:r>
              <a:rPr lang="fr-FR" dirty="0" err="1"/>
              <a:t>does</a:t>
            </a:r>
            <a:r>
              <a:rPr lang="fr-FR" dirty="0"/>
              <a:t> </a:t>
            </a:r>
            <a:r>
              <a:rPr lang="fr-FR" dirty="0" err="1"/>
              <a:t>stimulate</a:t>
            </a:r>
            <a:r>
              <a:rPr lang="fr-FR" dirty="0"/>
              <a:t> the DA release </a:t>
            </a:r>
            <a:r>
              <a:rPr lang="fr-FR" dirty="0" err="1"/>
              <a:t>too</a:t>
            </a:r>
            <a:r>
              <a:rPr lang="fr-FR" dirty="0"/>
              <a:t>. </a:t>
            </a:r>
          </a:p>
          <a:p>
            <a:pPr>
              <a:defRPr sz="1200"/>
            </a:pPr>
            <a:endParaRPr lang="fr-FR" dirty="0"/>
          </a:p>
          <a:p>
            <a:pPr>
              <a:defRPr sz="1200"/>
            </a:pPr>
            <a:r>
              <a:rPr lang="fr-FR" dirty="0"/>
              <a:t>This </a:t>
            </a:r>
            <a:r>
              <a:rPr lang="fr-FR" dirty="0" err="1"/>
              <a:t>is</a:t>
            </a:r>
            <a:r>
              <a:rPr lang="fr-FR" dirty="0"/>
              <a:t> </a:t>
            </a:r>
            <a:r>
              <a:rPr lang="fr-FR" dirty="0" err="1"/>
              <a:t>why</a:t>
            </a:r>
            <a:r>
              <a:rPr lang="fr-FR" dirty="0"/>
              <a:t> </a:t>
            </a:r>
            <a:r>
              <a:rPr lang="fr-FR" dirty="0" err="1"/>
              <a:t>drugs</a:t>
            </a:r>
            <a:r>
              <a:rPr lang="fr-FR" dirty="0"/>
              <a:t> </a:t>
            </a:r>
            <a:r>
              <a:rPr lang="fr-FR" dirty="0" err="1"/>
              <a:t>specifically</a:t>
            </a:r>
            <a:r>
              <a:rPr lang="fr-FR" dirty="0"/>
              <a:t> </a:t>
            </a:r>
            <a:r>
              <a:rPr lang="fr-FR" dirty="0" err="1"/>
              <a:t>act</a:t>
            </a:r>
            <a:r>
              <a:rPr lang="fr-FR" dirty="0"/>
              <a:t> on </a:t>
            </a:r>
            <a:r>
              <a:rPr lang="fr-FR" dirty="0" err="1"/>
              <a:t>this</a:t>
            </a:r>
            <a:r>
              <a:rPr lang="fr-FR" dirty="0"/>
              <a:t> system</a:t>
            </a:r>
          </a:p>
          <a:p>
            <a:pPr>
              <a:defRPr sz="1200"/>
            </a:pPr>
            <a:r>
              <a:rPr lang="fr-FR" dirty="0" err="1"/>
              <a:t>is</a:t>
            </a:r>
            <a:r>
              <a:rPr lang="fr-FR" dirty="0"/>
              <a:t> by </a:t>
            </a:r>
            <a:r>
              <a:rPr lang="fr-FR" dirty="0" err="1"/>
              <a:t>definition</a:t>
            </a:r>
            <a:r>
              <a:rPr lang="fr-FR" dirty="0"/>
              <a:t> a </a:t>
            </a:r>
            <a:r>
              <a:rPr lang="fr-FR" dirty="0" err="1"/>
              <a:t>reward</a:t>
            </a:r>
            <a:r>
              <a:rPr lang="fr-FR" dirty="0"/>
              <a:t>.</a:t>
            </a:r>
          </a:p>
          <a:p>
            <a:pPr>
              <a:defRPr sz="1200"/>
            </a:pPr>
            <a:r>
              <a:rPr lang="fr-FR" dirty="0" err="1"/>
              <a:t>Primary</a:t>
            </a:r>
            <a:r>
              <a:rPr lang="fr-FR" dirty="0"/>
              <a:t> </a:t>
            </a:r>
            <a:r>
              <a:rPr lang="fr-FR" dirty="0" err="1"/>
              <a:t>rewards</a:t>
            </a:r>
            <a:r>
              <a:rPr lang="fr-FR" dirty="0"/>
              <a:t> are </a:t>
            </a:r>
            <a:r>
              <a:rPr lang="fr-FR" dirty="0" err="1"/>
              <a:t>those</a:t>
            </a:r>
            <a:r>
              <a:rPr lang="fr-FR" dirty="0"/>
              <a:t> </a:t>
            </a:r>
            <a:r>
              <a:rPr lang="fr-FR" dirty="0" err="1"/>
              <a:t>necessary</a:t>
            </a:r>
            <a:r>
              <a:rPr lang="fr-FR" dirty="0"/>
              <a:t> for the </a:t>
            </a:r>
            <a:r>
              <a:rPr lang="fr-FR" dirty="0" err="1"/>
              <a:t>survival</a:t>
            </a:r>
            <a:r>
              <a:rPr lang="fr-FR" dirty="0"/>
              <a:t> of </a:t>
            </a:r>
            <a:r>
              <a:rPr lang="fr-FR" dirty="0" err="1"/>
              <a:t>one's</a:t>
            </a:r>
            <a:r>
              <a:rPr lang="fr-FR" dirty="0"/>
              <a:t> self and </a:t>
            </a:r>
            <a:r>
              <a:rPr lang="fr-FR" dirty="0" err="1"/>
              <a:t>offspring</a:t>
            </a:r>
            <a:r>
              <a:rPr lang="fr-FR" dirty="0"/>
              <a:t>, and </a:t>
            </a:r>
            <a:r>
              <a:rPr lang="fr-FR" dirty="0" err="1"/>
              <a:t>include</a:t>
            </a:r>
            <a:r>
              <a:rPr lang="fr-FR" dirty="0"/>
              <a:t> </a:t>
            </a:r>
            <a:r>
              <a:rPr lang="fr-FR" dirty="0" err="1"/>
              <a:t>homeostatic</a:t>
            </a:r>
            <a:r>
              <a:rPr lang="fr-FR" dirty="0"/>
              <a:t> (palatable </a:t>
            </a:r>
            <a:r>
              <a:rPr lang="fr-FR" dirty="0" err="1"/>
              <a:t>food</a:t>
            </a:r>
            <a:r>
              <a:rPr lang="fr-FR" dirty="0"/>
              <a:t>) and reproductive (</a:t>
            </a:r>
            <a:r>
              <a:rPr lang="fr-FR" dirty="0" err="1"/>
              <a:t>sexual</a:t>
            </a:r>
            <a:r>
              <a:rPr lang="fr-FR" dirty="0"/>
              <a:t> contact and parental </a:t>
            </a:r>
            <a:r>
              <a:rPr lang="fr-FR" dirty="0" err="1"/>
              <a:t>investment</a:t>
            </a:r>
            <a:r>
              <a:rPr lang="fr-FR" dirty="0"/>
              <a:t>) </a:t>
            </a:r>
            <a:r>
              <a:rPr lang="fr-FR" dirty="0" err="1"/>
              <a:t>rewards</a:t>
            </a:r>
            <a:r>
              <a:rPr lang="fr-FR" dirty="0"/>
              <a:t>. </a:t>
            </a:r>
          </a:p>
          <a:p>
            <a:endParaRPr lang="fr-FR" dirty="0"/>
          </a:p>
          <a:p>
            <a:endParaRPr lang="fr-FR" dirty="0"/>
          </a:p>
          <a:p>
            <a:endParaRPr lang="fr-FR" dirty="0"/>
          </a:p>
          <a:p>
            <a:pPr>
              <a:defRPr sz="1000"/>
            </a:pPr>
            <a:r>
              <a:rPr lang="fr-FR" dirty="0"/>
              <a:t>Photo </a:t>
            </a:r>
            <a:r>
              <a:rPr lang="fr-FR" dirty="0" err="1"/>
              <a:t>credit</a:t>
            </a:r>
            <a:r>
              <a:rPr lang="fr-FR" dirty="0"/>
              <a:t>: </a:t>
            </a:r>
            <a:r>
              <a:rPr lang="fr-FR" dirty="0" err="1"/>
              <a:t>Npr.org</a:t>
            </a:r>
            <a:endParaRPr lang="fr-FR" dirty="0"/>
          </a:p>
          <a:p>
            <a:pPr>
              <a:defRPr sz="1000"/>
            </a:pPr>
            <a:r>
              <a:rPr lang="fr-FR" dirty="0"/>
              <a:t>Photo </a:t>
            </a:r>
            <a:r>
              <a:rPr lang="fr-FR" dirty="0" err="1"/>
              <a:t>credit</a:t>
            </a:r>
            <a:r>
              <a:rPr lang="fr-FR" dirty="0"/>
              <a:t>: &lt;a </a:t>
            </a:r>
            <a:r>
              <a:rPr lang="fr-FR" dirty="0" err="1"/>
              <a:t>href</a:t>
            </a:r>
            <a:r>
              <a:rPr lang="fr-FR" dirty="0"/>
              <a:t>="http://</a:t>
            </a:r>
            <a:r>
              <a:rPr lang="fr-FR" dirty="0" err="1"/>
              <a:t>media.npr.org</a:t>
            </a:r>
            <a:r>
              <a:rPr lang="fr-FR" dirty="0"/>
              <a:t>/</a:t>
            </a:r>
            <a:r>
              <a:rPr lang="fr-FR" dirty="0" err="1"/>
              <a:t>assets</a:t>
            </a:r>
            <a:r>
              <a:rPr lang="fr-FR" dirty="0"/>
              <a:t>/</a:t>
            </a:r>
            <a:r>
              <a:rPr lang="fr-FR" dirty="0" err="1"/>
              <a:t>img</a:t>
            </a:r>
            <a:r>
              <a:rPr lang="fr-FR" dirty="0"/>
              <a:t>/2014/10/23/your-brain-on-curiosity2_custom-13fe3369f114a09ed1703a471c366c336294995b.jpg"&gt;</a:t>
            </a:r>
            <a:r>
              <a:rPr lang="fr-FR" dirty="0" err="1"/>
              <a:t>Npr.org</a:t>
            </a:r>
            <a:r>
              <a:rPr lang="fr-FR" dirty="0"/>
              <a:t>&lt;/a&gt;</a:t>
            </a:r>
          </a:p>
          <a:p>
            <a:endParaRPr lang="fr-FR" dirty="0"/>
          </a:p>
        </p:txBody>
      </p:sp>
    </p:spTree>
    <p:extLst>
      <p:ext uri="{BB962C8B-B14F-4D97-AF65-F5344CB8AC3E}">
        <p14:creationId xmlns:p14="http://schemas.microsoft.com/office/powerpoint/2010/main" val="361017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ordi, la plupart d’entre nous </a:t>
            </a:r>
            <a:r>
              <a:rPr lang="fr-FR" dirty="0" err="1"/>
              <a:t>prévoientt</a:t>
            </a:r>
            <a:r>
              <a:rPr lang="fr-FR" dirty="0"/>
              <a:t> que l’apprentissage va pas être super chouette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Faire une formation en ligne c’est d’être obligé de s’avouer à chaque fois que l’on se connecte que l’on va faire un truc sérieux utile pour plus tard. </a:t>
            </a:r>
          </a:p>
          <a:p>
            <a:endParaRPr lang="fr-FR" dirty="0"/>
          </a:p>
        </p:txBody>
      </p:sp>
      <p:sp>
        <p:nvSpPr>
          <p:cNvPr id="4" name="Espace réservé du numéro de diapositive 3"/>
          <p:cNvSpPr>
            <a:spLocks noGrp="1"/>
          </p:cNvSpPr>
          <p:nvPr>
            <p:ph type="sldNum" sz="quarter" idx="5"/>
          </p:nvPr>
        </p:nvSpPr>
        <p:spPr/>
        <p:txBody>
          <a:bodyPr/>
          <a:lstStyle/>
          <a:p>
            <a:fld id="{2B9DBCF3-0A60-6645-A1F0-C2B57F44D7F5}" type="slidenum">
              <a:rPr lang="fr-FR" smtClean="0"/>
              <a:t>10</a:t>
            </a:fld>
            <a:endParaRPr lang="fr-FR"/>
          </a:p>
        </p:txBody>
      </p:sp>
    </p:spTree>
    <p:extLst>
      <p:ext uri="{BB962C8B-B14F-4D97-AF65-F5344CB8AC3E}">
        <p14:creationId xmlns:p14="http://schemas.microsoft.com/office/powerpoint/2010/main" val="49085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91BA9-9188-F242-B05A-6C701721B4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58CA62-9952-974B-A24B-6FB69F6EB5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F302C36-202D-3243-BD98-80B4A6376CE6}"/>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8A58E80E-F262-1D44-A7AB-67D64E3622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29BF12-6D97-6E45-849F-899813065A56}"/>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327788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E2481-F976-A047-A9E2-A75CD454BD4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E919CBA-F8F7-4F43-BCC9-AC7D3730BBD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0F70D7-318B-DC4B-8655-E31E82C1EE9E}"/>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A91B5E6F-3E3B-BE40-BA76-2123AB850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D4DA9E-456F-5A43-96F3-EC5F8E22517D}"/>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79280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4546257-72BD-DB41-8686-155C412633F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0AE4612-2B57-744D-BDC6-BD024FFA1DE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7BAD0C-4F8B-5E42-BE87-84C6D703AADE}"/>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D3419630-6D86-8B40-BC32-649D7359AF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92DFED-AE84-3948-9A37-97121421678B}"/>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27781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7BD2D-EDF4-FD4B-8234-D0DD9568777C}"/>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4" name="Espace réservé de la date 3">
            <a:extLst>
              <a:ext uri="{FF2B5EF4-FFF2-40B4-BE49-F238E27FC236}">
                <a16:creationId xmlns:a16="http://schemas.microsoft.com/office/drawing/2014/main" id="{D90CD9B4-2860-304C-B458-BF70C4AD64FC}"/>
              </a:ext>
            </a:extLst>
          </p:cNvPr>
          <p:cNvSpPr>
            <a:spLocks noGrp="1"/>
          </p:cNvSpPr>
          <p:nvPr>
            <p:ph type="dt" sz="half" idx="10"/>
          </p:nvPr>
        </p:nvSpPr>
        <p:spPr/>
        <p:txBody>
          <a:bodyPr/>
          <a:lstStyle/>
          <a:p>
            <a:fld id="{67CCEDE5-7F9F-954F-B79E-A670D366F39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27E2B0CD-5390-0C4B-9B3F-C7F6FF586E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D2EDE8-571A-384C-B216-8E58FB22475E}"/>
              </a:ext>
            </a:extLst>
          </p:cNvPr>
          <p:cNvSpPr>
            <a:spLocks noGrp="1"/>
          </p:cNvSpPr>
          <p:nvPr>
            <p:ph type="sldNum" sz="quarter" idx="12"/>
          </p:nvPr>
        </p:nvSpPr>
        <p:spPr/>
        <p:txBody>
          <a:bodyPr/>
          <a:lstStyle/>
          <a:p>
            <a:fld id="{31050F49-522C-1644-AB48-3B542CA32246}" type="slidenum">
              <a:rPr lang="fr-FR" smtClean="0"/>
              <a:t>‹N°›</a:t>
            </a:fld>
            <a:endParaRPr lang="fr-FR"/>
          </a:p>
        </p:txBody>
      </p:sp>
    </p:spTree>
    <p:extLst>
      <p:ext uri="{BB962C8B-B14F-4D97-AF65-F5344CB8AC3E}">
        <p14:creationId xmlns:p14="http://schemas.microsoft.com/office/powerpoint/2010/main" val="272460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DC63A-533A-444F-86F3-9787210B2E4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C46032-1652-7A41-9B80-474A919A58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772896-9167-B143-B189-ABE5CF88DF00}"/>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B45D87F5-B2D1-9A4A-8F69-C736033124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EA7398-76B0-D24D-A730-A4FD6E407911}"/>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397052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DB4DD-5302-FB4D-97E7-811F93E2CD0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303B8F5-CF8D-3D4B-AE24-FFF9211DC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B870907-A91F-D34F-AB9C-3ED9242CB10F}"/>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8B4D834D-428A-7547-849E-77A233CB10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F9AA71-0EB6-3846-A329-164F4D97E1EC}"/>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96664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9AD6E-F622-9B48-8E46-417DC0B8B00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8892DA-860D-7F41-B20E-D686CCE46F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94BF6EC-9EA4-754F-84A2-67FC5A9DD79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AE7CB9C-D63E-104A-932B-E8229F4AD70C}"/>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6" name="Espace réservé du pied de page 5">
            <a:extLst>
              <a:ext uri="{FF2B5EF4-FFF2-40B4-BE49-F238E27FC236}">
                <a16:creationId xmlns:a16="http://schemas.microsoft.com/office/drawing/2014/main" id="{7DB56DA3-78F5-5149-8774-45F8ACED58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2E8F0B-A7C9-ED49-B7D8-308C3813E94B}"/>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9791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EE1E1-08FE-974F-91CC-7A45000A1BE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545F74C-560D-4545-9510-3BC6D6F25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86AB03-BBFC-CA4F-9937-CB7AF7ACC8D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71DC995-6CA7-9C49-83FF-072A49174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9A9A915-63C6-2E4C-A948-7BF5E2317A4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0C9CE78-64DB-7741-8A10-97BFA2764C8D}"/>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8" name="Espace réservé du pied de page 7">
            <a:extLst>
              <a:ext uri="{FF2B5EF4-FFF2-40B4-BE49-F238E27FC236}">
                <a16:creationId xmlns:a16="http://schemas.microsoft.com/office/drawing/2014/main" id="{E8F38307-1D99-D544-9F1B-F1CEDA4771B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BA2EF66-19CA-0140-9298-CB510AE16929}"/>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171475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4F7FB-E890-F24B-A657-C48F697958B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D49BF24-78DB-8943-8A01-22672AFF5C33}"/>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4" name="Espace réservé du pied de page 3">
            <a:extLst>
              <a:ext uri="{FF2B5EF4-FFF2-40B4-BE49-F238E27FC236}">
                <a16:creationId xmlns:a16="http://schemas.microsoft.com/office/drawing/2014/main" id="{7184379C-AA46-A549-A382-06E1D94384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095DD40-CC6C-C141-B1B6-D5C74362DBD0}"/>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201586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9F44EC-EF08-C740-BB89-F670AD8BAC0E}"/>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3" name="Espace réservé du pied de page 2">
            <a:extLst>
              <a:ext uri="{FF2B5EF4-FFF2-40B4-BE49-F238E27FC236}">
                <a16:creationId xmlns:a16="http://schemas.microsoft.com/office/drawing/2014/main" id="{F1CACA4C-AF8B-174A-81C9-D19E3197EF0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F2E272F-C124-F541-A1A1-534D9B541EB7}"/>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35455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93074-4CE6-5643-A550-7BA329D503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4430135-7A5D-3B4F-98A0-C7BE2A795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0E7BF4E-62C4-3346-B114-3A1136FF5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0CEA15-33B9-AA45-A60B-68A676C09162}"/>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6" name="Espace réservé du pied de page 5">
            <a:extLst>
              <a:ext uri="{FF2B5EF4-FFF2-40B4-BE49-F238E27FC236}">
                <a16:creationId xmlns:a16="http://schemas.microsoft.com/office/drawing/2014/main" id="{C5D629E2-C127-F44F-9852-E6933E052E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760709A-01FB-7E47-87D2-D747D56E652C}"/>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2014087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C06690-E6AF-894A-BDB2-AB8C295E6FD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0E875A8-97FC-4C41-B336-624C65A2B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C00DBAF-8223-C44A-A2D4-2AE664A70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968C44F-5C40-C149-9D4B-8E12A4A46BC7}"/>
              </a:ext>
            </a:extLst>
          </p:cNvPr>
          <p:cNvSpPr>
            <a:spLocks noGrp="1"/>
          </p:cNvSpPr>
          <p:nvPr>
            <p:ph type="dt" sz="half" idx="10"/>
          </p:nvPr>
        </p:nvSpPr>
        <p:spPr/>
        <p:txBody>
          <a:bodyPr/>
          <a:lstStyle/>
          <a:p>
            <a:fld id="{EC53142E-E819-2043-A42B-A889F6CF2677}" type="datetimeFigureOut">
              <a:rPr lang="fr-FR" smtClean="0"/>
              <a:t>15/11/2023</a:t>
            </a:fld>
            <a:endParaRPr lang="fr-FR"/>
          </a:p>
        </p:txBody>
      </p:sp>
      <p:sp>
        <p:nvSpPr>
          <p:cNvPr id="6" name="Espace réservé du pied de page 5">
            <a:extLst>
              <a:ext uri="{FF2B5EF4-FFF2-40B4-BE49-F238E27FC236}">
                <a16:creationId xmlns:a16="http://schemas.microsoft.com/office/drawing/2014/main" id="{211821E6-14C1-B34B-91A1-83967AC9B8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8624B9-BF15-5C4E-A259-C111AA004AED}"/>
              </a:ext>
            </a:extLst>
          </p:cNvPr>
          <p:cNvSpPr>
            <a:spLocks noGrp="1"/>
          </p:cNvSpPr>
          <p:nvPr>
            <p:ph type="sldNum" sz="quarter" idx="12"/>
          </p:nvPr>
        </p:nvSpPr>
        <p:spPr/>
        <p:txBody>
          <a:bodyPr/>
          <a:lstStyle/>
          <a:p>
            <a:fld id="{EA2EEF02-4D27-3C4E-BAB4-889ECDBDFD47}" type="slidenum">
              <a:rPr lang="fr-FR" smtClean="0"/>
              <a:t>‹N°›</a:t>
            </a:fld>
            <a:endParaRPr lang="fr-FR"/>
          </a:p>
        </p:txBody>
      </p:sp>
    </p:spTree>
    <p:extLst>
      <p:ext uri="{BB962C8B-B14F-4D97-AF65-F5344CB8AC3E}">
        <p14:creationId xmlns:p14="http://schemas.microsoft.com/office/powerpoint/2010/main" val="45680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263351-481F-FB46-82D4-4A2876CC4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6A02DF-D624-CE41-94C7-68FC5FDF6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704C91-4D6C-5648-8E42-55B39C2B4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3142E-E819-2043-A42B-A889F6CF2677}" type="datetimeFigureOut">
              <a:rPr lang="fr-FR" smtClean="0"/>
              <a:t>15/11/2023</a:t>
            </a:fld>
            <a:endParaRPr lang="fr-FR"/>
          </a:p>
        </p:txBody>
      </p:sp>
      <p:sp>
        <p:nvSpPr>
          <p:cNvPr id="5" name="Espace réservé du pied de page 4">
            <a:extLst>
              <a:ext uri="{FF2B5EF4-FFF2-40B4-BE49-F238E27FC236}">
                <a16:creationId xmlns:a16="http://schemas.microsoft.com/office/drawing/2014/main" id="{64FD8E61-DEAE-8B48-A823-352CB30DD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C17F1CF-D799-0543-8E7F-AD3F3FE66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EEF02-4D27-3C4E-BAB4-889ECDBDFD47}" type="slidenum">
              <a:rPr lang="fr-FR" smtClean="0"/>
              <a:t>‹N°›</a:t>
            </a:fld>
            <a:endParaRPr lang="fr-FR"/>
          </a:p>
        </p:txBody>
      </p:sp>
      <p:sp>
        <p:nvSpPr>
          <p:cNvPr id="8" name="Rectangle 7">
            <a:extLst>
              <a:ext uri="{FF2B5EF4-FFF2-40B4-BE49-F238E27FC236}">
                <a16:creationId xmlns:a16="http://schemas.microsoft.com/office/drawing/2014/main" id="{A36F7502-A6B7-A263-8CF0-1A0D3EA1C3BC}"/>
              </a:ext>
            </a:extLst>
          </p:cNvPr>
          <p:cNvSpPr/>
          <p:nvPr userDrawn="1"/>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003299">
                  <a:alpha val="8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1536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cebook">
            <a:hlinkClick r:id="" action="ppaction://media"/>
            <a:extLst>
              <a:ext uri="{FF2B5EF4-FFF2-40B4-BE49-F238E27FC236}">
                <a16:creationId xmlns:a16="http://schemas.microsoft.com/office/drawing/2014/main" id="{49463978-B874-FE47-A272-4B582A02ED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463" b="34028"/>
          <a:stretch/>
        </p:blipFill>
        <p:spPr>
          <a:xfrm>
            <a:off x="0" y="2134718"/>
            <a:ext cx="12192000" cy="3601056"/>
          </a:xfrm>
          <a:prstGeom prst="rect">
            <a:avLst/>
          </a:prstGeom>
        </p:spPr>
      </p:pic>
      <p:sp>
        <p:nvSpPr>
          <p:cNvPr id="5" name="Titre 1">
            <a:extLst>
              <a:ext uri="{FF2B5EF4-FFF2-40B4-BE49-F238E27FC236}">
                <a16:creationId xmlns:a16="http://schemas.microsoft.com/office/drawing/2014/main" id="{68BF5CB6-A606-EB43-88C7-482DF552DE78}"/>
              </a:ext>
            </a:extLst>
          </p:cNvPr>
          <p:cNvSpPr txBox="1">
            <a:spLocks/>
          </p:cNvSpPr>
          <p:nvPr/>
        </p:nvSpPr>
        <p:spPr>
          <a:xfrm>
            <a:off x="342900" y="312668"/>
            <a:ext cx="11506200" cy="1438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CH" sz="5400" dirty="0">
                <a:solidFill>
                  <a:schemeClr val="accent4"/>
                </a:solidFill>
                <a:latin typeface="+mn-lt"/>
              </a:rPr>
              <a:t>Le cerveau en ligne </a:t>
            </a:r>
            <a:endParaRPr lang="fr-CH" sz="2500" dirty="0">
              <a:solidFill>
                <a:schemeClr val="accent5">
                  <a:lumMod val="20000"/>
                  <a:lumOff val="80000"/>
                </a:schemeClr>
              </a:solidFill>
              <a:latin typeface="+mn-lt"/>
            </a:endParaRPr>
          </a:p>
          <a:p>
            <a:pPr algn="ctr">
              <a:lnSpc>
                <a:spcPct val="100000"/>
              </a:lnSpc>
            </a:pPr>
            <a:r>
              <a:rPr lang="fr-CH" sz="2500" dirty="0">
                <a:solidFill>
                  <a:schemeClr val="accent5">
                    <a:lumMod val="20000"/>
                    <a:lumOff val="80000"/>
                  </a:schemeClr>
                </a:solidFill>
                <a:latin typeface="+mn-lt"/>
              </a:rPr>
              <a:t>Freins et leviers de la motivation dans l'apprentissage à distance</a:t>
            </a:r>
            <a:r>
              <a:rPr lang="fr-FR" sz="2500" dirty="0">
                <a:solidFill>
                  <a:schemeClr val="accent5">
                    <a:lumMod val="20000"/>
                    <a:lumOff val="80000"/>
                  </a:schemeClr>
                </a:solidFill>
                <a:latin typeface="+mn-lt"/>
              </a:rPr>
              <a:t> </a:t>
            </a:r>
          </a:p>
        </p:txBody>
      </p:sp>
      <p:sp>
        <p:nvSpPr>
          <p:cNvPr id="9" name="Titre 1">
            <a:extLst>
              <a:ext uri="{FF2B5EF4-FFF2-40B4-BE49-F238E27FC236}">
                <a16:creationId xmlns:a16="http://schemas.microsoft.com/office/drawing/2014/main" id="{89CD5B41-4121-F744-B030-28C260118DEC}"/>
              </a:ext>
            </a:extLst>
          </p:cNvPr>
          <p:cNvSpPr txBox="1">
            <a:spLocks/>
          </p:cNvSpPr>
          <p:nvPr/>
        </p:nvSpPr>
        <p:spPr>
          <a:xfrm>
            <a:off x="5265174" y="6227241"/>
            <a:ext cx="7131360" cy="3180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400" b="1" dirty="0">
                <a:solidFill>
                  <a:schemeClr val="bg1"/>
                </a:solidFill>
              </a:rPr>
              <a:t>Marc Turiault, Docteur en Neurosciences – Formateur FSEA – </a:t>
            </a:r>
            <a:r>
              <a:rPr lang="fr-FR" sz="1400" b="1" dirty="0" err="1">
                <a:solidFill>
                  <a:schemeClr val="bg1"/>
                </a:solidFill>
              </a:rPr>
              <a:t>SoBrain.ch</a:t>
            </a:r>
            <a:r>
              <a:rPr lang="fr-FR" sz="1400" b="1" dirty="0">
                <a:solidFill>
                  <a:schemeClr val="bg1"/>
                </a:solidFill>
              </a:rPr>
              <a:t> </a:t>
            </a:r>
            <a:endParaRPr lang="fr-FR" sz="1400" dirty="0">
              <a:solidFill>
                <a:schemeClr val="bg1">
                  <a:lumMod val="85000"/>
                </a:schemeClr>
              </a:solidFill>
            </a:endParaRPr>
          </a:p>
        </p:txBody>
      </p:sp>
      <p:sp>
        <p:nvSpPr>
          <p:cNvPr id="8" name="Titre 1">
            <a:extLst>
              <a:ext uri="{FF2B5EF4-FFF2-40B4-BE49-F238E27FC236}">
                <a16:creationId xmlns:a16="http://schemas.microsoft.com/office/drawing/2014/main" id="{4F66DF31-452E-C146-8488-9F005083D4E9}"/>
              </a:ext>
            </a:extLst>
          </p:cNvPr>
          <p:cNvSpPr txBox="1">
            <a:spLocks/>
          </p:cNvSpPr>
          <p:nvPr/>
        </p:nvSpPr>
        <p:spPr>
          <a:xfrm>
            <a:off x="204534" y="5968384"/>
            <a:ext cx="3840524" cy="756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400" dirty="0">
                <a:solidFill>
                  <a:schemeClr val="bg1">
                    <a:lumMod val="85000"/>
                  </a:schemeClr>
                </a:solidFill>
              </a:rPr>
              <a:t>FSEA - 2023</a:t>
            </a:r>
          </a:p>
        </p:txBody>
      </p:sp>
      <p:pic>
        <p:nvPicPr>
          <p:cNvPr id="2" name="Image 1">
            <a:extLst>
              <a:ext uri="{FF2B5EF4-FFF2-40B4-BE49-F238E27FC236}">
                <a16:creationId xmlns:a16="http://schemas.microsoft.com/office/drawing/2014/main" id="{3844065F-B895-D1FC-7ED2-6EEEF0C9CEF4}"/>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0000" b="90000" l="10000" r="90000">
                        <a14:foregroundMark x1="34000" y1="45000" x2="34000" y2="45000"/>
                        <a14:foregroundMark x1="24333" y1="29000" x2="24333" y2="29000"/>
                        <a14:foregroundMark x1="21000" y1="18667" x2="21000" y2="18667"/>
                        <a14:foregroundMark x1="40333" y1="18000" x2="40333" y2="18000"/>
                        <a14:foregroundMark x1="55333" y1="15000" x2="55333" y2="15000"/>
                        <a14:foregroundMark x1="53000" y1="23667" x2="53000" y2="23667"/>
                        <a14:foregroundMark x1="49333" y1="26667" x2="49333" y2="26667"/>
                        <a14:foregroundMark x1="45000" y1="31667" x2="45000" y2="31667"/>
                        <a14:foregroundMark x1="39000" y1="27667" x2="39000" y2="27667"/>
                        <a14:foregroundMark x1="33333" y1="28333" x2="33333" y2="28333"/>
                        <a14:foregroundMark x1="77333" y1="20000" x2="77333" y2="20000"/>
                        <a14:foregroundMark x1="78667" y1="12667" x2="78667" y2="12667"/>
                        <a14:foregroundMark x1="63333" y1="12667" x2="63333" y2="12667"/>
                        <a14:foregroundMark x1="64333" y1="23667" x2="64333" y2="23667"/>
                        <a14:foregroundMark x1="58000" y1="26000" x2="58000" y2="26000"/>
                        <a14:foregroundMark x1="65333" y1="28667" x2="65333" y2="28667"/>
                        <a14:foregroundMark x1="79000" y1="36667" x2="79000" y2="36667"/>
                        <a14:foregroundMark x1="84667" y1="35000" x2="84667" y2="35000"/>
                        <a14:foregroundMark x1="87000" y1="42333" x2="87000" y2="42333"/>
                        <a14:foregroundMark x1="83667" y1="62000" x2="83667" y2="62000"/>
                        <a14:foregroundMark x1="87333" y1="58000" x2="87333" y2="58000"/>
                        <a14:foregroundMark x1="68000" y1="47667" x2="68000" y2="47667"/>
                        <a14:foregroundMark x1="49000" y1="42333" x2="49000" y2="42333"/>
                        <a14:foregroundMark x1="28667" y1="39667" x2="28667" y2="39667"/>
                        <a14:foregroundMark x1="25667" y1="37000" x2="25667" y2="37000"/>
                        <a14:foregroundMark x1="15000" y1="48000" x2="15000" y2="48000"/>
                        <a14:foregroundMark x1="15667" y1="53333" x2="15667" y2="53333"/>
                        <a14:foregroundMark x1="28333" y1="50333" x2="28333" y2="50333"/>
                        <a14:foregroundMark x1="25667" y1="52667" x2="25667" y2="52667"/>
                        <a14:foregroundMark x1="23000" y1="55333" x2="23000" y2="55333"/>
                        <a14:foregroundMark x1="28333" y1="55333" x2="28333" y2="55333"/>
                        <a14:foregroundMark x1="26000" y1="57667" x2="26000" y2="57667"/>
                        <a14:foregroundMark x1="28333" y1="60667" x2="28333" y2="60667"/>
                        <a14:foregroundMark x1="36000" y1="60667" x2="36000" y2="60667"/>
                        <a14:foregroundMark x1="20667" y1="59667" x2="20667" y2="59667"/>
                        <a14:foregroundMark x1="17333" y1="66000" x2="17333" y2="66000"/>
                        <a14:foregroundMark x1="19000" y1="71000" x2="19000" y2="71000"/>
                        <a14:foregroundMark x1="19333" y1="78333" x2="19333" y2="78333"/>
                        <a14:foregroundMark x1="36333" y1="66667" x2="36333" y2="66667"/>
                        <a14:foregroundMark x1="33667" y1="70333" x2="33667" y2="70333"/>
                        <a14:foregroundMark x1="35333" y1="79667" x2="35333" y2="79667"/>
                        <a14:foregroundMark x1="36333" y1="66333" x2="36333" y2="66333"/>
                        <a14:foregroundMark x1="49667" y1="63667" x2="49667" y2="63667"/>
                        <a14:foregroundMark x1="52000" y1="66333" x2="52000" y2="66333"/>
                        <a14:foregroundMark x1="71000" y1="71667" x2="71000" y2="71667"/>
                        <a14:foregroundMark x1="66000" y1="58333" x2="66000" y2="58333"/>
                        <a14:foregroundMark x1="52000" y1="87667" x2="52000" y2="87667"/>
                        <a14:foregroundMark x1="49667" y1="85000" x2="49667" y2="85000"/>
                        <a14:backgroundMark x1="36333" y1="82667" x2="36333" y2="82667"/>
                        <a14:backgroundMark x1="63000" y1="72000" x2="63000" y2="72000"/>
                      </a14:backgroundRemoval>
                    </a14:imgEffect>
                  </a14:imgLayer>
                </a14:imgProps>
              </a:ext>
            </a:extLst>
          </a:blip>
          <a:stretch>
            <a:fillRect/>
          </a:stretch>
        </p:blipFill>
        <p:spPr>
          <a:xfrm>
            <a:off x="10132597" y="2966968"/>
            <a:ext cx="1857281" cy="1857281"/>
          </a:xfrm>
          <a:prstGeom prst="rect">
            <a:avLst/>
          </a:prstGeom>
        </p:spPr>
      </p:pic>
    </p:spTree>
    <p:extLst>
      <p:ext uri="{BB962C8B-B14F-4D97-AF65-F5344CB8AC3E}">
        <p14:creationId xmlns:p14="http://schemas.microsoft.com/office/powerpoint/2010/main" val="2929326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rated by DALL·E">
            <a:extLst>
              <a:ext uri="{FF2B5EF4-FFF2-40B4-BE49-F238E27FC236}">
                <a16:creationId xmlns:a16="http://schemas.microsoft.com/office/drawing/2014/main" id="{CC2D165A-401F-EDF4-9C00-6D7CE62F94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063" t="13" r="-13063" b="29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4FAADDB-3A1E-200F-980D-1DC81CD40912}"/>
              </a:ext>
            </a:extLst>
          </p:cNvPr>
          <p:cNvSpPr txBox="1"/>
          <p:nvPr/>
        </p:nvSpPr>
        <p:spPr>
          <a:xfrm>
            <a:off x="3907054" y="469895"/>
            <a:ext cx="4763980" cy="1446550"/>
          </a:xfrm>
          <a:prstGeom prst="rect">
            <a:avLst/>
          </a:prstGeom>
          <a:solidFill>
            <a:schemeClr val="bg1"/>
          </a:solidFill>
        </p:spPr>
        <p:txBody>
          <a:bodyPr wrap="square" rtlCol="0">
            <a:spAutoFit/>
          </a:bodyPr>
          <a:lstStyle/>
          <a:p>
            <a:pPr algn="ctr"/>
            <a:r>
              <a:rPr lang="fr-FR" sz="4400" b="1" dirty="0"/>
              <a:t>Prédiction : </a:t>
            </a:r>
          </a:p>
          <a:p>
            <a:pPr algn="ctr"/>
            <a:r>
              <a:rPr lang="fr-FR" sz="4400" b="1" dirty="0"/>
              <a:t>Effort - Peur</a:t>
            </a:r>
          </a:p>
        </p:txBody>
      </p:sp>
    </p:spTree>
    <p:extLst>
      <p:ext uri="{BB962C8B-B14F-4D97-AF65-F5344CB8AC3E}">
        <p14:creationId xmlns:p14="http://schemas.microsoft.com/office/powerpoint/2010/main" val="15593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A8E78-7F74-CF40-B7E0-6861EC33F597}"/>
              </a:ext>
            </a:extLst>
          </p:cNvPr>
          <p:cNvSpPr/>
          <p:nvPr/>
        </p:nvSpPr>
        <p:spPr>
          <a:xfrm>
            <a:off x="354904" y="353568"/>
            <a:ext cx="11837096" cy="1644874"/>
          </a:xfrm>
          <a:prstGeom prst="rect">
            <a:avLst/>
          </a:prstGeom>
        </p:spPr>
        <p:txBody>
          <a:bodyPr wrap="square">
            <a:spAutoFit/>
          </a:bodyPr>
          <a:lstStyle/>
          <a:p>
            <a:pPr algn="ctr">
              <a:lnSpc>
                <a:spcPct val="150000"/>
              </a:lnSpc>
            </a:pPr>
            <a:r>
              <a:rPr lang="fr-FR" sz="36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Plus la récompense arrive tôt,</a:t>
            </a:r>
          </a:p>
          <a:p>
            <a:pPr algn="ctr">
              <a:lnSpc>
                <a:spcPct val="150000"/>
              </a:lnSpc>
            </a:pPr>
            <a:r>
              <a:rPr lang="fr-FR" sz="3600"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Plus on libère de dopamine</a:t>
            </a:r>
          </a:p>
        </p:txBody>
      </p:sp>
      <p:sp>
        <p:nvSpPr>
          <p:cNvPr id="3" name="Rectangle 2">
            <a:extLst>
              <a:ext uri="{FF2B5EF4-FFF2-40B4-BE49-F238E27FC236}">
                <a16:creationId xmlns:a16="http://schemas.microsoft.com/office/drawing/2014/main" id="{E05D4B12-F787-8E44-A6E6-9776A04AE221}"/>
              </a:ext>
            </a:extLst>
          </p:cNvPr>
          <p:cNvSpPr/>
          <p:nvPr/>
        </p:nvSpPr>
        <p:spPr>
          <a:xfrm flipV="1">
            <a:off x="2658944" y="4612824"/>
            <a:ext cx="1394847" cy="457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4" name="Rectangle 3">
            <a:extLst>
              <a:ext uri="{FF2B5EF4-FFF2-40B4-BE49-F238E27FC236}">
                <a16:creationId xmlns:a16="http://schemas.microsoft.com/office/drawing/2014/main" id="{33EAA658-42EB-9440-8A5B-86C7F7CB5BF3}"/>
              </a:ext>
            </a:extLst>
          </p:cNvPr>
          <p:cNvSpPr/>
          <p:nvPr/>
        </p:nvSpPr>
        <p:spPr>
          <a:xfrm>
            <a:off x="4172619" y="3198215"/>
            <a:ext cx="1394847" cy="1437468"/>
          </a:xfrm>
          <a:prstGeom prst="rect">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cxnSp>
        <p:nvCxnSpPr>
          <p:cNvPr id="8" name="Connecteur en arc 7">
            <a:extLst>
              <a:ext uri="{FF2B5EF4-FFF2-40B4-BE49-F238E27FC236}">
                <a16:creationId xmlns:a16="http://schemas.microsoft.com/office/drawing/2014/main" id="{CC7D8025-C66C-AC41-AB02-646298BAEA3F}"/>
              </a:ext>
            </a:extLst>
          </p:cNvPr>
          <p:cNvCxnSpPr>
            <a:cxnSpLocks/>
          </p:cNvCxnSpPr>
          <p:nvPr/>
        </p:nvCxnSpPr>
        <p:spPr>
          <a:xfrm rot="5400000" flipH="1" flipV="1">
            <a:off x="3336738" y="3194985"/>
            <a:ext cx="1437469" cy="1398213"/>
          </a:xfrm>
          <a:prstGeom prst="curvedConnector3">
            <a:avLst>
              <a:gd name="adj1" fmla="val 12008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1AD7C4B-73EB-A146-94AA-831F8CE7821B}"/>
              </a:ext>
            </a:extLst>
          </p:cNvPr>
          <p:cNvSpPr>
            <a:spLocks/>
          </p:cNvSpPr>
          <p:nvPr/>
        </p:nvSpPr>
        <p:spPr bwMode="auto">
          <a:xfrm>
            <a:off x="3199189" y="2666623"/>
            <a:ext cx="576021" cy="626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9" tIns="35719" rIns="35719" bIns="35719" anchor="ctr">
            <a:spAutoFit/>
          </a:bodyPr>
          <a:lstStyle>
            <a:lvl1pPr defTabSz="457200">
              <a:defRPr sz="3600">
                <a:solidFill>
                  <a:srgbClr val="000000"/>
                </a:solidFill>
                <a:latin typeface="Helvetica Light" charset="0"/>
                <a:ea typeface="Helvetica Light" charset="0"/>
                <a:cs typeface="Helvetica Light" charset="0"/>
                <a:sym typeface="Helvetica Light" charset="0"/>
              </a:defRPr>
            </a:lvl1pPr>
            <a:lvl2pPr marL="742950" indent="-285750" defTabSz="457200">
              <a:defRPr sz="3600">
                <a:solidFill>
                  <a:srgbClr val="000000"/>
                </a:solidFill>
                <a:latin typeface="Helvetica Light" charset="0"/>
                <a:ea typeface="Helvetica Light" charset="0"/>
                <a:cs typeface="Helvetica Light" charset="0"/>
                <a:sym typeface="Helvetica Light" charset="0"/>
              </a:defRPr>
            </a:lvl2pPr>
            <a:lvl3pPr marL="1143000" indent="-228600" defTabSz="457200">
              <a:defRPr sz="3600">
                <a:solidFill>
                  <a:srgbClr val="000000"/>
                </a:solidFill>
                <a:latin typeface="Helvetica Light" charset="0"/>
                <a:ea typeface="Helvetica Light" charset="0"/>
                <a:cs typeface="Helvetica Light" charset="0"/>
                <a:sym typeface="Helvetica Light" charset="0"/>
              </a:defRPr>
            </a:lvl3pPr>
            <a:lvl4pPr marL="1600200" indent="-228600" defTabSz="457200">
              <a:defRPr sz="3600">
                <a:solidFill>
                  <a:srgbClr val="000000"/>
                </a:solidFill>
                <a:latin typeface="Helvetica Light" charset="0"/>
                <a:ea typeface="Helvetica Light" charset="0"/>
                <a:cs typeface="Helvetica Light" charset="0"/>
                <a:sym typeface="Helvetica Light" charset="0"/>
              </a:defRPr>
            </a:lvl4pPr>
            <a:lvl5pPr marL="2057400" indent="-228600" defTabSz="457200">
              <a:defRPr sz="3600">
                <a:solidFill>
                  <a:srgbClr val="000000"/>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spcBef>
                <a:spcPts val="1758"/>
              </a:spcBef>
            </a:pPr>
            <a:r>
              <a:rPr lang="fr-FR" altLang="fr-FR" b="1" dirty="0">
                <a:solidFill>
                  <a:schemeClr val="bg1"/>
                </a:solidFill>
                <a:latin typeface="Lato Semibold" charset="0"/>
                <a:ea typeface="Lato Semibold" charset="0"/>
                <a:cs typeface="Lato Semibold" charset="0"/>
                <a:sym typeface="Lato Regular" charset="0"/>
              </a:rPr>
              <a:t>?</a:t>
            </a:r>
          </a:p>
        </p:txBody>
      </p:sp>
      <p:sp>
        <p:nvSpPr>
          <p:cNvPr id="26" name="Rectangle 25">
            <a:extLst>
              <a:ext uri="{FF2B5EF4-FFF2-40B4-BE49-F238E27FC236}">
                <a16:creationId xmlns:a16="http://schemas.microsoft.com/office/drawing/2014/main" id="{84FBDB7C-F6F4-F449-A457-198E285E05FD}"/>
              </a:ext>
            </a:extLst>
          </p:cNvPr>
          <p:cNvSpPr/>
          <p:nvPr/>
        </p:nvSpPr>
        <p:spPr>
          <a:xfrm>
            <a:off x="3611810" y="3590160"/>
            <a:ext cx="2547844" cy="573362"/>
          </a:xfrm>
          <a:prstGeom prst="rect">
            <a:avLst/>
          </a:prstGeom>
        </p:spPr>
        <p:txBody>
          <a:bodyPr wrap="square">
            <a:spAutoFit/>
          </a:bodyPr>
          <a:lstStyle/>
          <a:p>
            <a:pPr algn="ctr">
              <a:lnSpc>
                <a:spcPct val="150000"/>
              </a:lnSpc>
            </a:pPr>
            <a:r>
              <a:rPr lang="fr-FR" sz="2400" b="1" dirty="0">
                <a:solidFill>
                  <a:schemeClr val="accent6">
                    <a:lumMod val="20000"/>
                    <a:lumOff val="80000"/>
                  </a:schemeClr>
                </a:solidFill>
                <a:latin typeface="Lato Medium" panose="020F0502020204030203" pitchFamily="34" charset="0"/>
                <a:ea typeface="Lato Medium" panose="020F0502020204030203" pitchFamily="34" charset="0"/>
                <a:cs typeface="Lato Medium" panose="020F0502020204030203" pitchFamily="34" charset="0"/>
              </a:rPr>
              <a:t>Effort</a:t>
            </a:r>
          </a:p>
        </p:txBody>
      </p:sp>
      <p:sp>
        <p:nvSpPr>
          <p:cNvPr id="2" name="Rectangle 1">
            <a:extLst>
              <a:ext uri="{FF2B5EF4-FFF2-40B4-BE49-F238E27FC236}">
                <a16:creationId xmlns:a16="http://schemas.microsoft.com/office/drawing/2014/main" id="{CE5BAFB7-5721-71E7-487E-40453433C4C6}"/>
              </a:ext>
            </a:extLst>
          </p:cNvPr>
          <p:cNvSpPr/>
          <p:nvPr/>
        </p:nvSpPr>
        <p:spPr>
          <a:xfrm>
            <a:off x="6743364" y="2846440"/>
            <a:ext cx="1394847" cy="176119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2F92"/>
                </a:solidFill>
              </a:rPr>
              <a:t>Récompense</a:t>
            </a:r>
          </a:p>
        </p:txBody>
      </p:sp>
      <p:sp>
        <p:nvSpPr>
          <p:cNvPr id="6" name="Rectangle 5">
            <a:extLst>
              <a:ext uri="{FF2B5EF4-FFF2-40B4-BE49-F238E27FC236}">
                <a16:creationId xmlns:a16="http://schemas.microsoft.com/office/drawing/2014/main" id="{ACB9EEE0-31E3-9A0F-0089-CA685C8C780C}"/>
              </a:ext>
            </a:extLst>
          </p:cNvPr>
          <p:cNvSpPr/>
          <p:nvPr/>
        </p:nvSpPr>
        <p:spPr>
          <a:xfrm>
            <a:off x="8591829" y="3539613"/>
            <a:ext cx="1394847" cy="106802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2F92"/>
                </a:solidFill>
              </a:rPr>
              <a:t>Récompense</a:t>
            </a:r>
          </a:p>
          <a:p>
            <a:pPr algn="ctr"/>
            <a:endParaRPr lang="fr-FR" sz="2400" b="1" dirty="0">
              <a:solidFill>
                <a:srgbClr val="FF2F92"/>
              </a:solidFill>
            </a:endParaRPr>
          </a:p>
        </p:txBody>
      </p:sp>
      <p:sp>
        <p:nvSpPr>
          <p:cNvPr id="7" name="Rectangle 6">
            <a:extLst>
              <a:ext uri="{FF2B5EF4-FFF2-40B4-BE49-F238E27FC236}">
                <a16:creationId xmlns:a16="http://schemas.microsoft.com/office/drawing/2014/main" id="{D2F23B74-0B4F-FF22-C08B-A33B58D43D00}"/>
              </a:ext>
            </a:extLst>
          </p:cNvPr>
          <p:cNvSpPr/>
          <p:nvPr/>
        </p:nvSpPr>
        <p:spPr>
          <a:xfrm>
            <a:off x="10356040" y="4159046"/>
            <a:ext cx="1394847" cy="47663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2F92"/>
                </a:solidFill>
              </a:rPr>
              <a:t>Récompense</a:t>
            </a:r>
          </a:p>
        </p:txBody>
      </p:sp>
    </p:spTree>
    <p:extLst>
      <p:ext uri="{BB962C8B-B14F-4D97-AF65-F5344CB8AC3E}">
        <p14:creationId xmlns:p14="http://schemas.microsoft.com/office/powerpoint/2010/main" val="8599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0" nodeType="clickEffect">
                                  <p:stCondLst>
                                    <p:cond delay="0"/>
                                  </p:stCondLst>
                                  <p:childTnLst>
                                    <p:animEffect transition="out" filter="blinds(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p:bldP spid="26" grpId="0"/>
      <p:bldP spid="2" grpId="0" animBg="1"/>
      <p:bldP spid="2" grpId="1" animBg="1"/>
      <p:bldP spid="6" grpId="0" animBg="1"/>
      <p:bldP spid="6"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obscurité, noir, capture d’écran, lune&#10;&#10;Description générée automatiquement">
            <a:extLst>
              <a:ext uri="{FF2B5EF4-FFF2-40B4-BE49-F238E27FC236}">
                <a16:creationId xmlns:a16="http://schemas.microsoft.com/office/drawing/2014/main" id="{75C64FE3-B3FD-1747-BD26-566E9F07D210}"/>
              </a:ext>
            </a:extLst>
          </p:cNvPr>
          <p:cNvPicPr>
            <a:picLocks noChangeAspect="1"/>
          </p:cNvPicPr>
          <p:nvPr/>
        </p:nvPicPr>
        <p:blipFill rotWithShape="1">
          <a:blip r:embed="rId3"/>
          <a:srcRect l="7260" t="1" r="11195" b="2966"/>
          <a:stretch/>
        </p:blipFill>
        <p:spPr>
          <a:xfrm>
            <a:off x="811239" y="3710195"/>
            <a:ext cx="4618555" cy="3200259"/>
          </a:xfrm>
          <a:prstGeom prst="rect">
            <a:avLst/>
          </a:prstGeom>
        </p:spPr>
      </p:pic>
      <p:pic>
        <p:nvPicPr>
          <p:cNvPr id="6" name="Image 5" descr="Une image contenant capture d’écran, texte, Graphique, Police&#10;&#10;Description générée automatiquement">
            <a:extLst>
              <a:ext uri="{FF2B5EF4-FFF2-40B4-BE49-F238E27FC236}">
                <a16:creationId xmlns:a16="http://schemas.microsoft.com/office/drawing/2014/main" id="{09C8CDFF-639C-C93B-7EFE-991CD6C46C30}"/>
              </a:ext>
            </a:extLst>
          </p:cNvPr>
          <p:cNvPicPr>
            <a:picLocks noChangeAspect="1"/>
          </p:cNvPicPr>
          <p:nvPr/>
        </p:nvPicPr>
        <p:blipFill>
          <a:blip r:embed="rId4"/>
          <a:stretch>
            <a:fillRect/>
          </a:stretch>
        </p:blipFill>
        <p:spPr>
          <a:xfrm>
            <a:off x="6432093" y="0"/>
            <a:ext cx="4948670" cy="3429000"/>
          </a:xfrm>
          <a:prstGeom prst="rect">
            <a:avLst/>
          </a:prstGeom>
        </p:spPr>
      </p:pic>
      <p:pic>
        <p:nvPicPr>
          <p:cNvPr id="2052" name="Picture 4" descr="Le Casual Gaming : l'ancêtre du jeu vidéo ?">
            <a:extLst>
              <a:ext uri="{FF2B5EF4-FFF2-40B4-BE49-F238E27FC236}">
                <a16:creationId xmlns:a16="http://schemas.microsoft.com/office/drawing/2014/main" id="{F6426EEC-BC8D-82E9-2FA9-29CB6DC7E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39" y="0"/>
            <a:ext cx="4618555" cy="3458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s joueurs de Tetris établissent de nouveaux records grâce à une technique  inédite">
            <a:extLst>
              <a:ext uri="{FF2B5EF4-FFF2-40B4-BE49-F238E27FC236}">
                <a16:creationId xmlns:a16="http://schemas.microsoft.com/office/drawing/2014/main" id="{22F5E93A-588A-2F1A-8DAF-E1F2DDAD0F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2093" y="3692727"/>
            <a:ext cx="4948670" cy="316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9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446FCD4-E657-A440-9037-44D3A6C07F2C}"/>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003299">
                  <a:alpha val="8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4935602-B3C7-024A-93AF-C71B4B04042F}"/>
              </a:ext>
            </a:extLst>
          </p:cNvPr>
          <p:cNvPicPr>
            <a:picLocks noChangeAspect="1"/>
          </p:cNvPicPr>
          <p:nvPr/>
        </p:nvPicPr>
        <p:blipFill rotWithShape="1">
          <a:blip r:embed="rId3">
            <a:extLst>
              <a:ext uri="{28A0092B-C50C-407E-A947-70E740481C1C}">
                <a14:useLocalDpi xmlns:a14="http://schemas.microsoft.com/office/drawing/2010/main" val="0"/>
              </a:ext>
            </a:extLst>
          </a:blip>
          <a:srcRect l="13963" t="3151" b="8492"/>
          <a:stretch/>
        </p:blipFill>
        <p:spPr>
          <a:xfrm>
            <a:off x="7291829" y="0"/>
            <a:ext cx="3761888" cy="6227751"/>
          </a:xfrm>
          <a:prstGeom prst="rect">
            <a:avLst/>
          </a:prstGeom>
        </p:spPr>
      </p:pic>
      <p:pic>
        <p:nvPicPr>
          <p:cNvPr id="5" name="Image 4">
            <a:extLst>
              <a:ext uri="{FF2B5EF4-FFF2-40B4-BE49-F238E27FC236}">
                <a16:creationId xmlns:a16="http://schemas.microsoft.com/office/drawing/2014/main" id="{B85B3EC0-3DB7-254A-8C97-B9A1E94846A7}"/>
              </a:ext>
            </a:extLst>
          </p:cNvPr>
          <p:cNvPicPr>
            <a:picLocks noChangeAspect="1"/>
          </p:cNvPicPr>
          <p:nvPr/>
        </p:nvPicPr>
        <p:blipFill>
          <a:blip r:embed="rId4">
            <a:grayscl/>
          </a:blip>
          <a:stretch>
            <a:fillRect/>
          </a:stretch>
        </p:blipFill>
        <p:spPr>
          <a:xfrm flipH="1">
            <a:off x="455361" y="2579847"/>
            <a:ext cx="2543389" cy="2951487"/>
          </a:xfrm>
          <a:prstGeom prst="rect">
            <a:avLst/>
          </a:prstGeom>
        </p:spPr>
      </p:pic>
      <p:pic>
        <p:nvPicPr>
          <p:cNvPr id="6" name="Image 5">
            <a:extLst>
              <a:ext uri="{FF2B5EF4-FFF2-40B4-BE49-F238E27FC236}">
                <a16:creationId xmlns:a16="http://schemas.microsoft.com/office/drawing/2014/main" id="{2303DA18-D9E9-894C-B501-80072EB0E2D4}"/>
              </a:ext>
            </a:extLst>
          </p:cNvPr>
          <p:cNvPicPr>
            <a:picLocks noChangeAspect="1"/>
          </p:cNvPicPr>
          <p:nvPr/>
        </p:nvPicPr>
        <p:blipFill rotWithShape="1">
          <a:blip r:embed="rId5">
            <a:grayscl/>
          </a:blip>
          <a:srcRect l="52007"/>
          <a:stretch/>
        </p:blipFill>
        <p:spPr>
          <a:xfrm rot="10800000">
            <a:off x="698600" y="815013"/>
            <a:ext cx="660322" cy="1023305"/>
          </a:xfrm>
          <a:prstGeom prst="rect">
            <a:avLst/>
          </a:prstGeom>
        </p:spPr>
      </p:pic>
      <p:sp>
        <p:nvSpPr>
          <p:cNvPr id="7" name="ZoneTexte 6">
            <a:extLst>
              <a:ext uri="{FF2B5EF4-FFF2-40B4-BE49-F238E27FC236}">
                <a16:creationId xmlns:a16="http://schemas.microsoft.com/office/drawing/2014/main" id="{68C8B83E-3422-7D4B-9970-31A81368130F}"/>
              </a:ext>
            </a:extLst>
          </p:cNvPr>
          <p:cNvSpPr txBox="1"/>
          <p:nvPr/>
        </p:nvSpPr>
        <p:spPr>
          <a:xfrm>
            <a:off x="4546242" y="4945487"/>
            <a:ext cx="184731" cy="369332"/>
          </a:xfrm>
          <a:prstGeom prst="rect">
            <a:avLst/>
          </a:prstGeom>
          <a:noFill/>
        </p:spPr>
        <p:txBody>
          <a:bodyPr wrap="none" rtlCol="0">
            <a:spAutoFit/>
          </a:bodyPr>
          <a:lstStyle/>
          <a:p>
            <a:endParaRPr lang="fr-FR"/>
          </a:p>
        </p:txBody>
      </p:sp>
      <p:sp>
        <p:nvSpPr>
          <p:cNvPr id="8" name="Rectangle 7">
            <a:extLst>
              <a:ext uri="{FF2B5EF4-FFF2-40B4-BE49-F238E27FC236}">
                <a16:creationId xmlns:a16="http://schemas.microsoft.com/office/drawing/2014/main" id="{87D841CE-2CE4-3640-A946-0F92C75618DC}"/>
              </a:ext>
            </a:extLst>
          </p:cNvPr>
          <p:cNvSpPr/>
          <p:nvPr/>
        </p:nvSpPr>
        <p:spPr>
          <a:xfrm>
            <a:off x="7291829" y="0"/>
            <a:ext cx="1111595" cy="21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5ADF520-0E63-C64B-8F27-C3576C2BBC51}"/>
              </a:ext>
            </a:extLst>
          </p:cNvPr>
          <p:cNvSpPr/>
          <p:nvPr/>
        </p:nvSpPr>
        <p:spPr>
          <a:xfrm>
            <a:off x="7291829" y="1755456"/>
            <a:ext cx="1209032"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105651F-FAA3-5046-A08F-8DFCBBEE67D2}"/>
              </a:ext>
            </a:extLst>
          </p:cNvPr>
          <p:cNvSpPr/>
          <p:nvPr/>
        </p:nvSpPr>
        <p:spPr>
          <a:xfrm>
            <a:off x="7291829" y="3957121"/>
            <a:ext cx="1333654"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6B5D3759-CB9B-A949-A2D8-BA093085A75D}"/>
              </a:ext>
            </a:extLst>
          </p:cNvPr>
          <p:cNvPicPr>
            <a:picLocks noChangeAspect="1"/>
          </p:cNvPicPr>
          <p:nvPr/>
        </p:nvPicPr>
        <p:blipFill>
          <a:blip r:embed="rId6">
            <a:grayscl/>
          </a:blip>
          <a:stretch>
            <a:fillRect/>
          </a:stretch>
        </p:blipFill>
        <p:spPr>
          <a:xfrm rot="1387979">
            <a:off x="1851780" y="630337"/>
            <a:ext cx="1483507" cy="1483507"/>
          </a:xfrm>
          <a:prstGeom prst="rect">
            <a:avLst/>
          </a:prstGeom>
        </p:spPr>
      </p:pic>
      <p:sp>
        <p:nvSpPr>
          <p:cNvPr id="12" name="Rectangle 11">
            <a:extLst>
              <a:ext uri="{FF2B5EF4-FFF2-40B4-BE49-F238E27FC236}">
                <a16:creationId xmlns:a16="http://schemas.microsoft.com/office/drawing/2014/main" id="{71AB675A-06E4-7149-85A7-6326E5AF2511}"/>
              </a:ext>
            </a:extLst>
          </p:cNvPr>
          <p:cNvSpPr/>
          <p:nvPr/>
        </p:nvSpPr>
        <p:spPr>
          <a:xfrm>
            <a:off x="8746789" y="3948504"/>
            <a:ext cx="1391980"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4ED4912-4D60-F848-8B69-3F6FB4144E7F}"/>
              </a:ext>
            </a:extLst>
          </p:cNvPr>
          <p:cNvSpPr/>
          <p:nvPr/>
        </p:nvSpPr>
        <p:spPr>
          <a:xfrm>
            <a:off x="7956889" y="1687667"/>
            <a:ext cx="2709816" cy="45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FD2C5B21-AA41-634A-B187-D83D865CEE76}"/>
              </a:ext>
            </a:extLst>
          </p:cNvPr>
          <p:cNvPicPr>
            <a:picLocks noChangeAspect="1"/>
          </p:cNvPicPr>
          <p:nvPr/>
        </p:nvPicPr>
        <p:blipFill>
          <a:blip r:embed="rId6">
            <a:grayscl/>
          </a:blip>
          <a:stretch>
            <a:fillRect/>
          </a:stretch>
        </p:blipFill>
        <p:spPr>
          <a:xfrm rot="1387979">
            <a:off x="9271496" y="1551814"/>
            <a:ext cx="725006" cy="725006"/>
          </a:xfrm>
          <a:prstGeom prst="rect">
            <a:avLst/>
          </a:prstGeom>
        </p:spPr>
      </p:pic>
      <p:pic>
        <p:nvPicPr>
          <p:cNvPr id="15" name="Image 14">
            <a:extLst>
              <a:ext uri="{FF2B5EF4-FFF2-40B4-BE49-F238E27FC236}">
                <a16:creationId xmlns:a16="http://schemas.microsoft.com/office/drawing/2014/main" id="{5C8C6FC4-0CB4-8F45-8F6B-3C72103F94AF}"/>
              </a:ext>
            </a:extLst>
          </p:cNvPr>
          <p:cNvPicPr>
            <a:picLocks noChangeAspect="1"/>
          </p:cNvPicPr>
          <p:nvPr/>
        </p:nvPicPr>
        <p:blipFill rotWithShape="1">
          <a:blip r:embed="rId5">
            <a:grayscl/>
          </a:blip>
          <a:srcRect l="52007"/>
          <a:stretch/>
        </p:blipFill>
        <p:spPr>
          <a:xfrm rot="10800000">
            <a:off x="8292643" y="3881612"/>
            <a:ext cx="454146" cy="703793"/>
          </a:xfrm>
          <a:prstGeom prst="rect">
            <a:avLst/>
          </a:prstGeom>
        </p:spPr>
      </p:pic>
      <p:pic>
        <p:nvPicPr>
          <p:cNvPr id="16" name="Image 15">
            <a:extLst>
              <a:ext uri="{FF2B5EF4-FFF2-40B4-BE49-F238E27FC236}">
                <a16:creationId xmlns:a16="http://schemas.microsoft.com/office/drawing/2014/main" id="{C8B9B59D-CE07-074B-9C3B-24E89D7A65AC}"/>
              </a:ext>
            </a:extLst>
          </p:cNvPr>
          <p:cNvPicPr>
            <a:picLocks noChangeAspect="1"/>
          </p:cNvPicPr>
          <p:nvPr/>
        </p:nvPicPr>
        <p:blipFill>
          <a:blip r:embed="rId6">
            <a:grayscl/>
          </a:blip>
          <a:stretch>
            <a:fillRect/>
          </a:stretch>
        </p:blipFill>
        <p:spPr>
          <a:xfrm rot="1387979">
            <a:off x="9176145" y="3777461"/>
            <a:ext cx="887287" cy="887287"/>
          </a:xfrm>
          <a:prstGeom prst="rect">
            <a:avLst/>
          </a:prstGeom>
        </p:spPr>
      </p:pic>
      <p:sp>
        <p:nvSpPr>
          <p:cNvPr id="17" name="Rectangle 16">
            <a:extLst>
              <a:ext uri="{FF2B5EF4-FFF2-40B4-BE49-F238E27FC236}">
                <a16:creationId xmlns:a16="http://schemas.microsoft.com/office/drawing/2014/main" id="{F2A00CD2-108B-7B43-9880-40DF6D570E0B}"/>
              </a:ext>
            </a:extLst>
          </p:cNvPr>
          <p:cNvSpPr/>
          <p:nvPr/>
        </p:nvSpPr>
        <p:spPr>
          <a:xfrm>
            <a:off x="7291829" y="6083277"/>
            <a:ext cx="3751092"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1270E52B-6715-AB46-B3F4-AE8E750D7EE9}"/>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52007"/>
          <a:stretch/>
        </p:blipFill>
        <p:spPr>
          <a:xfrm rot="10800000">
            <a:off x="8331568" y="6075830"/>
            <a:ext cx="454146" cy="703793"/>
          </a:xfrm>
          <a:prstGeom prst="rect">
            <a:avLst/>
          </a:prstGeom>
        </p:spPr>
      </p:pic>
      <p:sp>
        <p:nvSpPr>
          <p:cNvPr id="19" name="Demi-tour 18">
            <a:extLst>
              <a:ext uri="{FF2B5EF4-FFF2-40B4-BE49-F238E27FC236}">
                <a16:creationId xmlns:a16="http://schemas.microsoft.com/office/drawing/2014/main" id="{4B58E23F-19D9-D046-BA49-1252CB3EAE98}"/>
              </a:ext>
            </a:extLst>
          </p:cNvPr>
          <p:cNvSpPr/>
          <p:nvPr/>
        </p:nvSpPr>
        <p:spPr>
          <a:xfrm rot="16200000">
            <a:off x="3747617" y="2565545"/>
            <a:ext cx="3255235" cy="3780227"/>
          </a:xfrm>
          <a:prstGeom prst="uturnArrow">
            <a:avLst>
              <a:gd name="adj1" fmla="val 15390"/>
              <a:gd name="adj2" fmla="val 25000"/>
              <a:gd name="adj3" fmla="val 25000"/>
              <a:gd name="adj4" fmla="val 43750"/>
              <a:gd name="adj5" fmla="val 940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ZoneTexte 19">
            <a:extLst>
              <a:ext uri="{FF2B5EF4-FFF2-40B4-BE49-F238E27FC236}">
                <a16:creationId xmlns:a16="http://schemas.microsoft.com/office/drawing/2014/main" id="{D7ED21F2-9867-6A4C-BF17-C5F88827D931}"/>
              </a:ext>
            </a:extLst>
          </p:cNvPr>
          <p:cNvSpPr txBox="1"/>
          <p:nvPr/>
        </p:nvSpPr>
        <p:spPr>
          <a:xfrm>
            <a:off x="4313102" y="4434403"/>
            <a:ext cx="2583940" cy="523220"/>
          </a:xfrm>
          <a:prstGeom prst="rect">
            <a:avLst/>
          </a:prstGeom>
          <a:noFill/>
        </p:spPr>
        <p:txBody>
          <a:bodyPr wrap="square" rtlCol="0">
            <a:spAutoFit/>
          </a:bodyPr>
          <a:lstStyle/>
          <a:p>
            <a:r>
              <a:rPr lang="fr-FR" sz="2800" b="1" dirty="0">
                <a:solidFill>
                  <a:schemeClr val="accent4"/>
                </a:solidFill>
              </a:rPr>
              <a:t>Correction</a:t>
            </a:r>
          </a:p>
        </p:txBody>
      </p:sp>
      <p:sp>
        <p:nvSpPr>
          <p:cNvPr id="22" name="Rectangle 2">
            <a:extLst>
              <a:ext uri="{FF2B5EF4-FFF2-40B4-BE49-F238E27FC236}">
                <a16:creationId xmlns:a16="http://schemas.microsoft.com/office/drawing/2014/main" id="{88BBA9C9-451C-C24C-AC42-79E5B283269D}"/>
              </a:ext>
            </a:extLst>
          </p:cNvPr>
          <p:cNvSpPr>
            <a:spLocks/>
          </p:cNvSpPr>
          <p:nvPr/>
        </p:nvSpPr>
        <p:spPr bwMode="auto">
          <a:xfrm>
            <a:off x="318463" y="6196863"/>
            <a:ext cx="3780229" cy="461727"/>
          </a:xfrm>
          <a:prstGeom prst="rect">
            <a:avLst/>
          </a:prstGeom>
          <a:noFill/>
          <a:ln w="12700">
            <a:no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8" tIns="35718" rIns="35718" bIns="35718" anchor="ctr">
            <a:spAutoFit/>
          </a:bodyPr>
          <a:lstStyle>
            <a:lvl1pPr defTabSz="457200">
              <a:defRPr sz="3600">
                <a:solidFill>
                  <a:srgbClr val="000000"/>
                </a:solidFill>
                <a:latin typeface="Helvetica Light" charset="0"/>
                <a:ea typeface="Helvetica Light" charset="0"/>
                <a:cs typeface="Helvetica Light" charset="0"/>
                <a:sym typeface="Helvetica Light" charset="0"/>
              </a:defRPr>
            </a:lvl1pPr>
            <a:lvl2pPr marL="742950" indent="-285750" defTabSz="457200">
              <a:defRPr sz="3600">
                <a:solidFill>
                  <a:srgbClr val="000000"/>
                </a:solidFill>
                <a:latin typeface="Helvetica Light" charset="0"/>
                <a:ea typeface="Helvetica Light" charset="0"/>
                <a:cs typeface="Helvetica Light" charset="0"/>
                <a:sym typeface="Helvetica Light" charset="0"/>
              </a:defRPr>
            </a:lvl2pPr>
            <a:lvl3pPr marL="1143000" indent="-228600" defTabSz="457200">
              <a:defRPr sz="3600">
                <a:solidFill>
                  <a:srgbClr val="000000"/>
                </a:solidFill>
                <a:latin typeface="Helvetica Light" charset="0"/>
                <a:ea typeface="Helvetica Light" charset="0"/>
                <a:cs typeface="Helvetica Light" charset="0"/>
                <a:sym typeface="Helvetica Light" charset="0"/>
              </a:defRPr>
            </a:lvl3pPr>
            <a:lvl4pPr marL="1600200" indent="-228600" defTabSz="457200">
              <a:defRPr sz="3600">
                <a:solidFill>
                  <a:srgbClr val="000000"/>
                </a:solidFill>
                <a:latin typeface="Helvetica Light" charset="0"/>
                <a:ea typeface="Helvetica Light" charset="0"/>
                <a:cs typeface="Helvetica Light" charset="0"/>
                <a:sym typeface="Helvetica Light" charset="0"/>
              </a:defRPr>
            </a:lvl4pPr>
            <a:lvl5pPr marL="2057400" indent="-228600" defTabSz="457200">
              <a:defRPr sz="3600">
                <a:solidFill>
                  <a:srgbClr val="000000"/>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fr-FR" sz="1266" dirty="0">
                <a:solidFill>
                  <a:srgbClr val="893AC4"/>
                </a:solidFill>
                <a:latin typeface="Lato Regular" charset="0"/>
                <a:ea typeface="Times" panose="02020603050405020304" pitchFamily="18" charset="0"/>
                <a:cs typeface="Times" panose="02020603050405020304" pitchFamily="18" charset="0"/>
                <a:sym typeface="Times" panose="02020603050405020304" pitchFamily="18" charset="0"/>
              </a:rPr>
              <a:t>Schultz, Dayan &amp; Montague – A Neural substrate to prediction &amp; reward – Science 1997 </a:t>
            </a:r>
          </a:p>
        </p:txBody>
      </p:sp>
      <p:sp>
        <p:nvSpPr>
          <p:cNvPr id="25" name="Rectangle 24">
            <a:extLst>
              <a:ext uri="{FF2B5EF4-FFF2-40B4-BE49-F238E27FC236}">
                <a16:creationId xmlns:a16="http://schemas.microsoft.com/office/drawing/2014/main" id="{C8C84C85-5F1B-D948-A345-F85699A3B578}"/>
              </a:ext>
            </a:extLst>
          </p:cNvPr>
          <p:cNvSpPr/>
          <p:nvPr/>
        </p:nvSpPr>
        <p:spPr>
          <a:xfrm>
            <a:off x="11041360" y="0"/>
            <a:ext cx="122725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F9EA51B8-7B7A-D54F-B1B0-B4FBAFB259D3}"/>
              </a:ext>
            </a:extLst>
          </p:cNvPr>
          <p:cNvPicPr>
            <a:picLocks noChangeAspect="1"/>
          </p:cNvPicPr>
          <p:nvPr/>
        </p:nvPicPr>
        <p:blipFill rotWithShape="1">
          <a:blip r:embed="rId5"/>
          <a:srcRect l="52007"/>
          <a:stretch/>
        </p:blipFill>
        <p:spPr>
          <a:xfrm rot="10800000">
            <a:off x="8292643" y="3869207"/>
            <a:ext cx="454146" cy="703793"/>
          </a:xfrm>
          <a:prstGeom prst="rect">
            <a:avLst/>
          </a:prstGeom>
        </p:spPr>
      </p:pic>
      <p:pic>
        <p:nvPicPr>
          <p:cNvPr id="3" name="Picture 2" descr="Des joueurs de Tetris établissent de nouveaux records grâce à une technique  inédite">
            <a:extLst>
              <a:ext uri="{FF2B5EF4-FFF2-40B4-BE49-F238E27FC236}">
                <a16:creationId xmlns:a16="http://schemas.microsoft.com/office/drawing/2014/main" id="{7A6C96B6-6B4C-75B4-C947-9733E43470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2683" y="447215"/>
            <a:ext cx="2660968" cy="170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69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49E84A2-A226-1845-A677-62D68E7FB8A6}"/>
              </a:ext>
            </a:extLst>
          </p:cNvPr>
          <p:cNvSpPr txBox="1"/>
          <p:nvPr/>
        </p:nvSpPr>
        <p:spPr>
          <a:xfrm>
            <a:off x="84563" y="350716"/>
            <a:ext cx="12022874" cy="1200329"/>
          </a:xfrm>
          <a:prstGeom prst="rect">
            <a:avLst/>
          </a:prstGeom>
          <a:noFill/>
        </p:spPr>
        <p:txBody>
          <a:bodyPr wrap="square" rtlCol="0">
            <a:spAutoFit/>
          </a:bodyPr>
          <a:lstStyle/>
          <a:p>
            <a:pPr algn="ctr"/>
            <a:r>
              <a:rPr lang="fr-FR" sz="3600" dirty="0">
                <a:solidFill>
                  <a:schemeClr val="accent4"/>
                </a:solidFill>
              </a:rPr>
              <a:t>Plus le niveau de dopamine est élevé, </a:t>
            </a:r>
          </a:p>
          <a:p>
            <a:pPr algn="ctr"/>
            <a:r>
              <a:rPr lang="fr-FR" sz="3600" dirty="0">
                <a:solidFill>
                  <a:schemeClr val="accent4"/>
                </a:solidFill>
              </a:rPr>
              <a:t>plus on choisit une tâche difficile</a:t>
            </a:r>
          </a:p>
        </p:txBody>
      </p:sp>
      <p:sp>
        <p:nvSpPr>
          <p:cNvPr id="5" name="Rectangle 4">
            <a:extLst>
              <a:ext uri="{FF2B5EF4-FFF2-40B4-BE49-F238E27FC236}">
                <a16:creationId xmlns:a16="http://schemas.microsoft.com/office/drawing/2014/main" id="{64E8374C-AF8D-5F45-A68A-1CC1747E92F9}"/>
              </a:ext>
            </a:extLst>
          </p:cNvPr>
          <p:cNvSpPr/>
          <p:nvPr/>
        </p:nvSpPr>
        <p:spPr>
          <a:xfrm>
            <a:off x="3548199" y="6461117"/>
            <a:ext cx="8559238" cy="261610"/>
          </a:xfrm>
          <a:prstGeom prst="rect">
            <a:avLst/>
          </a:prstGeom>
        </p:spPr>
        <p:txBody>
          <a:bodyPr wrap="square">
            <a:spAutoFit/>
          </a:bodyPr>
          <a:lstStyle/>
          <a:p>
            <a:r>
              <a:rPr lang="fr-CH" sz="1100" dirty="0" err="1">
                <a:solidFill>
                  <a:schemeClr val="bg1"/>
                </a:solidFill>
                <a:latin typeface="Open Sans" panose="020B0606030504020204" pitchFamily="34" charset="0"/>
              </a:rPr>
              <a:t>Westbrook</a:t>
            </a:r>
            <a:r>
              <a:rPr lang="fr-CH" sz="1100" dirty="0">
                <a:solidFill>
                  <a:schemeClr val="bg1"/>
                </a:solidFill>
                <a:latin typeface="Open Sans" panose="020B0606030504020204" pitchFamily="34" charset="0"/>
              </a:rPr>
              <a:t> </a:t>
            </a:r>
            <a:r>
              <a:rPr lang="fr-CH" sz="1100" i="1" dirty="0">
                <a:solidFill>
                  <a:schemeClr val="bg1"/>
                </a:solidFill>
                <a:latin typeface="Open Sans" panose="020B0606030504020204" pitchFamily="34" charset="0"/>
              </a:rPr>
              <a:t>et al</a:t>
            </a:r>
            <a:r>
              <a:rPr lang="fr-CH" sz="1100" dirty="0">
                <a:solidFill>
                  <a:schemeClr val="bg1"/>
                </a:solidFill>
                <a:latin typeface="Open Sans" panose="020B0606030504020204" pitchFamily="34" charset="0"/>
              </a:rPr>
              <a:t>. (2020) Dopamine </a:t>
            </a:r>
            <a:r>
              <a:rPr lang="fr-CH" sz="1100" dirty="0" err="1">
                <a:solidFill>
                  <a:schemeClr val="bg1"/>
                </a:solidFill>
                <a:latin typeface="Open Sans" panose="020B0606030504020204" pitchFamily="34" charset="0"/>
              </a:rPr>
              <a:t>promotes</a:t>
            </a:r>
            <a:r>
              <a:rPr lang="fr-CH" sz="1100" dirty="0">
                <a:solidFill>
                  <a:schemeClr val="bg1"/>
                </a:solidFill>
                <a:latin typeface="Open Sans" panose="020B0606030504020204" pitchFamily="34" charset="0"/>
              </a:rPr>
              <a:t> cognitive effort by </a:t>
            </a:r>
            <a:r>
              <a:rPr lang="fr-CH" sz="1100" dirty="0" err="1">
                <a:solidFill>
                  <a:schemeClr val="bg1"/>
                </a:solidFill>
                <a:latin typeface="Open Sans" panose="020B0606030504020204" pitchFamily="34" charset="0"/>
              </a:rPr>
              <a:t>biasing</a:t>
            </a:r>
            <a:r>
              <a:rPr lang="fr-CH" sz="1100" dirty="0">
                <a:solidFill>
                  <a:schemeClr val="bg1"/>
                </a:solidFill>
                <a:latin typeface="Open Sans" panose="020B0606030504020204" pitchFamily="34" charset="0"/>
              </a:rPr>
              <a:t> the </a:t>
            </a:r>
            <a:r>
              <a:rPr lang="fr-CH" sz="1100" dirty="0" err="1">
                <a:solidFill>
                  <a:schemeClr val="bg1"/>
                </a:solidFill>
                <a:latin typeface="Open Sans" panose="020B0606030504020204" pitchFamily="34" charset="0"/>
              </a:rPr>
              <a:t>benefits</a:t>
            </a:r>
            <a:r>
              <a:rPr lang="fr-CH" sz="1100" dirty="0">
                <a:solidFill>
                  <a:schemeClr val="bg1"/>
                </a:solidFill>
                <a:latin typeface="Open Sans" panose="020B0606030504020204" pitchFamily="34" charset="0"/>
              </a:rPr>
              <a:t> versus </a:t>
            </a:r>
            <a:r>
              <a:rPr lang="fr-CH" sz="1100" dirty="0" err="1">
                <a:solidFill>
                  <a:schemeClr val="bg1"/>
                </a:solidFill>
                <a:latin typeface="Open Sans" panose="020B0606030504020204" pitchFamily="34" charset="0"/>
              </a:rPr>
              <a:t>costs</a:t>
            </a:r>
            <a:r>
              <a:rPr lang="fr-CH" sz="1100" dirty="0">
                <a:solidFill>
                  <a:schemeClr val="bg1"/>
                </a:solidFill>
                <a:latin typeface="Open Sans" panose="020B0606030504020204" pitchFamily="34" charset="0"/>
              </a:rPr>
              <a:t> of cognitive </a:t>
            </a:r>
            <a:r>
              <a:rPr lang="fr-CH" sz="1100" dirty="0" err="1">
                <a:solidFill>
                  <a:schemeClr val="bg1"/>
                </a:solidFill>
                <a:latin typeface="Open Sans" panose="020B0606030504020204" pitchFamily="34" charset="0"/>
              </a:rPr>
              <a:t>work</a:t>
            </a:r>
            <a:r>
              <a:rPr lang="fr-CH" sz="1100" dirty="0">
                <a:solidFill>
                  <a:schemeClr val="bg1"/>
                </a:solidFill>
                <a:latin typeface="Open Sans" panose="020B0606030504020204" pitchFamily="34" charset="0"/>
              </a:rPr>
              <a:t>. </a:t>
            </a:r>
            <a:r>
              <a:rPr lang="fr-CH" sz="1100" i="1" dirty="0">
                <a:solidFill>
                  <a:schemeClr val="bg1"/>
                </a:solidFill>
                <a:latin typeface="Open Sans" panose="020B0606030504020204" pitchFamily="34" charset="0"/>
              </a:rPr>
              <a:t>Science</a:t>
            </a:r>
            <a:r>
              <a:rPr lang="fr-CH" sz="1100" dirty="0">
                <a:solidFill>
                  <a:schemeClr val="bg1"/>
                </a:solidFill>
                <a:latin typeface="Open Sans" panose="020B0606030504020204" pitchFamily="34" charset="0"/>
              </a:rPr>
              <a:t>.</a:t>
            </a:r>
            <a:endParaRPr lang="fr-FR" sz="1100" dirty="0">
              <a:solidFill>
                <a:schemeClr val="bg1"/>
              </a:solidFill>
            </a:endParaRPr>
          </a:p>
        </p:txBody>
      </p:sp>
      <p:pic>
        <p:nvPicPr>
          <p:cNvPr id="7" name="Image 6">
            <a:extLst>
              <a:ext uri="{FF2B5EF4-FFF2-40B4-BE49-F238E27FC236}">
                <a16:creationId xmlns:a16="http://schemas.microsoft.com/office/drawing/2014/main" id="{5EB54475-8862-BE4C-9F4D-A0618C95A566}"/>
              </a:ext>
            </a:extLst>
          </p:cNvPr>
          <p:cNvPicPr>
            <a:picLocks noChangeAspect="1"/>
          </p:cNvPicPr>
          <p:nvPr/>
        </p:nvPicPr>
        <p:blipFill>
          <a:blip r:embed="rId3"/>
          <a:stretch>
            <a:fillRect/>
          </a:stretch>
        </p:blipFill>
        <p:spPr>
          <a:xfrm>
            <a:off x="-12368149" y="230764"/>
            <a:ext cx="12192000" cy="6396471"/>
          </a:xfrm>
          <a:prstGeom prst="rect">
            <a:avLst/>
          </a:prstGeom>
        </p:spPr>
      </p:pic>
      <p:pic>
        <p:nvPicPr>
          <p:cNvPr id="11" name="Image 10">
            <a:extLst>
              <a:ext uri="{FF2B5EF4-FFF2-40B4-BE49-F238E27FC236}">
                <a16:creationId xmlns:a16="http://schemas.microsoft.com/office/drawing/2014/main" id="{99E04E10-DF23-7749-88C2-456CEF00B266}"/>
              </a:ext>
            </a:extLst>
          </p:cNvPr>
          <p:cNvPicPr>
            <a:picLocks noChangeAspect="1"/>
          </p:cNvPicPr>
          <p:nvPr/>
        </p:nvPicPr>
        <p:blipFill>
          <a:blip r:embed="rId4"/>
          <a:stretch>
            <a:fillRect/>
          </a:stretch>
        </p:blipFill>
        <p:spPr>
          <a:xfrm>
            <a:off x="47325" y="1967788"/>
            <a:ext cx="5974062" cy="3795622"/>
          </a:xfrm>
          <a:prstGeom prst="rect">
            <a:avLst/>
          </a:prstGeom>
        </p:spPr>
      </p:pic>
      <p:sp>
        <p:nvSpPr>
          <p:cNvPr id="2" name="Rectangle 1">
            <a:extLst>
              <a:ext uri="{FF2B5EF4-FFF2-40B4-BE49-F238E27FC236}">
                <a16:creationId xmlns:a16="http://schemas.microsoft.com/office/drawing/2014/main" id="{C37A6619-2FB3-3496-123C-88BCD9708835}"/>
              </a:ext>
            </a:extLst>
          </p:cNvPr>
          <p:cNvSpPr/>
          <p:nvPr/>
        </p:nvSpPr>
        <p:spPr>
          <a:xfrm>
            <a:off x="8207086" y="3605209"/>
            <a:ext cx="1046297" cy="1406946"/>
          </a:xfrm>
          <a:prstGeom prst="rect">
            <a:avLst/>
          </a:prstGeom>
          <a:solidFill>
            <a:srgbClr val="33B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CC2CEDCC-08E1-0F2A-D407-462431F79B59}"/>
              </a:ext>
            </a:extLst>
          </p:cNvPr>
          <p:cNvCxnSpPr/>
          <p:nvPr/>
        </p:nvCxnSpPr>
        <p:spPr>
          <a:xfrm>
            <a:off x="8746753" y="3465814"/>
            <a:ext cx="0" cy="148281"/>
          </a:xfrm>
          <a:prstGeom prst="line">
            <a:avLst/>
          </a:prstGeom>
          <a:ln w="9525">
            <a:solidFill>
              <a:srgbClr val="33B87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BD65D96-E06A-8939-FA6F-2F6EF1159689}"/>
              </a:ext>
            </a:extLst>
          </p:cNvPr>
          <p:cNvSpPr/>
          <p:nvPr/>
        </p:nvSpPr>
        <p:spPr>
          <a:xfrm>
            <a:off x="9714730" y="4356381"/>
            <a:ext cx="1046298" cy="655774"/>
          </a:xfrm>
          <a:prstGeom prst="rect">
            <a:avLst/>
          </a:prstGeom>
          <a:solidFill>
            <a:srgbClr val="33B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71FDB02A-D612-7A55-761C-789D465FE27B}"/>
              </a:ext>
            </a:extLst>
          </p:cNvPr>
          <p:cNvCxnSpPr/>
          <p:nvPr/>
        </p:nvCxnSpPr>
        <p:spPr>
          <a:xfrm>
            <a:off x="10196624" y="4198992"/>
            <a:ext cx="0" cy="148281"/>
          </a:xfrm>
          <a:prstGeom prst="line">
            <a:avLst/>
          </a:prstGeom>
          <a:ln w="9525">
            <a:solidFill>
              <a:srgbClr val="33B87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A85C8A4-7586-AF20-83D8-BC89510DEE1C}"/>
              </a:ext>
            </a:extLst>
          </p:cNvPr>
          <p:cNvSpPr/>
          <p:nvPr/>
        </p:nvSpPr>
        <p:spPr>
          <a:xfrm>
            <a:off x="9973291" y="5107466"/>
            <a:ext cx="923309" cy="338554"/>
          </a:xfrm>
          <a:prstGeom prst="rect">
            <a:avLst/>
          </a:prstGeom>
        </p:spPr>
        <p:txBody>
          <a:bodyPr wrap="square">
            <a:spAutoFit/>
          </a:bodyPr>
          <a:lstStyle/>
          <a:p>
            <a:r>
              <a:rPr lang="fr-CH" sz="1600" dirty="0">
                <a:solidFill>
                  <a:schemeClr val="accent5">
                    <a:lumMod val="20000"/>
                    <a:lumOff val="80000"/>
                  </a:schemeClr>
                </a:solidFill>
                <a:latin typeface="Open Sans" panose="020B0606030504020204" pitchFamily="34" charset="0"/>
              </a:rPr>
              <a:t>Faible</a:t>
            </a:r>
          </a:p>
        </p:txBody>
      </p:sp>
      <p:sp>
        <p:nvSpPr>
          <p:cNvPr id="15" name="Rectangle 14">
            <a:extLst>
              <a:ext uri="{FF2B5EF4-FFF2-40B4-BE49-F238E27FC236}">
                <a16:creationId xmlns:a16="http://schemas.microsoft.com/office/drawing/2014/main" id="{F827F715-AD2A-3CA1-16E2-BA7118BB2F4F}"/>
              </a:ext>
            </a:extLst>
          </p:cNvPr>
          <p:cNvSpPr/>
          <p:nvPr/>
        </p:nvSpPr>
        <p:spPr>
          <a:xfrm>
            <a:off x="8385002" y="5107466"/>
            <a:ext cx="923309" cy="338554"/>
          </a:xfrm>
          <a:prstGeom prst="rect">
            <a:avLst/>
          </a:prstGeom>
        </p:spPr>
        <p:txBody>
          <a:bodyPr wrap="square">
            <a:spAutoFit/>
          </a:bodyPr>
          <a:lstStyle/>
          <a:p>
            <a:r>
              <a:rPr lang="fr-CH" sz="1600" dirty="0">
                <a:solidFill>
                  <a:schemeClr val="accent5">
                    <a:lumMod val="20000"/>
                    <a:lumOff val="80000"/>
                  </a:schemeClr>
                </a:solidFill>
                <a:latin typeface="Open Sans" panose="020B0606030504020204" pitchFamily="34" charset="0"/>
              </a:rPr>
              <a:t>Élevé</a:t>
            </a:r>
          </a:p>
        </p:txBody>
      </p:sp>
      <p:sp>
        <p:nvSpPr>
          <p:cNvPr id="16" name="Rectangle 15">
            <a:extLst>
              <a:ext uri="{FF2B5EF4-FFF2-40B4-BE49-F238E27FC236}">
                <a16:creationId xmlns:a16="http://schemas.microsoft.com/office/drawing/2014/main" id="{630366CB-8E5B-70AC-14CB-09B372E5B6B6}"/>
              </a:ext>
            </a:extLst>
          </p:cNvPr>
          <p:cNvSpPr/>
          <p:nvPr/>
        </p:nvSpPr>
        <p:spPr>
          <a:xfrm>
            <a:off x="8460628" y="5541332"/>
            <a:ext cx="2300400" cy="338554"/>
          </a:xfrm>
          <a:prstGeom prst="rect">
            <a:avLst/>
          </a:prstGeom>
        </p:spPr>
        <p:txBody>
          <a:bodyPr wrap="square">
            <a:spAutoFit/>
          </a:bodyPr>
          <a:lstStyle/>
          <a:p>
            <a:r>
              <a:rPr lang="fr-CH" sz="1600" dirty="0">
                <a:solidFill>
                  <a:schemeClr val="accent5">
                    <a:lumMod val="20000"/>
                    <a:lumOff val="80000"/>
                  </a:schemeClr>
                </a:solidFill>
                <a:latin typeface="Open Sans" panose="020B0606030504020204" pitchFamily="34" charset="0"/>
              </a:rPr>
              <a:t>Niveau de dopamine</a:t>
            </a:r>
          </a:p>
        </p:txBody>
      </p:sp>
      <p:cxnSp>
        <p:nvCxnSpPr>
          <p:cNvPr id="17" name="Connecteur droit 16">
            <a:extLst>
              <a:ext uri="{FF2B5EF4-FFF2-40B4-BE49-F238E27FC236}">
                <a16:creationId xmlns:a16="http://schemas.microsoft.com/office/drawing/2014/main" id="{CF495B25-0EC8-6E88-AEB0-4F40FF40A2E9}"/>
              </a:ext>
            </a:extLst>
          </p:cNvPr>
          <p:cNvCxnSpPr>
            <a:cxnSpLocks/>
          </p:cNvCxnSpPr>
          <p:nvPr/>
        </p:nvCxnSpPr>
        <p:spPr>
          <a:xfrm>
            <a:off x="7851403" y="3023545"/>
            <a:ext cx="0" cy="2042157"/>
          </a:xfrm>
          <a:prstGeom prst="line">
            <a:avLst/>
          </a:prstGeom>
          <a:ln w="38100">
            <a:solidFill>
              <a:schemeClr val="accent5">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154E3E7-5421-DF10-EC42-D9883FDC83BB}"/>
              </a:ext>
            </a:extLst>
          </p:cNvPr>
          <p:cNvSpPr/>
          <p:nvPr/>
        </p:nvSpPr>
        <p:spPr>
          <a:xfrm>
            <a:off x="7056886" y="2376165"/>
            <a:ext cx="2300400" cy="584775"/>
          </a:xfrm>
          <a:prstGeom prst="rect">
            <a:avLst/>
          </a:prstGeom>
        </p:spPr>
        <p:txBody>
          <a:bodyPr wrap="square">
            <a:spAutoFit/>
          </a:bodyPr>
          <a:lstStyle/>
          <a:p>
            <a:r>
              <a:rPr lang="fr-CH" sz="1600" dirty="0">
                <a:solidFill>
                  <a:schemeClr val="accent5">
                    <a:lumMod val="20000"/>
                    <a:lumOff val="80000"/>
                  </a:schemeClr>
                </a:solidFill>
                <a:latin typeface="Open Sans" panose="020B0606030504020204" pitchFamily="34" charset="0"/>
              </a:rPr>
              <a:t>Difficulté de la tâche choisie</a:t>
            </a:r>
          </a:p>
        </p:txBody>
      </p:sp>
      <p:pic>
        <p:nvPicPr>
          <p:cNvPr id="4098" name="Picture 2" descr="Top jeux : les 9 boss les plus gigantesques du jeu vidéo">
            <a:extLst>
              <a:ext uri="{FF2B5EF4-FFF2-40B4-BE49-F238E27FC236}">
                <a16:creationId xmlns:a16="http://schemas.microsoft.com/office/drawing/2014/main" id="{567CCBC9-0FE9-87A4-E421-E15613A598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79" r="34761"/>
          <a:stretch/>
        </p:blipFill>
        <p:spPr bwMode="auto">
          <a:xfrm>
            <a:off x="2157763" y="1687408"/>
            <a:ext cx="2444232" cy="435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0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animBg="1"/>
      <p:bldP spid="13" grpId="0"/>
      <p:bldP spid="15"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ED3283-5E8F-B562-0E07-787A9455D3B9}"/>
              </a:ext>
            </a:extLst>
          </p:cNvPr>
          <p:cNvSpPr/>
          <p:nvPr/>
        </p:nvSpPr>
        <p:spPr>
          <a:xfrm rot="1072393">
            <a:off x="2404781" y="643827"/>
            <a:ext cx="5033509" cy="707886"/>
          </a:xfrm>
          <a:prstGeom prst="rect">
            <a:avLst/>
          </a:prstGeom>
          <a:solidFill>
            <a:srgbClr val="9240D3"/>
          </a:solidFill>
        </p:spPr>
        <p:txBody>
          <a:bodyPr wrap="square">
            <a:spAutoFit/>
          </a:bodyPr>
          <a:lstStyle/>
          <a:p>
            <a:pPr algn="ctr">
              <a:lnSpc>
                <a:spcPct val="100000"/>
              </a:lnSpc>
            </a:pPr>
            <a:r>
              <a:rPr lang="fr-FR" sz="4000" dirty="0">
                <a:solidFill>
                  <a:schemeClr val="accent4"/>
                </a:solidFill>
              </a:rPr>
              <a:t>Objectifs clairs</a:t>
            </a:r>
          </a:p>
        </p:txBody>
      </p:sp>
      <p:sp>
        <p:nvSpPr>
          <p:cNvPr id="4" name="Rectangle 3">
            <a:extLst>
              <a:ext uri="{FF2B5EF4-FFF2-40B4-BE49-F238E27FC236}">
                <a16:creationId xmlns:a16="http://schemas.microsoft.com/office/drawing/2014/main" id="{22809200-19D7-DD7B-150C-B3796F7BCBA5}"/>
              </a:ext>
            </a:extLst>
          </p:cNvPr>
          <p:cNvSpPr/>
          <p:nvPr/>
        </p:nvSpPr>
        <p:spPr>
          <a:xfrm rot="238952">
            <a:off x="3660662" y="1632624"/>
            <a:ext cx="4062618" cy="1938992"/>
          </a:xfrm>
          <a:prstGeom prst="rect">
            <a:avLst/>
          </a:prstGeom>
          <a:solidFill>
            <a:schemeClr val="bg1">
              <a:lumMod val="75000"/>
            </a:schemeClr>
          </a:solidFill>
        </p:spPr>
        <p:txBody>
          <a:bodyPr wrap="square">
            <a:spAutoFit/>
          </a:bodyPr>
          <a:lstStyle/>
          <a:p>
            <a:pPr algn="ctr">
              <a:lnSpc>
                <a:spcPct val="100000"/>
              </a:lnSpc>
            </a:pPr>
            <a:r>
              <a:rPr lang="fr-FR" sz="4000" b="1" dirty="0">
                <a:solidFill>
                  <a:schemeClr val="tx1">
                    <a:lumMod val="85000"/>
                    <a:lumOff val="15000"/>
                  </a:schemeClr>
                </a:solidFill>
              </a:rPr>
              <a:t>Retour d’information immédiat</a:t>
            </a:r>
          </a:p>
        </p:txBody>
      </p:sp>
      <p:sp>
        <p:nvSpPr>
          <p:cNvPr id="5" name="Rectangle 4">
            <a:extLst>
              <a:ext uri="{FF2B5EF4-FFF2-40B4-BE49-F238E27FC236}">
                <a16:creationId xmlns:a16="http://schemas.microsoft.com/office/drawing/2014/main" id="{30F63B65-5D1E-CB21-443F-9556B2778392}"/>
              </a:ext>
            </a:extLst>
          </p:cNvPr>
          <p:cNvSpPr/>
          <p:nvPr/>
        </p:nvSpPr>
        <p:spPr>
          <a:xfrm rot="21084120">
            <a:off x="6481089" y="3095961"/>
            <a:ext cx="4371915" cy="1446550"/>
          </a:xfrm>
          <a:prstGeom prst="rect">
            <a:avLst/>
          </a:prstGeom>
          <a:solidFill>
            <a:schemeClr val="accent4"/>
          </a:solidFill>
        </p:spPr>
        <p:txBody>
          <a:bodyPr wrap="square">
            <a:spAutoFit/>
          </a:bodyPr>
          <a:lstStyle/>
          <a:p>
            <a:pPr algn="ctr">
              <a:lnSpc>
                <a:spcPct val="100000"/>
              </a:lnSpc>
            </a:pPr>
            <a:endParaRPr lang="fr-FR" sz="2400" b="1" dirty="0">
              <a:solidFill>
                <a:schemeClr val="tx1">
                  <a:lumMod val="65000"/>
                  <a:lumOff val="35000"/>
                </a:schemeClr>
              </a:solidFill>
            </a:endParaRPr>
          </a:p>
          <a:p>
            <a:pPr algn="ctr">
              <a:lnSpc>
                <a:spcPct val="100000"/>
              </a:lnSpc>
            </a:pPr>
            <a:r>
              <a:rPr lang="fr-FR" sz="4000" b="1" dirty="0">
                <a:solidFill>
                  <a:schemeClr val="tx1">
                    <a:lumMod val="65000"/>
                    <a:lumOff val="35000"/>
                  </a:schemeClr>
                </a:solidFill>
              </a:rPr>
              <a:t>Liberté de choix</a:t>
            </a:r>
          </a:p>
          <a:p>
            <a:pPr algn="ctr">
              <a:lnSpc>
                <a:spcPct val="100000"/>
              </a:lnSpc>
            </a:pPr>
            <a:endParaRPr lang="fr-FR" sz="2400" b="1" dirty="0">
              <a:solidFill>
                <a:schemeClr val="tx1">
                  <a:lumMod val="65000"/>
                  <a:lumOff val="35000"/>
                </a:schemeClr>
              </a:solidFill>
            </a:endParaRPr>
          </a:p>
        </p:txBody>
      </p:sp>
      <p:sp>
        <p:nvSpPr>
          <p:cNvPr id="6" name="Rectangle 5">
            <a:extLst>
              <a:ext uri="{FF2B5EF4-FFF2-40B4-BE49-F238E27FC236}">
                <a16:creationId xmlns:a16="http://schemas.microsoft.com/office/drawing/2014/main" id="{5A3FE661-BB9B-49C6-F4D9-080FF83F0038}"/>
              </a:ext>
            </a:extLst>
          </p:cNvPr>
          <p:cNvSpPr/>
          <p:nvPr/>
        </p:nvSpPr>
        <p:spPr>
          <a:xfrm rot="500530">
            <a:off x="2468576" y="4381689"/>
            <a:ext cx="5624513" cy="1938992"/>
          </a:xfrm>
          <a:prstGeom prst="rect">
            <a:avLst/>
          </a:prstGeom>
          <a:solidFill>
            <a:srgbClr val="FF2F92"/>
          </a:solidFill>
        </p:spPr>
        <p:txBody>
          <a:bodyPr wrap="square">
            <a:spAutoFit/>
          </a:bodyPr>
          <a:lstStyle/>
          <a:p>
            <a:pPr algn="ctr">
              <a:lnSpc>
                <a:spcPct val="100000"/>
              </a:lnSpc>
            </a:pPr>
            <a:endParaRPr lang="fr-FR" sz="4000" b="1" dirty="0">
              <a:solidFill>
                <a:schemeClr val="bg1"/>
              </a:solidFill>
            </a:endParaRPr>
          </a:p>
          <a:p>
            <a:pPr algn="ctr">
              <a:lnSpc>
                <a:spcPct val="100000"/>
              </a:lnSpc>
            </a:pPr>
            <a:r>
              <a:rPr lang="fr-FR" sz="4000" b="1" dirty="0">
                <a:solidFill>
                  <a:schemeClr val="bg1"/>
                </a:solidFill>
              </a:rPr>
              <a:t>Focus sur les réussites</a:t>
            </a:r>
          </a:p>
          <a:p>
            <a:pPr algn="ctr">
              <a:lnSpc>
                <a:spcPct val="100000"/>
              </a:lnSpc>
            </a:pPr>
            <a:endParaRPr lang="fr-FR" sz="4000" b="1" dirty="0">
              <a:solidFill>
                <a:schemeClr val="bg1"/>
              </a:solidFill>
            </a:endParaRPr>
          </a:p>
        </p:txBody>
      </p:sp>
      <p:sp>
        <p:nvSpPr>
          <p:cNvPr id="7" name="Rectangle 6">
            <a:extLst>
              <a:ext uri="{FF2B5EF4-FFF2-40B4-BE49-F238E27FC236}">
                <a16:creationId xmlns:a16="http://schemas.microsoft.com/office/drawing/2014/main" id="{C79C4CEE-86E0-01F8-84D8-C69A5531F725}"/>
              </a:ext>
            </a:extLst>
          </p:cNvPr>
          <p:cNvSpPr/>
          <p:nvPr/>
        </p:nvSpPr>
        <p:spPr>
          <a:xfrm rot="1396904">
            <a:off x="6548883" y="524388"/>
            <a:ext cx="5624513" cy="1938992"/>
          </a:xfrm>
          <a:prstGeom prst="rect">
            <a:avLst/>
          </a:prstGeom>
          <a:solidFill>
            <a:srgbClr val="FF2F92"/>
          </a:solidFill>
        </p:spPr>
        <p:txBody>
          <a:bodyPr wrap="square">
            <a:spAutoFit/>
          </a:bodyPr>
          <a:lstStyle/>
          <a:p>
            <a:pPr algn="ctr">
              <a:lnSpc>
                <a:spcPct val="100000"/>
              </a:lnSpc>
            </a:pPr>
            <a:endParaRPr lang="fr-FR" sz="4000" b="1" dirty="0">
              <a:solidFill>
                <a:schemeClr val="bg1"/>
              </a:solidFill>
            </a:endParaRPr>
          </a:p>
          <a:p>
            <a:pPr algn="ctr">
              <a:lnSpc>
                <a:spcPct val="100000"/>
              </a:lnSpc>
            </a:pPr>
            <a:r>
              <a:rPr lang="fr-FR" sz="4000" b="1" dirty="0">
                <a:solidFill>
                  <a:schemeClr val="bg1"/>
                </a:solidFill>
              </a:rPr>
              <a:t>Interaction sociale</a:t>
            </a:r>
          </a:p>
          <a:p>
            <a:pPr algn="ctr">
              <a:lnSpc>
                <a:spcPct val="100000"/>
              </a:lnSpc>
            </a:pPr>
            <a:endParaRPr lang="fr-FR" sz="4000" b="1" dirty="0">
              <a:solidFill>
                <a:schemeClr val="bg1"/>
              </a:solidFill>
            </a:endParaRPr>
          </a:p>
        </p:txBody>
      </p:sp>
      <p:sp>
        <p:nvSpPr>
          <p:cNvPr id="8" name="Rectangle 7">
            <a:extLst>
              <a:ext uri="{FF2B5EF4-FFF2-40B4-BE49-F238E27FC236}">
                <a16:creationId xmlns:a16="http://schemas.microsoft.com/office/drawing/2014/main" id="{089C6F7C-DBFF-EE3F-B497-802A2CE12BAC}"/>
              </a:ext>
            </a:extLst>
          </p:cNvPr>
          <p:cNvSpPr/>
          <p:nvPr/>
        </p:nvSpPr>
        <p:spPr>
          <a:xfrm rot="21084120">
            <a:off x="466056" y="1280269"/>
            <a:ext cx="4371915" cy="1446550"/>
          </a:xfrm>
          <a:prstGeom prst="rect">
            <a:avLst/>
          </a:prstGeom>
          <a:solidFill>
            <a:schemeClr val="accent4"/>
          </a:solidFill>
        </p:spPr>
        <p:txBody>
          <a:bodyPr wrap="square">
            <a:spAutoFit/>
          </a:bodyPr>
          <a:lstStyle/>
          <a:p>
            <a:pPr algn="ctr">
              <a:lnSpc>
                <a:spcPct val="100000"/>
              </a:lnSpc>
            </a:pPr>
            <a:endParaRPr lang="fr-FR" sz="2400" b="1" dirty="0">
              <a:solidFill>
                <a:schemeClr val="tx1">
                  <a:lumMod val="65000"/>
                  <a:lumOff val="35000"/>
                </a:schemeClr>
              </a:solidFill>
            </a:endParaRPr>
          </a:p>
          <a:p>
            <a:pPr algn="ctr">
              <a:lnSpc>
                <a:spcPct val="100000"/>
              </a:lnSpc>
            </a:pPr>
            <a:r>
              <a:rPr lang="fr-FR" sz="4000" b="1" dirty="0">
                <a:solidFill>
                  <a:schemeClr val="tx1">
                    <a:lumMod val="65000"/>
                    <a:lumOff val="35000"/>
                  </a:schemeClr>
                </a:solidFill>
              </a:rPr>
              <a:t>Risque </a:t>
            </a:r>
          </a:p>
          <a:p>
            <a:pPr algn="ctr">
              <a:lnSpc>
                <a:spcPct val="100000"/>
              </a:lnSpc>
            </a:pPr>
            <a:endParaRPr lang="fr-FR" sz="2400" b="1" dirty="0">
              <a:solidFill>
                <a:schemeClr val="tx1">
                  <a:lumMod val="65000"/>
                  <a:lumOff val="35000"/>
                </a:schemeClr>
              </a:solidFill>
            </a:endParaRPr>
          </a:p>
        </p:txBody>
      </p:sp>
      <p:sp>
        <p:nvSpPr>
          <p:cNvPr id="9" name="Rectangle 8">
            <a:extLst>
              <a:ext uri="{FF2B5EF4-FFF2-40B4-BE49-F238E27FC236}">
                <a16:creationId xmlns:a16="http://schemas.microsoft.com/office/drawing/2014/main" id="{5788B759-D361-8E71-A38C-F9FE1661BAC0}"/>
              </a:ext>
            </a:extLst>
          </p:cNvPr>
          <p:cNvSpPr/>
          <p:nvPr/>
        </p:nvSpPr>
        <p:spPr>
          <a:xfrm rot="1072393">
            <a:off x="-685143" y="3009785"/>
            <a:ext cx="5033509" cy="707886"/>
          </a:xfrm>
          <a:prstGeom prst="rect">
            <a:avLst/>
          </a:prstGeom>
          <a:solidFill>
            <a:srgbClr val="9240D3"/>
          </a:solidFill>
        </p:spPr>
        <p:txBody>
          <a:bodyPr wrap="square">
            <a:spAutoFit/>
          </a:bodyPr>
          <a:lstStyle/>
          <a:p>
            <a:pPr algn="ctr">
              <a:lnSpc>
                <a:spcPct val="100000"/>
              </a:lnSpc>
            </a:pPr>
            <a:r>
              <a:rPr lang="fr-FR" sz="4000" dirty="0">
                <a:solidFill>
                  <a:schemeClr val="accent4"/>
                </a:solidFill>
              </a:rPr>
              <a:t>Incertitude</a:t>
            </a:r>
          </a:p>
        </p:txBody>
      </p:sp>
      <p:sp>
        <p:nvSpPr>
          <p:cNvPr id="10" name="Rectangle 9">
            <a:extLst>
              <a:ext uri="{FF2B5EF4-FFF2-40B4-BE49-F238E27FC236}">
                <a16:creationId xmlns:a16="http://schemas.microsoft.com/office/drawing/2014/main" id="{2AB569B8-69DE-474D-7742-2F0CCD95B1CE}"/>
              </a:ext>
            </a:extLst>
          </p:cNvPr>
          <p:cNvSpPr/>
          <p:nvPr/>
        </p:nvSpPr>
        <p:spPr>
          <a:xfrm rot="238952">
            <a:off x="153021" y="5255518"/>
            <a:ext cx="4062618" cy="1323439"/>
          </a:xfrm>
          <a:prstGeom prst="rect">
            <a:avLst/>
          </a:prstGeom>
          <a:solidFill>
            <a:schemeClr val="bg1">
              <a:lumMod val="75000"/>
            </a:schemeClr>
          </a:solidFill>
        </p:spPr>
        <p:txBody>
          <a:bodyPr wrap="square">
            <a:spAutoFit/>
          </a:bodyPr>
          <a:lstStyle/>
          <a:p>
            <a:pPr algn="ctr">
              <a:lnSpc>
                <a:spcPct val="100000"/>
              </a:lnSpc>
            </a:pPr>
            <a:r>
              <a:rPr lang="fr-FR" sz="4000" b="1" dirty="0">
                <a:solidFill>
                  <a:schemeClr val="tx1">
                    <a:lumMod val="85000"/>
                    <a:lumOff val="15000"/>
                  </a:schemeClr>
                </a:solidFill>
              </a:rPr>
              <a:t>Difficulté croissante</a:t>
            </a:r>
          </a:p>
        </p:txBody>
      </p:sp>
      <p:sp>
        <p:nvSpPr>
          <p:cNvPr id="11" name="Rectangle 10">
            <a:extLst>
              <a:ext uri="{FF2B5EF4-FFF2-40B4-BE49-F238E27FC236}">
                <a16:creationId xmlns:a16="http://schemas.microsoft.com/office/drawing/2014/main" id="{B378D0F1-6B5C-CFB0-EF0F-6B11294A8331}"/>
              </a:ext>
            </a:extLst>
          </p:cNvPr>
          <p:cNvSpPr/>
          <p:nvPr/>
        </p:nvSpPr>
        <p:spPr>
          <a:xfrm rot="21084120">
            <a:off x="8164616" y="5628261"/>
            <a:ext cx="4371915" cy="1446550"/>
          </a:xfrm>
          <a:prstGeom prst="rect">
            <a:avLst/>
          </a:prstGeom>
          <a:solidFill>
            <a:schemeClr val="accent4"/>
          </a:solidFill>
        </p:spPr>
        <p:txBody>
          <a:bodyPr wrap="square">
            <a:spAutoFit/>
          </a:bodyPr>
          <a:lstStyle/>
          <a:p>
            <a:pPr algn="ctr">
              <a:lnSpc>
                <a:spcPct val="100000"/>
              </a:lnSpc>
            </a:pPr>
            <a:endParaRPr lang="fr-FR" sz="2400" b="1" dirty="0">
              <a:solidFill>
                <a:schemeClr val="tx1">
                  <a:lumMod val="65000"/>
                  <a:lumOff val="35000"/>
                </a:schemeClr>
              </a:solidFill>
            </a:endParaRPr>
          </a:p>
          <a:p>
            <a:pPr algn="ctr">
              <a:lnSpc>
                <a:spcPct val="100000"/>
              </a:lnSpc>
            </a:pPr>
            <a:r>
              <a:rPr lang="fr-FR" sz="4000" b="1" dirty="0">
                <a:solidFill>
                  <a:schemeClr val="tx1">
                    <a:lumMod val="65000"/>
                    <a:lumOff val="35000"/>
                  </a:schemeClr>
                </a:solidFill>
              </a:rPr>
              <a:t>Défis espacés</a:t>
            </a:r>
          </a:p>
          <a:p>
            <a:pPr algn="ctr">
              <a:lnSpc>
                <a:spcPct val="100000"/>
              </a:lnSpc>
            </a:pPr>
            <a:endParaRPr lang="fr-FR" sz="2400" b="1" dirty="0">
              <a:solidFill>
                <a:schemeClr val="tx1">
                  <a:lumMod val="65000"/>
                  <a:lumOff val="35000"/>
                </a:schemeClr>
              </a:solidFill>
            </a:endParaRPr>
          </a:p>
        </p:txBody>
      </p:sp>
      <p:sp>
        <p:nvSpPr>
          <p:cNvPr id="12" name="Rectangle 11">
            <a:extLst>
              <a:ext uri="{FF2B5EF4-FFF2-40B4-BE49-F238E27FC236}">
                <a16:creationId xmlns:a16="http://schemas.microsoft.com/office/drawing/2014/main" id="{5907330A-D63E-69AF-C1D0-A0020C295AC4}"/>
              </a:ext>
            </a:extLst>
          </p:cNvPr>
          <p:cNvSpPr/>
          <p:nvPr/>
        </p:nvSpPr>
        <p:spPr>
          <a:xfrm rot="238952">
            <a:off x="-631256" y="175362"/>
            <a:ext cx="4062618" cy="1323439"/>
          </a:xfrm>
          <a:prstGeom prst="rect">
            <a:avLst/>
          </a:prstGeom>
          <a:solidFill>
            <a:schemeClr val="bg1">
              <a:lumMod val="75000"/>
            </a:schemeClr>
          </a:solidFill>
        </p:spPr>
        <p:txBody>
          <a:bodyPr wrap="square">
            <a:spAutoFit/>
          </a:bodyPr>
          <a:lstStyle/>
          <a:p>
            <a:pPr algn="ctr">
              <a:lnSpc>
                <a:spcPct val="100000"/>
              </a:lnSpc>
            </a:pPr>
            <a:r>
              <a:rPr lang="fr-FR" sz="4000" b="1" dirty="0">
                <a:solidFill>
                  <a:schemeClr val="tx1">
                    <a:lumMod val="85000"/>
                    <a:lumOff val="15000"/>
                  </a:schemeClr>
                </a:solidFill>
              </a:rPr>
              <a:t>Évolution du statut</a:t>
            </a:r>
          </a:p>
        </p:txBody>
      </p:sp>
      <p:sp>
        <p:nvSpPr>
          <p:cNvPr id="13" name="Rectangle 12">
            <a:extLst>
              <a:ext uri="{FF2B5EF4-FFF2-40B4-BE49-F238E27FC236}">
                <a16:creationId xmlns:a16="http://schemas.microsoft.com/office/drawing/2014/main" id="{7D4097E7-B31C-69E5-3B24-B349A33F5D7D}"/>
              </a:ext>
            </a:extLst>
          </p:cNvPr>
          <p:cNvSpPr/>
          <p:nvPr/>
        </p:nvSpPr>
        <p:spPr>
          <a:xfrm rot="1072393">
            <a:off x="7520406" y="483138"/>
            <a:ext cx="5033509" cy="707886"/>
          </a:xfrm>
          <a:prstGeom prst="rect">
            <a:avLst/>
          </a:prstGeom>
          <a:solidFill>
            <a:srgbClr val="9240D3"/>
          </a:solidFill>
        </p:spPr>
        <p:txBody>
          <a:bodyPr wrap="square">
            <a:spAutoFit/>
          </a:bodyPr>
          <a:lstStyle/>
          <a:p>
            <a:pPr algn="ctr">
              <a:lnSpc>
                <a:spcPct val="100000"/>
              </a:lnSpc>
            </a:pPr>
            <a:r>
              <a:rPr lang="fr-FR" sz="4000" dirty="0">
                <a:solidFill>
                  <a:schemeClr val="accent4"/>
                </a:solidFill>
              </a:rPr>
              <a:t>Loi de </a:t>
            </a:r>
            <a:r>
              <a:rPr lang="fr-FR" sz="4000" dirty="0" err="1">
                <a:solidFill>
                  <a:schemeClr val="accent4"/>
                </a:solidFill>
              </a:rPr>
              <a:t>Pragnanz</a:t>
            </a:r>
            <a:endParaRPr lang="fr-FR" sz="4000" dirty="0">
              <a:solidFill>
                <a:schemeClr val="accent4"/>
              </a:solidFill>
            </a:endParaRPr>
          </a:p>
        </p:txBody>
      </p:sp>
      <p:sp>
        <p:nvSpPr>
          <p:cNvPr id="14" name="Rectangle 13">
            <a:extLst>
              <a:ext uri="{FF2B5EF4-FFF2-40B4-BE49-F238E27FC236}">
                <a16:creationId xmlns:a16="http://schemas.microsoft.com/office/drawing/2014/main" id="{39634E3F-A9F1-8312-C763-8037BA25BB2D}"/>
              </a:ext>
            </a:extLst>
          </p:cNvPr>
          <p:cNvSpPr/>
          <p:nvPr/>
        </p:nvSpPr>
        <p:spPr>
          <a:xfrm rot="500530">
            <a:off x="7956906" y="4425447"/>
            <a:ext cx="5624513" cy="707886"/>
          </a:xfrm>
          <a:prstGeom prst="rect">
            <a:avLst/>
          </a:prstGeom>
          <a:solidFill>
            <a:srgbClr val="FF2F92"/>
          </a:solidFill>
        </p:spPr>
        <p:txBody>
          <a:bodyPr wrap="square">
            <a:spAutoFit/>
          </a:bodyPr>
          <a:lstStyle/>
          <a:p>
            <a:pPr algn="ctr">
              <a:lnSpc>
                <a:spcPct val="100000"/>
              </a:lnSpc>
            </a:pPr>
            <a:r>
              <a:rPr lang="fr-FR" sz="4000" b="1" dirty="0">
                <a:solidFill>
                  <a:schemeClr val="bg1"/>
                </a:solidFill>
              </a:rPr>
              <a:t>Nouveauté</a:t>
            </a:r>
          </a:p>
        </p:txBody>
      </p:sp>
      <p:sp>
        <p:nvSpPr>
          <p:cNvPr id="15" name="Rectangle 14">
            <a:extLst>
              <a:ext uri="{FF2B5EF4-FFF2-40B4-BE49-F238E27FC236}">
                <a16:creationId xmlns:a16="http://schemas.microsoft.com/office/drawing/2014/main" id="{895AA1C4-1336-FFA5-F55C-064E8B83F875}"/>
              </a:ext>
            </a:extLst>
          </p:cNvPr>
          <p:cNvSpPr/>
          <p:nvPr/>
        </p:nvSpPr>
        <p:spPr>
          <a:xfrm rot="21084120">
            <a:off x="-628999" y="3707780"/>
            <a:ext cx="4371915" cy="1323439"/>
          </a:xfrm>
          <a:prstGeom prst="rect">
            <a:avLst/>
          </a:prstGeom>
          <a:solidFill>
            <a:schemeClr val="accent4"/>
          </a:solidFill>
        </p:spPr>
        <p:txBody>
          <a:bodyPr wrap="square">
            <a:spAutoFit/>
          </a:bodyPr>
          <a:lstStyle/>
          <a:p>
            <a:pPr algn="ctr">
              <a:lnSpc>
                <a:spcPct val="100000"/>
              </a:lnSpc>
            </a:pPr>
            <a:r>
              <a:rPr lang="fr-FR" sz="4000" b="1" dirty="0">
                <a:solidFill>
                  <a:schemeClr val="tx1">
                    <a:lumMod val="65000"/>
                    <a:lumOff val="35000"/>
                  </a:schemeClr>
                </a:solidFill>
              </a:rPr>
              <a:t>Aversion à </a:t>
            </a:r>
          </a:p>
          <a:p>
            <a:pPr algn="ctr">
              <a:lnSpc>
                <a:spcPct val="100000"/>
              </a:lnSpc>
            </a:pPr>
            <a:r>
              <a:rPr lang="fr-FR" sz="4000" b="1" dirty="0">
                <a:solidFill>
                  <a:schemeClr val="tx1">
                    <a:lumMod val="65000"/>
                    <a:lumOff val="35000"/>
                  </a:schemeClr>
                </a:solidFill>
              </a:rPr>
              <a:t>la perte</a:t>
            </a:r>
          </a:p>
        </p:txBody>
      </p:sp>
      <p:sp>
        <p:nvSpPr>
          <p:cNvPr id="16" name="Rectangle 15">
            <a:extLst>
              <a:ext uri="{FF2B5EF4-FFF2-40B4-BE49-F238E27FC236}">
                <a16:creationId xmlns:a16="http://schemas.microsoft.com/office/drawing/2014/main" id="{491C7DC7-3991-EDF5-CEAB-29F1AB95C0B8}"/>
              </a:ext>
            </a:extLst>
          </p:cNvPr>
          <p:cNvSpPr/>
          <p:nvPr/>
        </p:nvSpPr>
        <p:spPr>
          <a:xfrm rot="238952">
            <a:off x="6868199" y="4888615"/>
            <a:ext cx="4062618" cy="1323439"/>
          </a:xfrm>
          <a:prstGeom prst="rect">
            <a:avLst/>
          </a:prstGeom>
          <a:solidFill>
            <a:schemeClr val="bg1">
              <a:lumMod val="75000"/>
            </a:schemeClr>
          </a:solidFill>
        </p:spPr>
        <p:txBody>
          <a:bodyPr wrap="square">
            <a:spAutoFit/>
          </a:bodyPr>
          <a:lstStyle/>
          <a:p>
            <a:pPr algn="ctr">
              <a:lnSpc>
                <a:spcPct val="100000"/>
              </a:lnSpc>
            </a:pPr>
            <a:r>
              <a:rPr lang="fr-FR" sz="4000" b="1" dirty="0">
                <a:solidFill>
                  <a:schemeClr val="tx1">
                    <a:lumMod val="85000"/>
                    <a:lumOff val="15000"/>
                  </a:schemeClr>
                </a:solidFill>
              </a:rPr>
              <a:t>Reconnaissance</a:t>
            </a:r>
          </a:p>
          <a:p>
            <a:pPr algn="ctr">
              <a:lnSpc>
                <a:spcPct val="100000"/>
              </a:lnSpc>
            </a:pPr>
            <a:r>
              <a:rPr lang="fr-FR" sz="4000" b="1" dirty="0">
                <a:solidFill>
                  <a:schemeClr val="tx1">
                    <a:lumMod val="85000"/>
                    <a:lumOff val="15000"/>
                  </a:schemeClr>
                </a:solidFill>
              </a:rPr>
              <a:t>fréquente</a:t>
            </a:r>
          </a:p>
        </p:txBody>
      </p:sp>
    </p:spTree>
    <p:extLst>
      <p:ext uri="{BB962C8B-B14F-4D97-AF65-F5344CB8AC3E}">
        <p14:creationId xmlns:p14="http://schemas.microsoft.com/office/powerpoint/2010/main" val="33589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F08CB-6BEB-194C-E7C0-2866F96F0B4E}"/>
              </a:ext>
            </a:extLst>
          </p:cNvPr>
          <p:cNvSpPr>
            <a:spLocks noGrp="1"/>
          </p:cNvSpPr>
          <p:nvPr>
            <p:ph type="title"/>
          </p:nvPr>
        </p:nvSpPr>
        <p:spPr/>
        <p:txBody>
          <a:bodyPr/>
          <a:lstStyle/>
          <a:p>
            <a:endParaRPr lang="fr-FR"/>
          </a:p>
        </p:txBody>
      </p:sp>
      <p:pic>
        <p:nvPicPr>
          <p:cNvPr id="5" name="Image 4" descr="Une image contenant plein air, Véhicule terrestre, roue, ciel&#10;&#10;Description générée automatiquement">
            <a:extLst>
              <a:ext uri="{FF2B5EF4-FFF2-40B4-BE49-F238E27FC236}">
                <a16:creationId xmlns:a16="http://schemas.microsoft.com/office/drawing/2014/main" id="{A06ADBDF-109E-53ED-872B-A15B50C10D92}"/>
              </a:ext>
            </a:extLst>
          </p:cNvPr>
          <p:cNvPicPr>
            <a:picLocks noChangeAspect="1"/>
          </p:cNvPicPr>
          <p:nvPr/>
        </p:nvPicPr>
        <p:blipFill>
          <a:blip r:embed="rId3"/>
          <a:stretch>
            <a:fillRect/>
          </a:stretch>
        </p:blipFill>
        <p:spPr>
          <a:xfrm>
            <a:off x="6026727" y="1421706"/>
            <a:ext cx="5266018" cy="3183316"/>
          </a:xfrm>
          <a:prstGeom prst="rect">
            <a:avLst/>
          </a:prstGeom>
        </p:spPr>
      </p:pic>
      <p:pic>
        <p:nvPicPr>
          <p:cNvPr id="1028" name="Picture 4" descr="Wii Sports - Nintendo Wii | Nintendo Wii | GameStop">
            <a:extLst>
              <a:ext uri="{FF2B5EF4-FFF2-40B4-BE49-F238E27FC236}">
                <a16:creationId xmlns:a16="http://schemas.microsoft.com/office/drawing/2014/main" id="{D19AAC3D-813B-37E3-2B57-D4E54D3E7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114" y="2247409"/>
            <a:ext cx="3505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Jeu PC, Logiciel de jeu vidéo, Jeu vidéo de stratégie, arbre&#10;&#10;Description générée automatiquement">
            <a:extLst>
              <a:ext uri="{FF2B5EF4-FFF2-40B4-BE49-F238E27FC236}">
                <a16:creationId xmlns:a16="http://schemas.microsoft.com/office/drawing/2014/main" id="{9DB6550A-4DF7-8BFF-3D0A-3C60D45FA872}"/>
              </a:ext>
            </a:extLst>
          </p:cNvPr>
          <p:cNvPicPr>
            <a:picLocks noChangeAspect="1"/>
          </p:cNvPicPr>
          <p:nvPr/>
        </p:nvPicPr>
        <p:blipFill>
          <a:blip r:embed="rId5"/>
          <a:stretch>
            <a:fillRect/>
          </a:stretch>
        </p:blipFill>
        <p:spPr>
          <a:xfrm>
            <a:off x="4642571" y="1105391"/>
            <a:ext cx="6951852" cy="3332018"/>
          </a:xfrm>
          <a:prstGeom prst="rect">
            <a:avLst/>
          </a:prstGeom>
        </p:spPr>
      </p:pic>
      <p:pic>
        <p:nvPicPr>
          <p:cNvPr id="4" name="Picture 2" descr="Minecraft Education : des blocs pour apprendre - Digital Games">
            <a:extLst>
              <a:ext uri="{FF2B5EF4-FFF2-40B4-BE49-F238E27FC236}">
                <a16:creationId xmlns:a16="http://schemas.microsoft.com/office/drawing/2014/main" id="{DBC52C51-333C-90FA-5083-95E5F6E67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cebook">
            <a:hlinkClick r:id="" action="ppaction://media"/>
            <a:extLst>
              <a:ext uri="{FF2B5EF4-FFF2-40B4-BE49-F238E27FC236}">
                <a16:creationId xmlns:a16="http://schemas.microsoft.com/office/drawing/2014/main" id="{49463978-B874-FE47-A272-4B582A02ED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463" b="34028"/>
          <a:stretch/>
        </p:blipFill>
        <p:spPr>
          <a:xfrm>
            <a:off x="0" y="2134718"/>
            <a:ext cx="12192000" cy="3601056"/>
          </a:xfrm>
          <a:prstGeom prst="rect">
            <a:avLst/>
          </a:prstGeom>
        </p:spPr>
      </p:pic>
      <p:sp>
        <p:nvSpPr>
          <p:cNvPr id="5" name="Titre 1">
            <a:extLst>
              <a:ext uri="{FF2B5EF4-FFF2-40B4-BE49-F238E27FC236}">
                <a16:creationId xmlns:a16="http://schemas.microsoft.com/office/drawing/2014/main" id="{68BF5CB6-A606-EB43-88C7-482DF552DE78}"/>
              </a:ext>
            </a:extLst>
          </p:cNvPr>
          <p:cNvSpPr txBox="1">
            <a:spLocks/>
          </p:cNvSpPr>
          <p:nvPr/>
        </p:nvSpPr>
        <p:spPr>
          <a:xfrm>
            <a:off x="342900" y="312668"/>
            <a:ext cx="11506200" cy="1438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CH" sz="5400" dirty="0">
                <a:solidFill>
                  <a:schemeClr val="accent4"/>
                </a:solidFill>
                <a:latin typeface="+mn-lt"/>
              </a:rPr>
              <a:t>Le cerveau en ligne </a:t>
            </a:r>
            <a:endParaRPr lang="fr-CH" sz="2500" dirty="0">
              <a:solidFill>
                <a:schemeClr val="accent5">
                  <a:lumMod val="20000"/>
                  <a:lumOff val="80000"/>
                </a:schemeClr>
              </a:solidFill>
              <a:latin typeface="+mn-lt"/>
            </a:endParaRPr>
          </a:p>
          <a:p>
            <a:pPr algn="ctr">
              <a:lnSpc>
                <a:spcPct val="100000"/>
              </a:lnSpc>
            </a:pPr>
            <a:r>
              <a:rPr lang="fr-CH" sz="2500" dirty="0">
                <a:solidFill>
                  <a:schemeClr val="accent5">
                    <a:lumMod val="20000"/>
                    <a:lumOff val="80000"/>
                  </a:schemeClr>
                </a:solidFill>
                <a:latin typeface="+mn-lt"/>
              </a:rPr>
              <a:t>Freins et leviers de la motivation dans l'apprentissage à distance</a:t>
            </a:r>
            <a:r>
              <a:rPr lang="fr-FR" sz="2500" dirty="0">
                <a:solidFill>
                  <a:schemeClr val="accent5">
                    <a:lumMod val="20000"/>
                    <a:lumOff val="80000"/>
                  </a:schemeClr>
                </a:solidFill>
                <a:latin typeface="+mn-lt"/>
              </a:rPr>
              <a:t> </a:t>
            </a:r>
          </a:p>
        </p:txBody>
      </p:sp>
      <p:sp>
        <p:nvSpPr>
          <p:cNvPr id="9" name="Titre 1">
            <a:extLst>
              <a:ext uri="{FF2B5EF4-FFF2-40B4-BE49-F238E27FC236}">
                <a16:creationId xmlns:a16="http://schemas.microsoft.com/office/drawing/2014/main" id="{89CD5B41-4121-F744-B030-28C260118DEC}"/>
              </a:ext>
            </a:extLst>
          </p:cNvPr>
          <p:cNvSpPr txBox="1">
            <a:spLocks/>
          </p:cNvSpPr>
          <p:nvPr/>
        </p:nvSpPr>
        <p:spPr>
          <a:xfrm>
            <a:off x="5265174" y="6227241"/>
            <a:ext cx="7131360" cy="3180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400" b="1" dirty="0">
                <a:solidFill>
                  <a:schemeClr val="bg1"/>
                </a:solidFill>
              </a:rPr>
              <a:t>Marc Turiault, Docteur en Neurosciences – Formateur FSEA – </a:t>
            </a:r>
            <a:r>
              <a:rPr lang="fr-FR" sz="1400" b="1" dirty="0" err="1">
                <a:solidFill>
                  <a:schemeClr val="bg1"/>
                </a:solidFill>
              </a:rPr>
              <a:t>SoBrain.ch</a:t>
            </a:r>
            <a:r>
              <a:rPr lang="fr-FR" sz="1400" b="1" dirty="0">
                <a:solidFill>
                  <a:schemeClr val="bg1"/>
                </a:solidFill>
              </a:rPr>
              <a:t> </a:t>
            </a:r>
            <a:endParaRPr lang="fr-FR" sz="1400" dirty="0">
              <a:solidFill>
                <a:schemeClr val="bg1">
                  <a:lumMod val="85000"/>
                </a:schemeClr>
              </a:solidFill>
            </a:endParaRPr>
          </a:p>
        </p:txBody>
      </p:sp>
      <p:sp>
        <p:nvSpPr>
          <p:cNvPr id="8" name="Titre 1">
            <a:extLst>
              <a:ext uri="{FF2B5EF4-FFF2-40B4-BE49-F238E27FC236}">
                <a16:creationId xmlns:a16="http://schemas.microsoft.com/office/drawing/2014/main" id="{4F66DF31-452E-C146-8488-9F005083D4E9}"/>
              </a:ext>
            </a:extLst>
          </p:cNvPr>
          <p:cNvSpPr txBox="1">
            <a:spLocks/>
          </p:cNvSpPr>
          <p:nvPr/>
        </p:nvSpPr>
        <p:spPr>
          <a:xfrm>
            <a:off x="204534" y="5968384"/>
            <a:ext cx="3840524" cy="756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400" dirty="0">
                <a:solidFill>
                  <a:schemeClr val="bg1">
                    <a:lumMod val="85000"/>
                  </a:schemeClr>
                </a:solidFill>
              </a:rPr>
              <a:t>FSEA - 2023</a:t>
            </a:r>
          </a:p>
        </p:txBody>
      </p:sp>
      <p:pic>
        <p:nvPicPr>
          <p:cNvPr id="2" name="Image 1">
            <a:extLst>
              <a:ext uri="{FF2B5EF4-FFF2-40B4-BE49-F238E27FC236}">
                <a16:creationId xmlns:a16="http://schemas.microsoft.com/office/drawing/2014/main" id="{3844065F-B895-D1FC-7ED2-6EEEF0C9CEF4}"/>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0000" b="90000" l="10000" r="90000">
                        <a14:foregroundMark x1="34000" y1="45000" x2="34000" y2="45000"/>
                        <a14:foregroundMark x1="24333" y1="29000" x2="24333" y2="29000"/>
                        <a14:foregroundMark x1="21000" y1="18667" x2="21000" y2="18667"/>
                        <a14:foregroundMark x1="40333" y1="18000" x2="40333" y2="18000"/>
                        <a14:foregroundMark x1="55333" y1="15000" x2="55333" y2="15000"/>
                        <a14:foregroundMark x1="53000" y1="23667" x2="53000" y2="23667"/>
                        <a14:foregroundMark x1="49333" y1="26667" x2="49333" y2="26667"/>
                        <a14:foregroundMark x1="45000" y1="31667" x2="45000" y2="31667"/>
                        <a14:foregroundMark x1="39000" y1="27667" x2="39000" y2="27667"/>
                        <a14:foregroundMark x1="33333" y1="28333" x2="33333" y2="28333"/>
                        <a14:foregroundMark x1="77333" y1="20000" x2="77333" y2="20000"/>
                        <a14:foregroundMark x1="78667" y1="12667" x2="78667" y2="12667"/>
                        <a14:foregroundMark x1="63333" y1="12667" x2="63333" y2="12667"/>
                        <a14:foregroundMark x1="64333" y1="23667" x2="64333" y2="23667"/>
                        <a14:foregroundMark x1="58000" y1="26000" x2="58000" y2="26000"/>
                        <a14:foregroundMark x1="65333" y1="28667" x2="65333" y2="28667"/>
                        <a14:foregroundMark x1="79000" y1="36667" x2="79000" y2="36667"/>
                        <a14:foregroundMark x1="84667" y1="35000" x2="84667" y2="35000"/>
                        <a14:foregroundMark x1="87000" y1="42333" x2="87000" y2="42333"/>
                        <a14:foregroundMark x1="83667" y1="62000" x2="83667" y2="62000"/>
                        <a14:foregroundMark x1="87333" y1="58000" x2="87333" y2="58000"/>
                        <a14:foregroundMark x1="68000" y1="47667" x2="68000" y2="47667"/>
                        <a14:foregroundMark x1="49000" y1="42333" x2="49000" y2="42333"/>
                        <a14:foregroundMark x1="28667" y1="39667" x2="28667" y2="39667"/>
                        <a14:foregroundMark x1="25667" y1="37000" x2="25667" y2="37000"/>
                        <a14:foregroundMark x1="15000" y1="48000" x2="15000" y2="48000"/>
                        <a14:foregroundMark x1="15667" y1="53333" x2="15667" y2="53333"/>
                        <a14:foregroundMark x1="28333" y1="50333" x2="28333" y2="50333"/>
                        <a14:foregroundMark x1="25667" y1="52667" x2="25667" y2="52667"/>
                        <a14:foregroundMark x1="23000" y1="55333" x2="23000" y2="55333"/>
                        <a14:foregroundMark x1="28333" y1="55333" x2="28333" y2="55333"/>
                        <a14:foregroundMark x1="26000" y1="57667" x2="26000" y2="57667"/>
                        <a14:foregroundMark x1="28333" y1="60667" x2="28333" y2="60667"/>
                        <a14:foregroundMark x1="36000" y1="60667" x2="36000" y2="60667"/>
                        <a14:foregroundMark x1="20667" y1="59667" x2="20667" y2="59667"/>
                        <a14:foregroundMark x1="17333" y1="66000" x2="17333" y2="66000"/>
                        <a14:foregroundMark x1="19000" y1="71000" x2="19000" y2="71000"/>
                        <a14:foregroundMark x1="19333" y1="78333" x2="19333" y2="78333"/>
                        <a14:foregroundMark x1="36333" y1="66667" x2="36333" y2="66667"/>
                        <a14:foregroundMark x1="33667" y1="70333" x2="33667" y2="70333"/>
                        <a14:foregroundMark x1="35333" y1="79667" x2="35333" y2="79667"/>
                        <a14:foregroundMark x1="36333" y1="66333" x2="36333" y2="66333"/>
                        <a14:foregroundMark x1="49667" y1="63667" x2="49667" y2="63667"/>
                        <a14:foregroundMark x1="52000" y1="66333" x2="52000" y2="66333"/>
                        <a14:foregroundMark x1="71000" y1="71667" x2="71000" y2="71667"/>
                        <a14:foregroundMark x1="66000" y1="58333" x2="66000" y2="58333"/>
                        <a14:foregroundMark x1="52000" y1="87667" x2="52000" y2="87667"/>
                        <a14:foregroundMark x1="49667" y1="85000" x2="49667" y2="85000"/>
                        <a14:backgroundMark x1="36333" y1="82667" x2="36333" y2="82667"/>
                        <a14:backgroundMark x1="63000" y1="72000" x2="63000" y2="72000"/>
                      </a14:backgroundRemoval>
                    </a14:imgEffect>
                  </a14:imgLayer>
                </a14:imgProps>
              </a:ext>
            </a:extLst>
          </a:blip>
          <a:stretch>
            <a:fillRect/>
          </a:stretch>
        </p:blipFill>
        <p:spPr>
          <a:xfrm>
            <a:off x="10132597" y="2966968"/>
            <a:ext cx="1857281" cy="1857281"/>
          </a:xfrm>
          <a:prstGeom prst="rect">
            <a:avLst/>
          </a:prstGeom>
        </p:spPr>
      </p:pic>
    </p:spTree>
    <p:extLst>
      <p:ext uri="{BB962C8B-B14F-4D97-AF65-F5344CB8AC3E}">
        <p14:creationId xmlns:p14="http://schemas.microsoft.com/office/powerpoint/2010/main" val="4009533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to Break Up With Your Phone - The New York Times">
            <a:extLst>
              <a:ext uri="{FF2B5EF4-FFF2-40B4-BE49-F238E27FC236}">
                <a16:creationId xmlns:a16="http://schemas.microsoft.com/office/drawing/2014/main" id="{A79870B6-3F3A-2E40-B18D-AAFB27909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9" b="112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AF25CA5-8310-A64A-AFFF-92EB07B074BC}"/>
              </a:ext>
            </a:extLst>
          </p:cNvPr>
          <p:cNvSpPr/>
          <p:nvPr/>
        </p:nvSpPr>
        <p:spPr>
          <a:xfrm>
            <a:off x="10759210" y="6397675"/>
            <a:ext cx="1052019" cy="276999"/>
          </a:xfrm>
          <a:prstGeom prst="rect">
            <a:avLst/>
          </a:prstGeom>
        </p:spPr>
        <p:txBody>
          <a:bodyPr wrap="square">
            <a:spAutoFit/>
          </a:bodyPr>
          <a:lstStyle/>
          <a:p>
            <a:r>
              <a:rPr lang="fr-CH" sz="1200" dirty="0">
                <a:solidFill>
                  <a:schemeClr val="bg1">
                    <a:lumMod val="75000"/>
                  </a:schemeClr>
                </a:solidFill>
                <a:latin typeface="Helvetica" pitchFamily="2" charset="0"/>
              </a:rPr>
              <a:t>Miguel </a:t>
            </a:r>
            <a:r>
              <a:rPr lang="fr-CH" sz="1200" dirty="0" err="1">
                <a:solidFill>
                  <a:schemeClr val="bg1">
                    <a:lumMod val="75000"/>
                  </a:schemeClr>
                </a:solidFill>
                <a:latin typeface="Helvetica" pitchFamily="2" charset="0"/>
              </a:rPr>
              <a:t>Porlan</a:t>
            </a:r>
            <a:endParaRPr lang="fr-FR" sz="1200" dirty="0">
              <a:solidFill>
                <a:schemeClr val="bg1">
                  <a:lumMod val="75000"/>
                </a:schemeClr>
              </a:solidFill>
              <a:latin typeface="Helvetica" pitchFamily="2" charset="0"/>
            </a:endParaRPr>
          </a:p>
        </p:txBody>
      </p:sp>
    </p:spTree>
    <p:extLst>
      <p:ext uri="{BB962C8B-B14F-4D97-AF65-F5344CB8AC3E}">
        <p14:creationId xmlns:p14="http://schemas.microsoft.com/office/powerpoint/2010/main" val="1584431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Generated by DALL·E">
            <a:extLst>
              <a:ext uri="{FF2B5EF4-FFF2-40B4-BE49-F238E27FC236}">
                <a16:creationId xmlns:a16="http://schemas.microsoft.com/office/drawing/2014/main" id="{CC2D165A-401F-EDF4-9C00-6D7CE62F94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862" b="218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2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64B1A7-6C86-4044-1F6E-95B423232CB2}"/>
              </a:ext>
            </a:extLst>
          </p:cNvPr>
          <p:cNvSpPr txBox="1"/>
          <p:nvPr/>
        </p:nvSpPr>
        <p:spPr>
          <a:xfrm>
            <a:off x="0" y="2782669"/>
            <a:ext cx="12022874" cy="1323439"/>
          </a:xfrm>
          <a:prstGeom prst="rect">
            <a:avLst/>
          </a:prstGeom>
          <a:noFill/>
        </p:spPr>
        <p:txBody>
          <a:bodyPr wrap="square" rtlCol="0">
            <a:spAutoFit/>
          </a:bodyPr>
          <a:lstStyle/>
          <a:p>
            <a:pPr algn="ctr"/>
            <a:r>
              <a:rPr lang="fr-FR" sz="4000" dirty="0">
                <a:solidFill>
                  <a:schemeClr val="accent4"/>
                </a:solidFill>
              </a:rPr>
              <a:t>Comment rendre les plateformes d’apprentissage </a:t>
            </a:r>
          </a:p>
          <a:p>
            <a:pPr algn="ctr"/>
            <a:r>
              <a:rPr lang="fr-FR" sz="4000" dirty="0">
                <a:solidFill>
                  <a:schemeClr val="accent4"/>
                </a:solidFill>
              </a:rPr>
              <a:t>Intrinsèquement motivantes ?</a:t>
            </a:r>
          </a:p>
        </p:txBody>
      </p:sp>
    </p:spTree>
    <p:extLst>
      <p:ext uri="{BB962C8B-B14F-4D97-AF65-F5344CB8AC3E}">
        <p14:creationId xmlns:p14="http://schemas.microsoft.com/office/powerpoint/2010/main" val="3342356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3940F3-D561-4343-98B1-0904725F52AB}"/>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15FE1AA-9122-2B4E-B658-C180B42AD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52" y="-38055"/>
            <a:ext cx="6896055" cy="6896055"/>
          </a:xfrm>
          <a:prstGeom prst="rect">
            <a:avLst/>
          </a:prstGeom>
        </p:spPr>
      </p:pic>
      <p:sp>
        <p:nvSpPr>
          <p:cNvPr id="9" name="ZoneTexte 8"/>
          <p:cNvSpPr txBox="1"/>
          <p:nvPr/>
        </p:nvSpPr>
        <p:spPr>
          <a:xfrm>
            <a:off x="8003807" y="3044279"/>
            <a:ext cx="2555508" cy="769441"/>
          </a:xfrm>
          <a:prstGeom prst="rect">
            <a:avLst/>
          </a:prstGeom>
          <a:noFill/>
        </p:spPr>
        <p:txBody>
          <a:bodyPr wrap="none" rtlCol="0">
            <a:spAutoFit/>
          </a:bodyPr>
          <a:lstStyle/>
          <a:p>
            <a:r>
              <a:rPr lang="fr-FR" sz="4400" dirty="0">
                <a:solidFill>
                  <a:schemeClr val="bg1"/>
                </a:solidFill>
              </a:rPr>
              <a:t>Dopamine</a:t>
            </a:r>
          </a:p>
        </p:txBody>
      </p:sp>
    </p:spTree>
    <p:extLst>
      <p:ext uri="{BB962C8B-B14F-4D97-AF65-F5344CB8AC3E}">
        <p14:creationId xmlns:p14="http://schemas.microsoft.com/office/powerpoint/2010/main" val="315216911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EFD46F7-E1D9-9447-9047-4335571770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67" b="97689" l="7801" r="89962">
                        <a14:foregroundMark x1="60997" y1="16178" x2="60997" y2="16178"/>
                        <a14:foregroundMark x1="61701" y1="12533" x2="61701" y2="12533"/>
                        <a14:foregroundMark x1="59335" y1="8800" x2="59335" y2="8800"/>
                        <a14:foregroundMark x1="53325" y1="5867" x2="53325" y2="5867"/>
                        <a14:foregroundMark x1="65409" y1="73689" x2="65409" y2="73689"/>
                        <a14:foregroundMark x1="70077" y1="83467" x2="70077" y2="83467"/>
                        <a14:foregroundMark x1="63747" y1="83644" x2="63747" y2="83644"/>
                        <a14:foregroundMark x1="55499" y1="79200" x2="55499" y2="79200"/>
                        <a14:foregroundMark x1="47442" y1="77867" x2="47442" y2="77867"/>
                        <a14:foregroundMark x1="42072" y1="77689" x2="42072" y2="77689"/>
                        <a14:foregroundMark x1="35614" y1="77689" x2="35614" y2="77689"/>
                        <a14:foregroundMark x1="30946" y1="75644" x2="30946" y2="75644"/>
                        <a14:foregroundMark x1="7928" y1="44978" x2="7928" y2="44978"/>
                        <a14:foregroundMark x1="8056" y1="37511" x2="8056" y2="37511"/>
                        <a14:foregroundMark x1="8056" y1="37511" x2="8056" y2="37511"/>
                        <a14:foregroundMark x1="81841" y1="64533" x2="81841" y2="64533"/>
                        <a14:foregroundMark x1="85422" y1="68533" x2="85422" y2="68533"/>
                        <a14:foregroundMark x1="75512" y1="81333" x2="75512" y2="81333"/>
                        <a14:foregroundMark x1="70716" y1="89333" x2="70716" y2="89333"/>
                        <a14:foregroundMark x1="66624" y1="74133" x2="66624" y2="74133"/>
                        <a14:foregroundMark x1="69373" y1="64978" x2="69373" y2="64978"/>
                        <a14:foregroundMark x1="58568" y1="73333" x2="58568" y2="73333"/>
                        <a14:foregroundMark x1="48657" y1="81156" x2="48657" y2="81156"/>
                        <a14:foregroundMark x1="46164" y1="86133" x2="46164" y2="86133"/>
                        <a14:foregroundMark x1="34015" y1="80356" x2="34015" y2="80356"/>
                        <a14:foregroundMark x1="29348" y1="72978" x2="29348" y2="72978"/>
                        <a14:foregroundMark x1="70332" y1="84356" x2="70332" y2="84356"/>
                        <a14:foregroundMark x1="67072" y1="93689" x2="67072" y2="93689"/>
                        <a14:foregroundMark x1="64962" y1="97689" x2="64962" y2="97689"/>
                      </a14:backgroundRemoval>
                    </a14:imgEffect>
                  </a14:imgLayer>
                </a14:imgProps>
              </a:ext>
            </a:extLst>
          </a:blip>
          <a:srcRect l="4641" r="6629" b="1332"/>
          <a:stretch/>
        </p:blipFill>
        <p:spPr>
          <a:xfrm>
            <a:off x="2508446" y="462168"/>
            <a:ext cx="6542700" cy="5238205"/>
          </a:xfrm>
          <a:prstGeom prst="rect">
            <a:avLst/>
          </a:prstGeom>
        </p:spPr>
      </p:pic>
      <p:sp>
        <p:nvSpPr>
          <p:cNvPr id="10" name="ZoneTexte 9">
            <a:extLst>
              <a:ext uri="{FF2B5EF4-FFF2-40B4-BE49-F238E27FC236}">
                <a16:creationId xmlns:a16="http://schemas.microsoft.com/office/drawing/2014/main" id="{136DD25F-1278-6047-ABBA-764C0B301F90}"/>
              </a:ext>
            </a:extLst>
          </p:cNvPr>
          <p:cNvSpPr txBox="1"/>
          <p:nvPr/>
        </p:nvSpPr>
        <p:spPr>
          <a:xfrm>
            <a:off x="9175807" y="5700373"/>
            <a:ext cx="2689582" cy="1569660"/>
          </a:xfrm>
          <a:prstGeom prst="rect">
            <a:avLst/>
          </a:prstGeom>
          <a:noFill/>
        </p:spPr>
        <p:txBody>
          <a:bodyPr wrap="none" rtlCol="0">
            <a:spAutoFit/>
          </a:bodyPr>
          <a:lstStyle/>
          <a:p>
            <a:r>
              <a:rPr lang="en-US" sz="2400" b="1" dirty="0">
                <a:solidFill>
                  <a:schemeClr val="bg1"/>
                </a:solidFill>
              </a:rPr>
              <a:t>Dopamine neurons </a:t>
            </a:r>
          </a:p>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p:txBody>
      </p:sp>
      <p:sp>
        <p:nvSpPr>
          <p:cNvPr id="11" name="Forme libre 10">
            <a:extLst>
              <a:ext uri="{FF2B5EF4-FFF2-40B4-BE49-F238E27FC236}">
                <a16:creationId xmlns:a16="http://schemas.microsoft.com/office/drawing/2014/main" id="{D7D790DE-273B-F046-AC89-D360B9B64026}"/>
              </a:ext>
            </a:extLst>
          </p:cNvPr>
          <p:cNvSpPr/>
          <p:nvPr/>
        </p:nvSpPr>
        <p:spPr>
          <a:xfrm>
            <a:off x="6033226" y="4591443"/>
            <a:ext cx="249322" cy="202036"/>
          </a:xfrm>
          <a:custGeom>
            <a:avLst/>
            <a:gdLst>
              <a:gd name="connsiteX0" fmla="*/ 186612 w 415212"/>
              <a:gd name="connsiteY0" fmla="*/ 0 h 391886"/>
              <a:gd name="connsiteX1" fmla="*/ 317241 w 415212"/>
              <a:gd name="connsiteY1" fmla="*/ 4665 h 391886"/>
              <a:gd name="connsiteX2" fmla="*/ 415212 w 415212"/>
              <a:gd name="connsiteY2" fmla="*/ 65314 h 391886"/>
              <a:gd name="connsiteX3" fmla="*/ 410547 w 415212"/>
              <a:gd name="connsiteY3" fmla="*/ 359229 h 391886"/>
              <a:gd name="connsiteX4" fmla="*/ 382555 w 415212"/>
              <a:gd name="connsiteY4" fmla="*/ 382555 h 391886"/>
              <a:gd name="connsiteX5" fmla="*/ 181947 w 415212"/>
              <a:gd name="connsiteY5" fmla="*/ 391886 h 391886"/>
              <a:gd name="connsiteX6" fmla="*/ 74645 w 415212"/>
              <a:gd name="connsiteY6" fmla="*/ 340567 h 391886"/>
              <a:gd name="connsiteX7" fmla="*/ 9331 w 415212"/>
              <a:gd name="connsiteY7" fmla="*/ 270588 h 391886"/>
              <a:gd name="connsiteX8" fmla="*/ 0 w 415212"/>
              <a:gd name="connsiteY8" fmla="*/ 195943 h 391886"/>
              <a:gd name="connsiteX9" fmla="*/ 4665 w 415212"/>
              <a:gd name="connsiteY9" fmla="*/ 107302 h 391886"/>
              <a:gd name="connsiteX10" fmla="*/ 46653 w 415212"/>
              <a:gd name="connsiteY10" fmla="*/ 51319 h 391886"/>
              <a:gd name="connsiteX11" fmla="*/ 186612 w 415212"/>
              <a:gd name="connsiteY11" fmla="*/ 0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212" h="391886">
                <a:moveTo>
                  <a:pt x="186612" y="0"/>
                </a:moveTo>
                <a:lnTo>
                  <a:pt x="317241" y="4665"/>
                </a:lnTo>
                <a:lnTo>
                  <a:pt x="415212" y="65314"/>
                </a:lnTo>
                <a:lnTo>
                  <a:pt x="410547" y="359229"/>
                </a:lnTo>
                <a:lnTo>
                  <a:pt x="382555" y="382555"/>
                </a:lnTo>
                <a:lnTo>
                  <a:pt x="181947" y="391886"/>
                </a:lnTo>
                <a:lnTo>
                  <a:pt x="74645" y="340567"/>
                </a:lnTo>
                <a:lnTo>
                  <a:pt x="9331" y="270588"/>
                </a:lnTo>
                <a:lnTo>
                  <a:pt x="0" y="195943"/>
                </a:lnTo>
                <a:lnTo>
                  <a:pt x="4665" y="107302"/>
                </a:lnTo>
                <a:lnTo>
                  <a:pt x="46653" y="51319"/>
                </a:lnTo>
                <a:lnTo>
                  <a:pt x="186612" y="0"/>
                </a:lnTo>
                <a:close/>
              </a:path>
            </a:pathLst>
          </a:custGeom>
          <a:solidFill>
            <a:srgbClr val="FFC000"/>
          </a:solidFill>
          <a:ln>
            <a:solidFill>
              <a:srgbClr val="370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e libre 11">
            <a:extLst>
              <a:ext uri="{FF2B5EF4-FFF2-40B4-BE49-F238E27FC236}">
                <a16:creationId xmlns:a16="http://schemas.microsoft.com/office/drawing/2014/main" id="{094051AC-04A5-F149-9CFE-BEE4DC2B5078}"/>
              </a:ext>
            </a:extLst>
          </p:cNvPr>
          <p:cNvSpPr/>
          <p:nvPr/>
        </p:nvSpPr>
        <p:spPr>
          <a:xfrm rot="9836064">
            <a:off x="4440070" y="3488248"/>
            <a:ext cx="520920" cy="422123"/>
          </a:xfrm>
          <a:custGeom>
            <a:avLst/>
            <a:gdLst>
              <a:gd name="connsiteX0" fmla="*/ 186612 w 415212"/>
              <a:gd name="connsiteY0" fmla="*/ 0 h 391886"/>
              <a:gd name="connsiteX1" fmla="*/ 317241 w 415212"/>
              <a:gd name="connsiteY1" fmla="*/ 4665 h 391886"/>
              <a:gd name="connsiteX2" fmla="*/ 415212 w 415212"/>
              <a:gd name="connsiteY2" fmla="*/ 65314 h 391886"/>
              <a:gd name="connsiteX3" fmla="*/ 410547 w 415212"/>
              <a:gd name="connsiteY3" fmla="*/ 359229 h 391886"/>
              <a:gd name="connsiteX4" fmla="*/ 382555 w 415212"/>
              <a:gd name="connsiteY4" fmla="*/ 382555 h 391886"/>
              <a:gd name="connsiteX5" fmla="*/ 181947 w 415212"/>
              <a:gd name="connsiteY5" fmla="*/ 391886 h 391886"/>
              <a:gd name="connsiteX6" fmla="*/ 74645 w 415212"/>
              <a:gd name="connsiteY6" fmla="*/ 340567 h 391886"/>
              <a:gd name="connsiteX7" fmla="*/ 9331 w 415212"/>
              <a:gd name="connsiteY7" fmla="*/ 270588 h 391886"/>
              <a:gd name="connsiteX8" fmla="*/ 0 w 415212"/>
              <a:gd name="connsiteY8" fmla="*/ 195943 h 391886"/>
              <a:gd name="connsiteX9" fmla="*/ 4665 w 415212"/>
              <a:gd name="connsiteY9" fmla="*/ 107302 h 391886"/>
              <a:gd name="connsiteX10" fmla="*/ 46653 w 415212"/>
              <a:gd name="connsiteY10" fmla="*/ 51319 h 391886"/>
              <a:gd name="connsiteX11" fmla="*/ 186612 w 415212"/>
              <a:gd name="connsiteY11" fmla="*/ 0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212" h="391886">
                <a:moveTo>
                  <a:pt x="186612" y="0"/>
                </a:moveTo>
                <a:lnTo>
                  <a:pt x="317241" y="4665"/>
                </a:lnTo>
                <a:lnTo>
                  <a:pt x="415212" y="65314"/>
                </a:lnTo>
                <a:lnTo>
                  <a:pt x="410547" y="359229"/>
                </a:lnTo>
                <a:lnTo>
                  <a:pt x="382555" y="382555"/>
                </a:lnTo>
                <a:lnTo>
                  <a:pt x="181947" y="391886"/>
                </a:lnTo>
                <a:lnTo>
                  <a:pt x="74645" y="340567"/>
                </a:lnTo>
                <a:lnTo>
                  <a:pt x="9331" y="270588"/>
                </a:lnTo>
                <a:lnTo>
                  <a:pt x="0" y="195943"/>
                </a:lnTo>
                <a:lnTo>
                  <a:pt x="4665" y="107302"/>
                </a:lnTo>
                <a:lnTo>
                  <a:pt x="46653" y="51319"/>
                </a:lnTo>
                <a:lnTo>
                  <a:pt x="186612" y="0"/>
                </a:lnTo>
                <a:close/>
              </a:path>
            </a:pathLst>
          </a:cu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eur en arc 18">
            <a:extLst>
              <a:ext uri="{FF2B5EF4-FFF2-40B4-BE49-F238E27FC236}">
                <a16:creationId xmlns:a16="http://schemas.microsoft.com/office/drawing/2014/main" id="{68D103E9-3791-4F44-9C59-1B997136356F}"/>
              </a:ext>
            </a:extLst>
          </p:cNvPr>
          <p:cNvCxnSpPr>
            <a:cxnSpLocks/>
          </p:cNvCxnSpPr>
          <p:nvPr/>
        </p:nvCxnSpPr>
        <p:spPr>
          <a:xfrm rot="10800000">
            <a:off x="4959336" y="3717644"/>
            <a:ext cx="1073891" cy="955686"/>
          </a:xfrm>
          <a:prstGeom prst="curvedConnector3">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0206C3FD-4EFA-8349-9B6F-B6B85E1C925A}"/>
              </a:ext>
            </a:extLst>
          </p:cNvPr>
          <p:cNvCxnSpPr>
            <a:cxnSpLocks/>
          </p:cNvCxnSpPr>
          <p:nvPr/>
        </p:nvCxnSpPr>
        <p:spPr>
          <a:xfrm flipH="1" flipV="1">
            <a:off x="6157887" y="4692462"/>
            <a:ext cx="2893259" cy="1160584"/>
          </a:xfrm>
          <a:prstGeom prst="line">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CE4D95AC-87A8-2E40-8F76-1E47F1922F36}"/>
              </a:ext>
            </a:extLst>
          </p:cNvPr>
          <p:cNvGrpSpPr/>
          <p:nvPr/>
        </p:nvGrpSpPr>
        <p:grpSpPr>
          <a:xfrm>
            <a:off x="4439164" y="141304"/>
            <a:ext cx="5819718" cy="3543245"/>
            <a:chOff x="5945688" y="59416"/>
            <a:chExt cx="4396401" cy="3584290"/>
          </a:xfrm>
        </p:grpSpPr>
        <p:sp>
          <p:nvSpPr>
            <p:cNvPr id="23" name="ZoneTexte 22">
              <a:extLst>
                <a:ext uri="{FF2B5EF4-FFF2-40B4-BE49-F238E27FC236}">
                  <a16:creationId xmlns:a16="http://schemas.microsoft.com/office/drawing/2014/main" id="{C3EDCC44-63E9-9C4D-9841-B5122BDAB692}"/>
                </a:ext>
              </a:extLst>
            </p:cNvPr>
            <p:cNvSpPr txBox="1"/>
            <p:nvPr/>
          </p:nvSpPr>
          <p:spPr>
            <a:xfrm>
              <a:off x="8939410" y="59416"/>
              <a:ext cx="1402679" cy="716086"/>
            </a:xfrm>
            <a:prstGeom prst="rect">
              <a:avLst/>
            </a:prstGeom>
            <a:noFill/>
          </p:spPr>
          <p:txBody>
            <a:bodyPr wrap="none" rtlCol="0">
              <a:spAutoFit/>
            </a:bodyPr>
            <a:lstStyle/>
            <a:p>
              <a:r>
                <a:rPr lang="fr-FR" sz="4000" b="1" dirty="0" err="1">
                  <a:solidFill>
                    <a:srgbClr val="FF2F92"/>
                  </a:solidFill>
                </a:rPr>
                <a:t>Cocaine</a:t>
              </a:r>
              <a:endParaRPr lang="fr-FR" sz="4000" b="1" dirty="0">
                <a:solidFill>
                  <a:srgbClr val="FF2F92"/>
                </a:solidFill>
              </a:endParaRPr>
            </a:p>
          </p:txBody>
        </p:sp>
        <p:sp>
          <p:nvSpPr>
            <p:cNvPr id="25" name="Virage 24">
              <a:extLst>
                <a:ext uri="{FF2B5EF4-FFF2-40B4-BE49-F238E27FC236}">
                  <a16:creationId xmlns:a16="http://schemas.microsoft.com/office/drawing/2014/main" id="{EE309A14-AA3C-F04C-8B69-EA49DB9E8825}"/>
                </a:ext>
              </a:extLst>
            </p:cNvPr>
            <p:cNvSpPr/>
            <p:nvPr/>
          </p:nvSpPr>
          <p:spPr>
            <a:xfrm rot="16200000" flipH="1">
              <a:off x="5827376" y="531672"/>
              <a:ext cx="3230346" cy="2993721"/>
            </a:xfrm>
            <a:prstGeom prst="bentArrow">
              <a:avLst>
                <a:gd name="adj1" fmla="val 2825"/>
                <a:gd name="adj2" fmla="val 7229"/>
                <a:gd name="adj3" fmla="val 18305"/>
                <a:gd name="adj4" fmla="val 70868"/>
              </a:avLst>
            </a:prstGeom>
            <a:solidFill>
              <a:srgbClr val="FF2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extLst>
      <p:ext uri="{BB962C8B-B14F-4D97-AF65-F5344CB8AC3E}">
        <p14:creationId xmlns:p14="http://schemas.microsoft.com/office/powerpoint/2010/main" val="3046595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A8AE2-B983-A8E6-A345-1AE609CE7C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65D4DCE-14E4-02F3-781F-13A30CB11224}"/>
              </a:ext>
            </a:extLst>
          </p:cNvPr>
          <p:cNvSpPr>
            <a:spLocks noGrp="1"/>
          </p:cNvSpPr>
          <p:nvPr>
            <p:ph idx="1"/>
          </p:nvPr>
        </p:nvSpPr>
        <p:spPr/>
        <p:txBody>
          <a:bodyPr/>
          <a:lstStyle/>
          <a:p>
            <a:endParaRPr lang="fr-FR"/>
          </a:p>
        </p:txBody>
      </p:sp>
      <p:pic>
        <p:nvPicPr>
          <p:cNvPr id="6" name="mmc4">
            <a:hlinkClick r:id="" action="ppaction://media"/>
            <a:extLst>
              <a:ext uri="{FF2B5EF4-FFF2-40B4-BE49-F238E27FC236}">
                <a16:creationId xmlns:a16="http://schemas.microsoft.com/office/drawing/2014/main" id="{A8BF708E-E1AB-397E-CC1B-401833ABA0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7467" y="0"/>
            <a:ext cx="10287001" cy="6858000"/>
          </a:xfrm>
          <a:prstGeom prst="rect">
            <a:avLst/>
          </a:prstGeom>
        </p:spPr>
      </p:pic>
    </p:spTree>
    <p:extLst>
      <p:ext uri="{BB962C8B-B14F-4D97-AF65-F5344CB8AC3E}">
        <p14:creationId xmlns:p14="http://schemas.microsoft.com/office/powerpoint/2010/main" val="2210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446FCD4-E657-A440-9037-44D3A6C07F2C}"/>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003299">
                  <a:alpha val="8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4935602-B3C7-024A-93AF-C71B4B04042F}"/>
              </a:ext>
            </a:extLst>
          </p:cNvPr>
          <p:cNvPicPr>
            <a:picLocks noChangeAspect="1"/>
          </p:cNvPicPr>
          <p:nvPr/>
        </p:nvPicPr>
        <p:blipFill rotWithShape="1">
          <a:blip r:embed="rId3">
            <a:extLst>
              <a:ext uri="{28A0092B-C50C-407E-A947-70E740481C1C}">
                <a14:useLocalDpi xmlns:a14="http://schemas.microsoft.com/office/drawing/2010/main" val="0"/>
              </a:ext>
            </a:extLst>
          </a:blip>
          <a:srcRect l="13963" t="3151" b="8492"/>
          <a:stretch/>
        </p:blipFill>
        <p:spPr>
          <a:xfrm>
            <a:off x="7291829" y="0"/>
            <a:ext cx="3761888" cy="6227751"/>
          </a:xfrm>
          <a:prstGeom prst="rect">
            <a:avLst/>
          </a:prstGeom>
        </p:spPr>
      </p:pic>
      <p:pic>
        <p:nvPicPr>
          <p:cNvPr id="5" name="Image 4">
            <a:extLst>
              <a:ext uri="{FF2B5EF4-FFF2-40B4-BE49-F238E27FC236}">
                <a16:creationId xmlns:a16="http://schemas.microsoft.com/office/drawing/2014/main" id="{B85B3EC0-3DB7-254A-8C97-B9A1E94846A7}"/>
              </a:ext>
            </a:extLst>
          </p:cNvPr>
          <p:cNvPicPr>
            <a:picLocks noChangeAspect="1"/>
          </p:cNvPicPr>
          <p:nvPr/>
        </p:nvPicPr>
        <p:blipFill>
          <a:blip r:embed="rId4"/>
          <a:stretch>
            <a:fillRect/>
          </a:stretch>
        </p:blipFill>
        <p:spPr>
          <a:xfrm flipH="1">
            <a:off x="944003" y="2092360"/>
            <a:ext cx="3370857" cy="3911726"/>
          </a:xfrm>
          <a:prstGeom prst="rect">
            <a:avLst/>
          </a:prstGeom>
        </p:spPr>
      </p:pic>
      <p:pic>
        <p:nvPicPr>
          <p:cNvPr id="6" name="Image 5">
            <a:extLst>
              <a:ext uri="{FF2B5EF4-FFF2-40B4-BE49-F238E27FC236}">
                <a16:creationId xmlns:a16="http://schemas.microsoft.com/office/drawing/2014/main" id="{2303DA18-D9E9-894C-B501-80072EB0E2D4}"/>
              </a:ext>
            </a:extLst>
          </p:cNvPr>
          <p:cNvPicPr>
            <a:picLocks noChangeAspect="1"/>
          </p:cNvPicPr>
          <p:nvPr/>
        </p:nvPicPr>
        <p:blipFill rotWithShape="1">
          <a:blip r:embed="rId5"/>
          <a:srcRect l="52007"/>
          <a:stretch/>
        </p:blipFill>
        <p:spPr>
          <a:xfrm rot="10800000">
            <a:off x="1421907" y="586823"/>
            <a:ext cx="856610" cy="1327494"/>
          </a:xfrm>
          <a:prstGeom prst="rect">
            <a:avLst/>
          </a:prstGeom>
        </p:spPr>
      </p:pic>
      <p:sp>
        <p:nvSpPr>
          <p:cNvPr id="7" name="ZoneTexte 6">
            <a:extLst>
              <a:ext uri="{FF2B5EF4-FFF2-40B4-BE49-F238E27FC236}">
                <a16:creationId xmlns:a16="http://schemas.microsoft.com/office/drawing/2014/main" id="{68C8B83E-3422-7D4B-9970-31A81368130F}"/>
              </a:ext>
            </a:extLst>
          </p:cNvPr>
          <p:cNvSpPr txBox="1"/>
          <p:nvPr/>
        </p:nvSpPr>
        <p:spPr>
          <a:xfrm>
            <a:off x="4546242" y="4945487"/>
            <a:ext cx="184731" cy="369332"/>
          </a:xfrm>
          <a:prstGeom prst="rect">
            <a:avLst/>
          </a:prstGeom>
          <a:noFill/>
        </p:spPr>
        <p:txBody>
          <a:bodyPr wrap="none" rtlCol="0">
            <a:spAutoFit/>
          </a:bodyPr>
          <a:lstStyle/>
          <a:p>
            <a:endParaRPr lang="fr-FR"/>
          </a:p>
        </p:txBody>
      </p:sp>
      <p:sp>
        <p:nvSpPr>
          <p:cNvPr id="8" name="Rectangle 7">
            <a:extLst>
              <a:ext uri="{FF2B5EF4-FFF2-40B4-BE49-F238E27FC236}">
                <a16:creationId xmlns:a16="http://schemas.microsoft.com/office/drawing/2014/main" id="{87D841CE-2CE4-3640-A946-0F92C75618DC}"/>
              </a:ext>
            </a:extLst>
          </p:cNvPr>
          <p:cNvSpPr/>
          <p:nvPr/>
        </p:nvSpPr>
        <p:spPr>
          <a:xfrm>
            <a:off x="7291829" y="0"/>
            <a:ext cx="1111595" cy="21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5ADF520-0E63-C64B-8F27-C3576C2BBC51}"/>
              </a:ext>
            </a:extLst>
          </p:cNvPr>
          <p:cNvSpPr/>
          <p:nvPr/>
        </p:nvSpPr>
        <p:spPr>
          <a:xfrm>
            <a:off x="7291829" y="1755456"/>
            <a:ext cx="1209032"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105651F-FAA3-5046-A08F-8DFCBBEE67D2}"/>
              </a:ext>
            </a:extLst>
          </p:cNvPr>
          <p:cNvSpPr/>
          <p:nvPr/>
        </p:nvSpPr>
        <p:spPr>
          <a:xfrm>
            <a:off x="7291829" y="3957121"/>
            <a:ext cx="1333654"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6B5D3759-CB9B-A949-A2D8-BA093085A75D}"/>
              </a:ext>
            </a:extLst>
          </p:cNvPr>
          <p:cNvPicPr>
            <a:picLocks noChangeAspect="1"/>
          </p:cNvPicPr>
          <p:nvPr/>
        </p:nvPicPr>
        <p:blipFill>
          <a:blip r:embed="rId6"/>
          <a:stretch>
            <a:fillRect/>
          </a:stretch>
        </p:blipFill>
        <p:spPr>
          <a:xfrm rot="1387979">
            <a:off x="3491086" y="560829"/>
            <a:ext cx="1647548" cy="1647548"/>
          </a:xfrm>
          <a:prstGeom prst="rect">
            <a:avLst/>
          </a:prstGeom>
        </p:spPr>
      </p:pic>
      <p:sp>
        <p:nvSpPr>
          <p:cNvPr id="12" name="Rectangle 11">
            <a:extLst>
              <a:ext uri="{FF2B5EF4-FFF2-40B4-BE49-F238E27FC236}">
                <a16:creationId xmlns:a16="http://schemas.microsoft.com/office/drawing/2014/main" id="{71AB675A-06E4-7149-85A7-6326E5AF2511}"/>
              </a:ext>
            </a:extLst>
          </p:cNvPr>
          <p:cNvSpPr/>
          <p:nvPr/>
        </p:nvSpPr>
        <p:spPr>
          <a:xfrm>
            <a:off x="8746789" y="3948504"/>
            <a:ext cx="1391980"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4ED4912-4D60-F848-8B69-3F6FB4144E7F}"/>
              </a:ext>
            </a:extLst>
          </p:cNvPr>
          <p:cNvSpPr/>
          <p:nvPr/>
        </p:nvSpPr>
        <p:spPr>
          <a:xfrm>
            <a:off x="7956889" y="1687667"/>
            <a:ext cx="2709816" cy="45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FD2C5B21-AA41-634A-B187-D83D865CEE76}"/>
              </a:ext>
            </a:extLst>
          </p:cNvPr>
          <p:cNvPicPr>
            <a:picLocks noChangeAspect="1"/>
          </p:cNvPicPr>
          <p:nvPr/>
        </p:nvPicPr>
        <p:blipFill>
          <a:blip r:embed="rId6"/>
          <a:stretch>
            <a:fillRect/>
          </a:stretch>
        </p:blipFill>
        <p:spPr>
          <a:xfrm rot="1387979">
            <a:off x="9271496" y="1551814"/>
            <a:ext cx="725006" cy="725006"/>
          </a:xfrm>
          <a:prstGeom prst="rect">
            <a:avLst/>
          </a:prstGeom>
        </p:spPr>
      </p:pic>
      <p:pic>
        <p:nvPicPr>
          <p:cNvPr id="15" name="Image 14">
            <a:extLst>
              <a:ext uri="{FF2B5EF4-FFF2-40B4-BE49-F238E27FC236}">
                <a16:creationId xmlns:a16="http://schemas.microsoft.com/office/drawing/2014/main" id="{5C8C6FC4-0CB4-8F45-8F6B-3C72103F94AF}"/>
              </a:ext>
            </a:extLst>
          </p:cNvPr>
          <p:cNvPicPr>
            <a:picLocks noChangeAspect="1"/>
          </p:cNvPicPr>
          <p:nvPr/>
        </p:nvPicPr>
        <p:blipFill rotWithShape="1">
          <a:blip r:embed="rId5"/>
          <a:srcRect l="52007"/>
          <a:stretch/>
        </p:blipFill>
        <p:spPr>
          <a:xfrm rot="10800000">
            <a:off x="8292643" y="3881612"/>
            <a:ext cx="454146" cy="703793"/>
          </a:xfrm>
          <a:prstGeom prst="rect">
            <a:avLst/>
          </a:prstGeom>
        </p:spPr>
      </p:pic>
      <p:pic>
        <p:nvPicPr>
          <p:cNvPr id="16" name="Image 15">
            <a:extLst>
              <a:ext uri="{FF2B5EF4-FFF2-40B4-BE49-F238E27FC236}">
                <a16:creationId xmlns:a16="http://schemas.microsoft.com/office/drawing/2014/main" id="{C8B9B59D-CE07-074B-9C3B-24E89D7A65AC}"/>
              </a:ext>
            </a:extLst>
          </p:cNvPr>
          <p:cNvPicPr>
            <a:picLocks noChangeAspect="1"/>
          </p:cNvPicPr>
          <p:nvPr/>
        </p:nvPicPr>
        <p:blipFill>
          <a:blip r:embed="rId6"/>
          <a:stretch>
            <a:fillRect/>
          </a:stretch>
        </p:blipFill>
        <p:spPr>
          <a:xfrm rot="1387979">
            <a:off x="9176145" y="3777461"/>
            <a:ext cx="887287" cy="887287"/>
          </a:xfrm>
          <a:prstGeom prst="rect">
            <a:avLst/>
          </a:prstGeom>
        </p:spPr>
      </p:pic>
      <p:sp>
        <p:nvSpPr>
          <p:cNvPr id="17" name="Rectangle 16">
            <a:extLst>
              <a:ext uri="{FF2B5EF4-FFF2-40B4-BE49-F238E27FC236}">
                <a16:creationId xmlns:a16="http://schemas.microsoft.com/office/drawing/2014/main" id="{F2A00CD2-108B-7B43-9880-40DF6D570E0B}"/>
              </a:ext>
            </a:extLst>
          </p:cNvPr>
          <p:cNvSpPr/>
          <p:nvPr/>
        </p:nvSpPr>
        <p:spPr>
          <a:xfrm>
            <a:off x="7291829" y="6083277"/>
            <a:ext cx="3751092" cy="76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1270E52B-6715-AB46-B3F4-AE8E750D7EE9}"/>
              </a:ext>
            </a:extLst>
          </p:cNvPr>
          <p:cNvPicPr>
            <a:picLocks noChangeAspect="1"/>
          </p:cNvPicPr>
          <p:nvPr/>
        </p:nvPicPr>
        <p:blipFill rotWithShape="1">
          <a:blip r:embed="rId5"/>
          <a:srcRect l="52007"/>
          <a:stretch/>
        </p:blipFill>
        <p:spPr>
          <a:xfrm rot="10800000">
            <a:off x="8331568" y="6075830"/>
            <a:ext cx="454146" cy="703793"/>
          </a:xfrm>
          <a:prstGeom prst="rect">
            <a:avLst/>
          </a:prstGeom>
        </p:spPr>
      </p:pic>
      <p:sp>
        <p:nvSpPr>
          <p:cNvPr id="22" name="Rectangle 2">
            <a:extLst>
              <a:ext uri="{FF2B5EF4-FFF2-40B4-BE49-F238E27FC236}">
                <a16:creationId xmlns:a16="http://schemas.microsoft.com/office/drawing/2014/main" id="{88BBA9C9-451C-C24C-AC42-79E5B283269D}"/>
              </a:ext>
            </a:extLst>
          </p:cNvPr>
          <p:cNvSpPr>
            <a:spLocks/>
          </p:cNvSpPr>
          <p:nvPr/>
        </p:nvSpPr>
        <p:spPr bwMode="auto">
          <a:xfrm>
            <a:off x="318463" y="6196863"/>
            <a:ext cx="3780229" cy="461727"/>
          </a:xfrm>
          <a:prstGeom prst="rect">
            <a:avLst/>
          </a:prstGeom>
          <a:noFill/>
          <a:ln w="12700">
            <a:no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8" tIns="35718" rIns="35718" bIns="35718" anchor="ctr">
            <a:spAutoFit/>
          </a:bodyPr>
          <a:lstStyle>
            <a:lvl1pPr defTabSz="457200">
              <a:defRPr sz="3600">
                <a:solidFill>
                  <a:srgbClr val="000000"/>
                </a:solidFill>
                <a:latin typeface="Helvetica Light" charset="0"/>
                <a:ea typeface="Helvetica Light" charset="0"/>
                <a:cs typeface="Helvetica Light" charset="0"/>
                <a:sym typeface="Helvetica Light" charset="0"/>
              </a:defRPr>
            </a:lvl1pPr>
            <a:lvl2pPr marL="742950" indent="-285750" defTabSz="457200">
              <a:defRPr sz="3600">
                <a:solidFill>
                  <a:srgbClr val="000000"/>
                </a:solidFill>
                <a:latin typeface="Helvetica Light" charset="0"/>
                <a:ea typeface="Helvetica Light" charset="0"/>
                <a:cs typeface="Helvetica Light" charset="0"/>
                <a:sym typeface="Helvetica Light" charset="0"/>
              </a:defRPr>
            </a:lvl2pPr>
            <a:lvl3pPr marL="1143000" indent="-228600" defTabSz="457200">
              <a:defRPr sz="3600">
                <a:solidFill>
                  <a:srgbClr val="000000"/>
                </a:solidFill>
                <a:latin typeface="Helvetica Light" charset="0"/>
                <a:ea typeface="Helvetica Light" charset="0"/>
                <a:cs typeface="Helvetica Light" charset="0"/>
                <a:sym typeface="Helvetica Light" charset="0"/>
              </a:defRPr>
            </a:lvl3pPr>
            <a:lvl4pPr marL="1600200" indent="-228600" defTabSz="457200">
              <a:defRPr sz="3600">
                <a:solidFill>
                  <a:srgbClr val="000000"/>
                </a:solidFill>
                <a:latin typeface="Helvetica Light" charset="0"/>
                <a:ea typeface="Helvetica Light" charset="0"/>
                <a:cs typeface="Helvetica Light" charset="0"/>
                <a:sym typeface="Helvetica Light" charset="0"/>
              </a:defRPr>
            </a:lvl4pPr>
            <a:lvl5pPr marL="2057400" indent="-228600" defTabSz="457200">
              <a:defRPr sz="3600">
                <a:solidFill>
                  <a:srgbClr val="000000"/>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fr-FR" sz="1266" dirty="0">
                <a:solidFill>
                  <a:srgbClr val="893AC4"/>
                </a:solidFill>
                <a:latin typeface="Lato Regular" charset="0"/>
                <a:ea typeface="Times" panose="02020603050405020304" pitchFamily="18" charset="0"/>
                <a:cs typeface="Times" panose="02020603050405020304" pitchFamily="18" charset="0"/>
                <a:sym typeface="Times" panose="02020603050405020304" pitchFamily="18" charset="0"/>
              </a:rPr>
              <a:t>Schultz, Dayan &amp; Montague – A Neural substrate to prediction &amp; reward – Science 1997 </a:t>
            </a:r>
          </a:p>
        </p:txBody>
      </p:sp>
      <p:sp>
        <p:nvSpPr>
          <p:cNvPr id="2" name="Rectangle 1">
            <a:extLst>
              <a:ext uri="{FF2B5EF4-FFF2-40B4-BE49-F238E27FC236}">
                <a16:creationId xmlns:a16="http://schemas.microsoft.com/office/drawing/2014/main" id="{3DF8B2DD-6454-1043-A9CE-604E3E6A8892}"/>
              </a:ext>
            </a:extLst>
          </p:cNvPr>
          <p:cNvSpPr/>
          <p:nvPr/>
        </p:nvSpPr>
        <p:spPr>
          <a:xfrm>
            <a:off x="7899864" y="7426"/>
            <a:ext cx="3397306" cy="219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AF900641-85C5-5B4F-AA32-E58D138CBFB6}"/>
              </a:ext>
            </a:extLst>
          </p:cNvPr>
          <p:cNvSpPr/>
          <p:nvPr/>
        </p:nvSpPr>
        <p:spPr>
          <a:xfrm>
            <a:off x="7459574" y="2278218"/>
            <a:ext cx="3397306" cy="239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66C005B-5614-EE4D-B86A-FF522A00857C}"/>
              </a:ext>
            </a:extLst>
          </p:cNvPr>
          <p:cNvSpPr/>
          <p:nvPr/>
        </p:nvSpPr>
        <p:spPr>
          <a:xfrm>
            <a:off x="7428810" y="4678044"/>
            <a:ext cx="3397306" cy="212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C8C84C85-5F1B-D948-A345-F85699A3B578}"/>
              </a:ext>
            </a:extLst>
          </p:cNvPr>
          <p:cNvSpPr/>
          <p:nvPr/>
        </p:nvSpPr>
        <p:spPr>
          <a:xfrm>
            <a:off x="11041360" y="0"/>
            <a:ext cx="122725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9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0" nodeType="clickEffect">
                                  <p:stCondLst>
                                    <p:cond delay="0"/>
                                  </p:stCondLst>
                                  <p:childTnLst>
                                    <p:animEffect transition="out" filter="blinds(horizontal)">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0" nodeType="clickEffect">
                                  <p:stCondLst>
                                    <p:cond delay="0"/>
                                  </p:stCondLst>
                                  <p:childTnLst>
                                    <p:animEffect transition="out" filter="blinds(horizontal)">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3" grpId="1"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15CD166-311A-9D47-B9B8-A61B14ACF4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67" b="97689" l="7801" r="89962">
                        <a14:foregroundMark x1="60997" y1="16178" x2="60997" y2="16178"/>
                        <a14:foregroundMark x1="61701" y1="12533" x2="61701" y2="12533"/>
                        <a14:foregroundMark x1="59335" y1="8800" x2="59335" y2="8800"/>
                        <a14:foregroundMark x1="53325" y1="5867" x2="53325" y2="5867"/>
                        <a14:foregroundMark x1="65409" y1="73689" x2="65409" y2="73689"/>
                        <a14:foregroundMark x1="70077" y1="83467" x2="70077" y2="83467"/>
                        <a14:foregroundMark x1="63747" y1="83644" x2="63747" y2="83644"/>
                        <a14:foregroundMark x1="55499" y1="79200" x2="55499" y2="79200"/>
                        <a14:foregroundMark x1="47442" y1="77867" x2="47442" y2="77867"/>
                        <a14:foregroundMark x1="42072" y1="77689" x2="42072" y2="77689"/>
                        <a14:foregroundMark x1="35614" y1="77689" x2="35614" y2="77689"/>
                        <a14:foregroundMark x1="30946" y1="75644" x2="30946" y2="75644"/>
                        <a14:foregroundMark x1="7928" y1="44978" x2="7928" y2="44978"/>
                        <a14:foregroundMark x1="8056" y1="37511" x2="8056" y2="37511"/>
                        <a14:foregroundMark x1="8056" y1="37511" x2="8056" y2="37511"/>
                        <a14:foregroundMark x1="81841" y1="64533" x2="81841" y2="64533"/>
                        <a14:foregroundMark x1="85422" y1="68533" x2="85422" y2="68533"/>
                        <a14:foregroundMark x1="75512" y1="81333" x2="75512" y2="81333"/>
                        <a14:foregroundMark x1="70716" y1="89333" x2="70716" y2="89333"/>
                        <a14:foregroundMark x1="66624" y1="74133" x2="66624" y2="74133"/>
                        <a14:foregroundMark x1="69373" y1="64978" x2="69373" y2="64978"/>
                        <a14:foregroundMark x1="58568" y1="73333" x2="58568" y2="73333"/>
                        <a14:foregroundMark x1="48657" y1="81156" x2="48657" y2="81156"/>
                        <a14:foregroundMark x1="46164" y1="86133" x2="46164" y2="86133"/>
                        <a14:foregroundMark x1="34015" y1="80356" x2="34015" y2="80356"/>
                        <a14:foregroundMark x1="29348" y1="72978" x2="29348" y2="72978"/>
                        <a14:foregroundMark x1="70332" y1="84356" x2="70332" y2="84356"/>
                        <a14:foregroundMark x1="67072" y1="93689" x2="67072" y2="93689"/>
                        <a14:foregroundMark x1="64962" y1="97689" x2="64962" y2="97689"/>
                      </a14:backgroundRemoval>
                    </a14:imgEffect>
                  </a14:imgLayer>
                </a14:imgProps>
              </a:ext>
            </a:extLst>
          </a:blip>
          <a:srcRect l="4641" r="6629" b="1332"/>
          <a:stretch/>
        </p:blipFill>
        <p:spPr>
          <a:xfrm>
            <a:off x="5636202" y="621575"/>
            <a:ext cx="6542700" cy="5238205"/>
          </a:xfrm>
          <a:prstGeom prst="rect">
            <a:avLst/>
          </a:prstGeom>
        </p:spPr>
      </p:pic>
      <p:sp>
        <p:nvSpPr>
          <p:cNvPr id="13" name="Rectangle 12">
            <a:extLst>
              <a:ext uri="{FF2B5EF4-FFF2-40B4-BE49-F238E27FC236}">
                <a16:creationId xmlns:a16="http://schemas.microsoft.com/office/drawing/2014/main" id="{28837724-FA3B-A047-B88D-478A71757C2C}"/>
              </a:ext>
            </a:extLst>
          </p:cNvPr>
          <p:cNvSpPr/>
          <p:nvPr/>
        </p:nvSpPr>
        <p:spPr>
          <a:xfrm>
            <a:off x="4289301" y="889039"/>
            <a:ext cx="2343512" cy="1046440"/>
          </a:xfrm>
          <a:prstGeom prst="rect">
            <a:avLst/>
          </a:prstGeom>
          <a:ln>
            <a:noFill/>
          </a:ln>
        </p:spPr>
        <p:txBody>
          <a:bodyPr wrap="square">
            <a:spAutoFit/>
          </a:bodyPr>
          <a:lstStyle/>
          <a:p>
            <a:r>
              <a:rPr lang="fr-CH" sz="2400" dirty="0">
                <a:solidFill>
                  <a:schemeClr val="accent1">
                    <a:lumMod val="40000"/>
                    <a:lumOff val="60000"/>
                  </a:schemeClr>
                </a:solidFill>
                <a:latin typeface="Lato Heavy" panose="020F0502020204030203" pitchFamily="34" charset="0"/>
                <a:ea typeface="Lato Heavy" panose="020F0502020204030203" pitchFamily="34" charset="0"/>
                <a:cs typeface="Lato Heavy" panose="020F0502020204030203" pitchFamily="34" charset="0"/>
              </a:rPr>
              <a:t>Cortex </a:t>
            </a:r>
          </a:p>
          <a:p>
            <a:r>
              <a:rPr lang="fr-CH" sz="2400" dirty="0">
                <a:solidFill>
                  <a:schemeClr val="accent1">
                    <a:lumMod val="40000"/>
                    <a:lumOff val="60000"/>
                  </a:schemeClr>
                </a:solidFill>
                <a:latin typeface="Lato Heavy" panose="020F0502020204030203" pitchFamily="34" charset="0"/>
                <a:ea typeface="Lato Heavy" panose="020F0502020204030203" pitchFamily="34" charset="0"/>
                <a:cs typeface="Lato Heavy" panose="020F0502020204030203" pitchFamily="34" charset="0"/>
              </a:rPr>
              <a:t>Préfrontal</a:t>
            </a:r>
          </a:p>
          <a:p>
            <a:r>
              <a:rPr lang="fr-CH" sz="140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Attention</a:t>
            </a:r>
          </a:p>
        </p:txBody>
      </p:sp>
      <p:pic>
        <p:nvPicPr>
          <p:cNvPr id="9" name="Image 8">
            <a:extLst>
              <a:ext uri="{FF2B5EF4-FFF2-40B4-BE49-F238E27FC236}">
                <a16:creationId xmlns:a16="http://schemas.microsoft.com/office/drawing/2014/main" id="{09755C1E-CFF1-7347-8889-8849C8DCEF73}"/>
              </a:ext>
            </a:extLst>
          </p:cNvPr>
          <p:cNvPicPr>
            <a:picLocks noChangeAspect="1"/>
          </p:cNvPicPr>
          <p:nvPr/>
        </p:nvPicPr>
        <p:blipFill>
          <a:blip r:embed="rId5"/>
          <a:stretch>
            <a:fillRect/>
          </a:stretch>
        </p:blipFill>
        <p:spPr>
          <a:xfrm>
            <a:off x="644715" y="1574320"/>
            <a:ext cx="2738517" cy="2738517"/>
          </a:xfrm>
          <a:prstGeom prst="rect">
            <a:avLst/>
          </a:prstGeom>
        </p:spPr>
      </p:pic>
      <p:cxnSp>
        <p:nvCxnSpPr>
          <p:cNvPr id="12" name="Connecteur droit 11">
            <a:extLst>
              <a:ext uri="{FF2B5EF4-FFF2-40B4-BE49-F238E27FC236}">
                <a16:creationId xmlns:a16="http://schemas.microsoft.com/office/drawing/2014/main" id="{77A2794E-A5B2-264C-A00A-DD381B19EAC9}"/>
              </a:ext>
            </a:extLst>
          </p:cNvPr>
          <p:cNvCxnSpPr>
            <a:cxnSpLocks/>
          </p:cNvCxnSpPr>
          <p:nvPr/>
        </p:nvCxnSpPr>
        <p:spPr>
          <a:xfrm flipH="1">
            <a:off x="2013973" y="2943578"/>
            <a:ext cx="3799973" cy="1"/>
          </a:xfrm>
          <a:prstGeom prst="line">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0C9F60-EA50-354D-8F66-9816512D7B2C}"/>
              </a:ext>
            </a:extLst>
          </p:cNvPr>
          <p:cNvSpPr/>
          <p:nvPr/>
        </p:nvSpPr>
        <p:spPr>
          <a:xfrm>
            <a:off x="6215537" y="5328950"/>
            <a:ext cx="1664813" cy="830997"/>
          </a:xfrm>
          <a:prstGeom prst="rect">
            <a:avLst/>
          </a:prstGeom>
          <a:ln>
            <a:noFill/>
          </a:ln>
        </p:spPr>
        <p:txBody>
          <a:bodyPr wrap="square">
            <a:spAutoFit/>
          </a:bodyPr>
          <a:lstStyle/>
          <a:p>
            <a:r>
              <a:rPr lang="fr-CH" sz="2400" dirty="0">
                <a:solidFill>
                  <a:schemeClr val="accent4"/>
                </a:solidFill>
                <a:latin typeface="Lato Heavy" panose="020F0502020204030203" pitchFamily="34" charset="0"/>
                <a:ea typeface="Lato Heavy" panose="020F0502020204030203" pitchFamily="34" charset="0"/>
                <a:cs typeface="Lato Heavy" panose="020F0502020204030203" pitchFamily="34" charset="0"/>
              </a:rPr>
              <a:t>Système limbique</a:t>
            </a:r>
          </a:p>
        </p:txBody>
      </p:sp>
      <p:sp>
        <p:nvSpPr>
          <p:cNvPr id="4" name="Flèche en arc 3">
            <a:extLst>
              <a:ext uri="{FF2B5EF4-FFF2-40B4-BE49-F238E27FC236}">
                <a16:creationId xmlns:a16="http://schemas.microsoft.com/office/drawing/2014/main" id="{FD715C0D-0248-E94B-89CC-3B998D5B5868}"/>
              </a:ext>
            </a:extLst>
          </p:cNvPr>
          <p:cNvSpPr/>
          <p:nvPr/>
        </p:nvSpPr>
        <p:spPr>
          <a:xfrm rot="2044872" flipV="1">
            <a:off x="5424455" y="1477458"/>
            <a:ext cx="2665952" cy="4174797"/>
          </a:xfrm>
          <a:prstGeom prst="circularArrow">
            <a:avLst>
              <a:gd name="adj1" fmla="val 3607"/>
              <a:gd name="adj2" fmla="val 1133441"/>
              <a:gd name="adj3" fmla="val 20409080"/>
              <a:gd name="adj4" fmla="val 10800000"/>
              <a:gd name="adj5" fmla="val 8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 name="Picture 6" descr="Explosion clipart transparent gif">
            <a:extLst>
              <a:ext uri="{FF2B5EF4-FFF2-40B4-BE49-F238E27FC236}">
                <a16:creationId xmlns:a16="http://schemas.microsoft.com/office/drawing/2014/main" id="{EBE8B67B-F1C9-BEDF-EA82-C6B8A5717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290" y="2293214"/>
            <a:ext cx="2342479" cy="1327405"/>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44F57A6A-B53E-4224-A4D7-6CCE629CBF58}"/>
              </a:ext>
            </a:extLst>
          </p:cNvPr>
          <p:cNvSpPr/>
          <p:nvPr/>
        </p:nvSpPr>
        <p:spPr>
          <a:xfrm>
            <a:off x="5867449" y="2319980"/>
            <a:ext cx="419715" cy="393793"/>
          </a:xfrm>
          <a:prstGeom prst="ellipse">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4C73EB1-5D80-A42F-8B8E-E6DEA0DF920C}"/>
              </a:ext>
            </a:extLst>
          </p:cNvPr>
          <p:cNvSpPr/>
          <p:nvPr/>
        </p:nvSpPr>
        <p:spPr>
          <a:xfrm>
            <a:off x="6492240" y="2334889"/>
            <a:ext cx="419715" cy="393793"/>
          </a:xfrm>
          <a:prstGeom prst="ellipse">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45D96E9E-5184-D98B-A7A7-9987BFF1AE38}"/>
              </a:ext>
            </a:extLst>
          </p:cNvPr>
          <p:cNvSpPr/>
          <p:nvPr/>
        </p:nvSpPr>
        <p:spPr>
          <a:xfrm>
            <a:off x="5813946" y="3188071"/>
            <a:ext cx="419715" cy="393793"/>
          </a:xfrm>
          <a:prstGeom prst="ellipse">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B761483-DD75-4CDF-1957-A6CECF7B2E6B}"/>
              </a:ext>
            </a:extLst>
          </p:cNvPr>
          <p:cNvSpPr/>
          <p:nvPr/>
        </p:nvSpPr>
        <p:spPr>
          <a:xfrm>
            <a:off x="6517852" y="3165664"/>
            <a:ext cx="419715" cy="393793"/>
          </a:xfrm>
          <a:prstGeom prst="ellipse">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6" descr="Explosion clipart transparent gif">
            <a:extLst>
              <a:ext uri="{FF2B5EF4-FFF2-40B4-BE49-F238E27FC236}">
                <a16:creationId xmlns:a16="http://schemas.microsoft.com/office/drawing/2014/main" id="{A75B540F-202C-652D-EC64-1AF06E226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047" y="2351883"/>
            <a:ext cx="356514" cy="267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xplosion clipart transparent gif">
            <a:extLst>
              <a:ext uri="{FF2B5EF4-FFF2-40B4-BE49-F238E27FC236}">
                <a16:creationId xmlns:a16="http://schemas.microsoft.com/office/drawing/2014/main" id="{D5487A1C-8DC8-91C4-A1EF-7F691AB70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509" y="3176375"/>
            <a:ext cx="356514" cy="2673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Explosion clipart transparent gif">
            <a:extLst>
              <a:ext uri="{FF2B5EF4-FFF2-40B4-BE49-F238E27FC236}">
                <a16:creationId xmlns:a16="http://schemas.microsoft.com/office/drawing/2014/main" id="{1B948EE7-F599-DA7A-701C-77DEB4B68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063" y="3146749"/>
            <a:ext cx="356514" cy="26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95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757BC2B82BAE4B809EBF68E855008A" ma:contentTypeVersion="15" ma:contentTypeDescription="Crée un document." ma:contentTypeScope="" ma:versionID="de5ddc0516728d12e26907922685931d">
  <xsd:schema xmlns:xsd="http://www.w3.org/2001/XMLSchema" xmlns:xs="http://www.w3.org/2001/XMLSchema" xmlns:p="http://schemas.microsoft.com/office/2006/metadata/properties" xmlns:ns2="2623840c-c1f7-43a3-9446-fc9c338d2406" xmlns:ns3="049c8dc5-3f55-4ba1-a806-be7c0f6b4107" targetNamespace="http://schemas.microsoft.com/office/2006/metadata/properties" ma:root="true" ma:fieldsID="76aee928bfc451f76828ba4b11049b3c" ns2:_="" ns3:_="">
    <xsd:import namespace="2623840c-c1f7-43a3-9446-fc9c338d2406"/>
    <xsd:import namespace="049c8dc5-3f55-4ba1-a806-be7c0f6b41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3840c-c1f7-43a3-9446-fc9c338d2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80b7be9-839d-403d-a4ec-1389b92422ae"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9c8dc5-3f55-4ba1-a806-be7c0f6b4107"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f8a0c0dc-dc07-49bc-98fd-13bcb06ec90a}" ma:internalName="TaxCatchAll" ma:showField="CatchAllData" ma:web="049c8dc5-3f55-4ba1-a806-be7c0f6b4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0B5476-11A9-42EF-9957-0C0C3D41B0B4}"/>
</file>

<file path=customXml/itemProps2.xml><?xml version="1.0" encoding="utf-8"?>
<ds:datastoreItem xmlns:ds="http://schemas.openxmlformats.org/officeDocument/2006/customXml" ds:itemID="{EB072827-1E60-4DE0-8E57-465DCB82ACBF}"/>
</file>

<file path=docProps/app.xml><?xml version="1.0" encoding="utf-8"?>
<Properties xmlns="http://schemas.openxmlformats.org/officeDocument/2006/extended-properties" xmlns:vt="http://schemas.openxmlformats.org/officeDocument/2006/docPropsVTypes">
  <TotalTime>33900</TotalTime>
  <Words>3953</Words>
  <Application>Microsoft Macintosh PowerPoint</Application>
  <PresentationFormat>Grand écran</PresentationFormat>
  <Paragraphs>259</Paragraphs>
  <Slides>17</Slides>
  <Notes>16</Notes>
  <HiddenSlides>0</HiddenSlides>
  <MMClips>3</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17</vt:i4>
      </vt:variant>
    </vt:vector>
  </HeadingPairs>
  <TitlesOfParts>
    <vt:vector size="29" baseType="lpstr">
      <vt:lpstr>-apple-system</vt:lpstr>
      <vt:lpstr>Arial</vt:lpstr>
      <vt:lpstr>Calibri</vt:lpstr>
      <vt:lpstr>Calibri Light</vt:lpstr>
      <vt:lpstr>Helvetica</vt:lpstr>
      <vt:lpstr>Helvetica Neue</vt:lpstr>
      <vt:lpstr>Lato Heavy</vt:lpstr>
      <vt:lpstr>Lato Medium</vt:lpstr>
      <vt:lpstr>Lato Regular</vt:lpstr>
      <vt:lpstr>Lato Semibold</vt:lpstr>
      <vt:lpstr>Open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turiault marc</cp:lastModifiedBy>
  <cp:revision>244</cp:revision>
  <dcterms:created xsi:type="dcterms:W3CDTF">2020-09-22T14:52:34Z</dcterms:created>
  <dcterms:modified xsi:type="dcterms:W3CDTF">2023-11-16T07:07:27Z</dcterms:modified>
</cp:coreProperties>
</file>