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73" r:id="rId3"/>
    <p:sldId id="361" r:id="rId4"/>
    <p:sldId id="362" r:id="rId5"/>
    <p:sldId id="363" r:id="rId6"/>
    <p:sldId id="360" r:id="rId7"/>
    <p:sldId id="258" r:id="rId8"/>
    <p:sldId id="275" r:id="rId9"/>
    <p:sldId id="276" r:id="rId10"/>
    <p:sldId id="277" r:id="rId11"/>
    <p:sldId id="279" r:id="rId12"/>
    <p:sldId id="280" r:id="rId13"/>
    <p:sldId id="281" r:id="rId14"/>
    <p:sldId id="282" r:id="rId15"/>
    <p:sldId id="283" r:id="rId16"/>
    <p:sldId id="284" r:id="rId17"/>
    <p:sldId id="285" r:id="rId18"/>
    <p:sldId id="286" r:id="rId19"/>
    <p:sldId id="367" r:id="rId20"/>
    <p:sldId id="287" r:id="rId21"/>
    <p:sldId id="288" r:id="rId22"/>
    <p:sldId id="289" r:id="rId23"/>
    <p:sldId id="290" r:id="rId24"/>
    <p:sldId id="291" r:id="rId25"/>
    <p:sldId id="292" r:id="rId26"/>
    <p:sldId id="293" r:id="rId27"/>
    <p:sldId id="294" r:id="rId28"/>
    <p:sldId id="295" r:id="rId29"/>
    <p:sldId id="297" r:id="rId30"/>
    <p:sldId id="368" r:id="rId31"/>
    <p:sldId id="366" r:id="rId32"/>
  </p:sldIdLst>
  <p:sldSz cx="9144000" cy="5143500" type="screen16x9"/>
  <p:notesSz cx="6858000" cy="9144000"/>
  <p:embeddedFontLst>
    <p:embeddedFont>
      <p:font typeface="Aptos" panose="020B0004020202020204" pitchFamily="34" charset="0"/>
      <p:regular r:id="rId34"/>
      <p:bold r:id="rId35"/>
      <p:italic r:id="rId36"/>
      <p:boldItalic r:id="rId37"/>
    </p:embeddedFont>
    <p:embeddedFont>
      <p:font typeface="Bree Serif" panose="02000503040000020004" pitchFamily="2" charset="77"/>
      <p:regular r:id="rId38"/>
    </p:embeddedFont>
    <p:embeddedFont>
      <p:font typeface="Calibri" panose="020F0502020204030204" pitchFamily="34" charset="0"/>
      <p:regular r:id="rId39"/>
      <p:bold r:id="rId40"/>
      <p:italic r:id="rId41"/>
      <p:boldItalic r:id="rId42"/>
    </p:embeddedFont>
    <p:embeddedFont>
      <p:font typeface="Helvetica Neue Light" panose="02000403000000020004" pitchFamily="2"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Open Sans ExtraBold" panose="020B0606030504020204" pitchFamily="34" charset="0"/>
      <p:bold r:id="rId51"/>
      <p:italic r:id="rId52"/>
      <p:boldItalic r:id="rId53"/>
    </p:embeddedFont>
    <p:embeddedFont>
      <p:font typeface="Roboto" panose="02000000000000000000"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6" roundtripDataSignature="AMtx7mgE8An3YgJs/Vsh2VCwSy0oNFXxG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33"/>
    <p:restoredTop sz="93481"/>
  </p:normalViewPr>
  <p:slideViewPr>
    <p:cSldViewPr snapToGrid="0">
      <p:cViewPr varScale="1">
        <p:scale>
          <a:sx n="145" d="100"/>
          <a:sy n="145" d="100"/>
        </p:scale>
        <p:origin x="712"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146"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149" Type="http://schemas.openxmlformats.org/officeDocument/2006/relationships/theme" Target="theme/theme1.xml"/><Relationship Id="rId5" Type="http://schemas.openxmlformats.org/officeDocument/2006/relationships/slide" Target="slides/slide4.xml"/><Relationship Id="rId152"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8.fntdata"/><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53"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148" Type="http://schemas.openxmlformats.org/officeDocument/2006/relationships/viewProps" Target="viewProps.xml"/><Relationship Id="rId15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sz="1800">
                <a:effectLst/>
                <a:latin typeface="Aptos" panose="020B0004020202020204" pitchFamily="34" charset="0"/>
                <a:ea typeface="DengXian" panose="02010600030101010101" pitchFamily="2" charset="-122"/>
                <a:cs typeface="Times New Roman" panose="02020603050405020304" pitchFamily="18" charset="0"/>
              </a:rPr>
              <a:t>- 20 ans : Ingénieur en systèmes d’information</a:t>
            </a:r>
          </a:p>
          <a:p>
            <a:pPr marL="457200" marR="0" lvl="0" indent="-228600" algn="l" rtl="0">
              <a:lnSpc>
                <a:spcPct val="100000"/>
              </a:lnSpc>
              <a:spcBef>
                <a:spcPts val="0"/>
              </a:spcBef>
              <a:spcAft>
                <a:spcPts val="0"/>
              </a:spcAft>
              <a:buSzPts val="1400"/>
              <a:buNone/>
            </a:pPr>
            <a:r>
              <a:rPr lang="fr-FR" sz="1800">
                <a:effectLst/>
                <a:latin typeface="Aptos" panose="020B0004020202020204" pitchFamily="34" charset="0"/>
                <a:ea typeface="DengXian" panose="02010600030101010101" pitchFamily="2" charset="-122"/>
                <a:cs typeface="Times New Roman" panose="02020603050405020304" pitchFamily="18" charset="0"/>
              </a:rPr>
              <a:t>- Choisi par dépit de l’option Intelligence Artificielle, n’ayant aucune idée de ce que ça pouvait être</a:t>
            </a:r>
          </a:p>
          <a:p>
            <a:pPr marL="457200" marR="0" lvl="0" indent="-228600" algn="l" rtl="0">
              <a:lnSpc>
                <a:spcPct val="100000"/>
              </a:lnSpc>
              <a:spcBef>
                <a:spcPts val="0"/>
              </a:spcBef>
              <a:spcAft>
                <a:spcPts val="0"/>
              </a:spcAft>
              <a:buSzPts val="1400"/>
              <a:buNone/>
            </a:pPr>
            <a:r>
              <a:rPr lang="fr-FR" sz="1800">
                <a:effectLst/>
                <a:latin typeface="Aptos" panose="020B0004020202020204" pitchFamily="34" charset="0"/>
                <a:ea typeface="DengXian" panose="02010600030101010101" pitchFamily="2" charset="-122"/>
                <a:cs typeface="Times New Roman" panose="02020603050405020304" pitchFamily="18" charset="0"/>
              </a:rPr>
              <a:t>- Tombé dans la marmite.</a:t>
            </a:r>
            <a:r>
              <a:rPr lang="fr-CH">
                <a:effectLst/>
              </a:rPr>
              <a:t> </a:t>
            </a:r>
            <a:endParaRPr/>
          </a:p>
        </p:txBody>
      </p:sp>
      <p:sp>
        <p:nvSpPr>
          <p:cNvPr id="137" name="Google Shape;13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7f299f0ed2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7f299f0ed2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g27f299f0ed2_0_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7f299f0ed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27f299f0ed2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g27f299f0ed2_0_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7f299f0ed2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7f299f0ed2_0_1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g27f299f0ed2_0_1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7f299f0ed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27f299f0ed2_0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g27f299f0ed2_0_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7f299f0ed2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27f299f0ed2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g27f299f0ed2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9:notes"/>
          <p:cNvSpPr txBox="1">
            <a:spLocks noGrp="1"/>
          </p:cNvSpPr>
          <p:nvPr>
            <p:ph type="body" idx="1"/>
          </p:nvPr>
        </p:nvSpPr>
        <p:spPr>
          <a:xfrm>
            <a:off x="685800" y="4400556"/>
            <a:ext cx="5486400" cy="3600600"/>
          </a:xfrm>
          <a:prstGeom prst="rect">
            <a:avLst/>
          </a:prstGeom>
          <a:noFill/>
          <a:ln>
            <a:noFill/>
          </a:ln>
        </p:spPr>
        <p:txBody>
          <a:bodyPr spcFirstLastPara="1" wrap="square" lIns="93500" tIns="46750" rIns="93500" bIns="46750" anchor="t" anchorCtr="0">
            <a:noAutofit/>
          </a:bodyPr>
          <a:lstStyle/>
          <a:p>
            <a:pPr marL="0" lvl="0" indent="0" algn="l" rtl="0">
              <a:lnSpc>
                <a:spcPct val="100000"/>
              </a:lnSpc>
              <a:spcBef>
                <a:spcPts val="0"/>
              </a:spcBef>
              <a:spcAft>
                <a:spcPts val="0"/>
              </a:spcAft>
              <a:buSzPts val="1400"/>
              <a:buNone/>
            </a:pPr>
            <a:endParaRPr sz="1400"/>
          </a:p>
        </p:txBody>
      </p:sp>
      <p:sp>
        <p:nvSpPr>
          <p:cNvPr id="531" name="Google Shape;53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408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7f299f0ed2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fr-FR" sz="1800" kern="100">
                <a:effectLst/>
                <a:latin typeface="Aptos" panose="020B0004020202020204" pitchFamily="34" charset="0"/>
                <a:ea typeface="DengXian" panose="02010600030101010101" pitchFamily="2" charset="-122"/>
                <a:cs typeface="Times New Roman" panose="02020603050405020304" pitchFamily="18" charset="0"/>
              </a:rPr>
              <a:t>En gros, je crée de cerveaux artificiels, et teste sur eux des techniques d’apprentissage, de désapprentissage, de réapprentissage, mais aussi je leur fais subir des choses qu’éthiquement, on pourrait pas faire subir à un être humain. Je leur grille des neurones pour voir comment le cerveau se réorganise. Je leur détruis purement et simplement des portions de cerveau, pour voir comment tout se restructure.</a:t>
            </a:r>
            <a:endParaRPr lang="fr-CH" sz="1800" kern="100">
              <a:effectLst/>
              <a:latin typeface="Aptos" panose="020B0004020202020204" pitchFamily="34" charset="0"/>
              <a:ea typeface="DengXian" panose="02010600030101010101" pitchFamily="2" charset="-122"/>
              <a:cs typeface="Times New Roman" panose="02020603050405020304" pitchFamily="18" charset="0"/>
            </a:endParaRPr>
          </a:p>
        </p:txBody>
      </p:sp>
      <p:sp>
        <p:nvSpPr>
          <p:cNvPr id="390" name="Google Shape;390;g27f299f0ed2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7f299f0ed2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27f299f0ed2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g27f299f0ed2_0_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7f299f0ed2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27f299f0ed2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g27f299f0ed2_0_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4:notes"/>
          <p:cNvSpPr txBox="1">
            <a:spLocks noGrp="1"/>
          </p:cNvSpPr>
          <p:nvPr>
            <p:ph type="body" idx="1"/>
          </p:nvPr>
        </p:nvSpPr>
        <p:spPr>
          <a:xfrm>
            <a:off x="685800" y="4400556"/>
            <a:ext cx="5486400" cy="3600600"/>
          </a:xfrm>
          <a:prstGeom prst="rect">
            <a:avLst/>
          </a:prstGeom>
          <a:noFill/>
          <a:ln>
            <a:noFill/>
          </a:ln>
        </p:spPr>
        <p:txBody>
          <a:bodyPr spcFirstLastPara="1" wrap="square" lIns="93500" tIns="46750" rIns="93500" bIns="46750" anchor="t" anchorCtr="0">
            <a:noAutofit/>
          </a:bodyPr>
          <a:lstStyle/>
          <a:p>
            <a:pPr marL="0" lvl="0" indent="0" algn="l" rtl="0">
              <a:lnSpc>
                <a:spcPct val="100000"/>
              </a:lnSpc>
              <a:spcBef>
                <a:spcPts val="0"/>
              </a:spcBef>
              <a:spcAft>
                <a:spcPts val="0"/>
              </a:spcAft>
              <a:buSzPts val="1400"/>
              <a:buNone/>
            </a:pPr>
            <a:r>
              <a:rPr lang="en-US" sz="1400"/>
              <a:t>Job épanouissant</a:t>
            </a:r>
            <a:endParaRPr sz="1400"/>
          </a:p>
          <a:p>
            <a:pPr marL="0" lvl="0" indent="0" algn="l" rtl="0">
              <a:lnSpc>
                <a:spcPct val="100000"/>
              </a:lnSpc>
              <a:spcBef>
                <a:spcPts val="0"/>
              </a:spcBef>
              <a:spcAft>
                <a:spcPts val="0"/>
              </a:spcAft>
              <a:buSzPts val="1400"/>
              <a:buNone/>
            </a:pPr>
            <a:r>
              <a:rPr lang="en-US" sz="1400"/>
              <a:t>Rester compétitif dans un monde qui s’oriente vers l’IA</a:t>
            </a:r>
            <a:endParaRPr sz="1400"/>
          </a:p>
          <a:p>
            <a:pPr marL="0" lvl="0" indent="0" algn="l" rtl="0">
              <a:lnSpc>
                <a:spcPct val="100000"/>
              </a:lnSpc>
              <a:spcBef>
                <a:spcPts val="0"/>
              </a:spcBef>
              <a:spcAft>
                <a:spcPts val="0"/>
              </a:spcAft>
              <a:buSzPts val="1400"/>
              <a:buNone/>
            </a:pPr>
            <a:endParaRPr sz="1400"/>
          </a:p>
        </p:txBody>
      </p:sp>
      <p:sp>
        <p:nvSpPr>
          <p:cNvPr id="615" name="Google Shape;61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8" name="Google Shape;65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7d35e81eb2_1_99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914400" lvl="0" indent="-228600" algn="l" rtl="0">
              <a:lnSpc>
                <a:spcPct val="115000"/>
              </a:lnSpc>
              <a:spcBef>
                <a:spcPts val="0"/>
              </a:spcBef>
              <a:spcAft>
                <a:spcPts val="0"/>
              </a:spcAft>
              <a:buClr>
                <a:schemeClr val="dk1"/>
              </a:buClr>
              <a:buSzPts val="1100"/>
              <a:buFont typeface="Arial"/>
              <a:buNone/>
            </a:pPr>
            <a:r>
              <a:rPr lang="en-US" sz="13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300"/>
              <a:t>Question pour un champion mais ça sert à rien</a:t>
            </a:r>
            <a:endParaRPr sz="1300"/>
          </a:p>
          <a:p>
            <a:pPr marL="914400" lvl="0" indent="-228600" algn="l" rtl="0">
              <a:lnSpc>
                <a:spcPct val="115000"/>
              </a:lnSpc>
              <a:spcBef>
                <a:spcPts val="0"/>
              </a:spcBef>
              <a:spcAft>
                <a:spcPts val="0"/>
              </a:spcAft>
              <a:buClr>
                <a:schemeClr val="dk1"/>
              </a:buClr>
              <a:buSzPts val="1100"/>
              <a:buFont typeface="Arial"/>
              <a:buNone/>
            </a:pPr>
            <a:r>
              <a:rPr lang="en-US" sz="13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300"/>
              <a:t>Formation et notes</a:t>
            </a:r>
            <a:endParaRPr sz="1300"/>
          </a:p>
          <a:p>
            <a:pPr marL="914400" lvl="0" indent="-228600" algn="l" rtl="0">
              <a:lnSpc>
                <a:spcPct val="115000"/>
              </a:lnSpc>
              <a:spcBef>
                <a:spcPts val="0"/>
              </a:spcBef>
              <a:spcAft>
                <a:spcPts val="0"/>
              </a:spcAft>
              <a:buClr>
                <a:schemeClr val="dk1"/>
              </a:buClr>
              <a:buSzPts val="1100"/>
              <a:buFont typeface="Arial"/>
              <a:buNone/>
            </a:pPr>
            <a:r>
              <a:rPr lang="en-US" sz="13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300"/>
              <a:t>En fait quelque chose, monétise le savoir.</a:t>
            </a:r>
            <a:endParaRPr sz="1300"/>
          </a:p>
          <a:p>
            <a:pPr marL="0" lvl="0" indent="0" algn="l" rtl="0">
              <a:lnSpc>
                <a:spcPct val="115000"/>
              </a:lnSpc>
              <a:spcBef>
                <a:spcPts val="0"/>
              </a:spcBef>
              <a:spcAft>
                <a:spcPts val="0"/>
              </a:spcAft>
              <a:buSzPts val="1400"/>
              <a:buNone/>
            </a:pPr>
            <a:endParaRPr/>
          </a:p>
        </p:txBody>
      </p:sp>
      <p:sp>
        <p:nvSpPr>
          <p:cNvPr id="681" name="Google Shape;681;g27d35e81eb2_1_9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7f299f0ed2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fr-FR" sz="1800" kern="100">
                <a:effectLst/>
                <a:latin typeface="Aptos" panose="020B0004020202020204" pitchFamily="34" charset="0"/>
                <a:ea typeface="DengXian" panose="02010600030101010101" pitchFamily="2" charset="-122"/>
                <a:cs typeface="Times New Roman" panose="02020603050405020304" pitchFamily="18" charset="0"/>
              </a:rPr>
              <a:t>Comme on ne peut pas être bon partout, j’ai décidé de m’entourer d’experts pour faire le lien avec le cerveau humain, comme des docteurs en neurosciences, des docteurs en biologie, en biophysique moléculaire, en biotechnologies, et même des psychanalystes et une triple docteure en psychologie; tout ça pour faire les bons parallèles, tirer les bonnes leçons et aller plus vite, tout en ayant un appui scientifique qui tienne la route.</a:t>
            </a:r>
          </a:p>
          <a:p>
            <a:endParaRPr lang="fr-FR" sz="1800" kern="100">
              <a:effectLst/>
              <a:latin typeface="Aptos" panose="020B0004020202020204" pitchFamily="34" charset="0"/>
              <a:ea typeface="DengXian" panose="02010600030101010101" pitchFamily="2" charset="-122"/>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kern="100">
                <a:effectLst/>
                <a:latin typeface="Aptos" panose="020B0004020202020204" pitchFamily="34" charset="0"/>
                <a:ea typeface="DengXian" panose="02010600030101010101" pitchFamily="2" charset="-122"/>
                <a:cs typeface="Times New Roman" panose="02020603050405020304" pitchFamily="18" charset="0"/>
              </a:rPr>
              <a:t>Parce que lorsqu’on attend que des études scientifiques soient publiées pour tout ce que l’on souhaite utiliser, quelquefois, cela prend littéralement des décennies, et aujourd’hui, avec l’avancée fulgurante des technologies, on n’a plus ce temps et il faut créer des raccourcis pour savoir ce qui marche et ce qui ne marche pas.</a:t>
            </a:r>
            <a:endParaRPr lang="fr-CH" sz="1800" kern="100">
              <a:effectLst/>
              <a:latin typeface="Aptos" panose="020B0004020202020204" pitchFamily="34" charset="0"/>
              <a:ea typeface="DengXian" panose="02010600030101010101" pitchFamily="2" charset="-122"/>
              <a:cs typeface="Times New Roman" panose="02020603050405020304" pitchFamily="18" charset="0"/>
            </a:endParaRPr>
          </a:p>
          <a:p>
            <a:endParaRPr lang="fr-CH" sz="1800" kern="100">
              <a:effectLst/>
              <a:latin typeface="Aptos" panose="020B0004020202020204" pitchFamily="34" charset="0"/>
              <a:ea typeface="DengXian" panose="02010600030101010101" pitchFamily="2" charset="-122"/>
              <a:cs typeface="Times New Roman" panose="02020603050405020304" pitchFamily="18" charset="0"/>
            </a:endParaRPr>
          </a:p>
        </p:txBody>
      </p:sp>
      <p:sp>
        <p:nvSpPr>
          <p:cNvPr id="390" name="Google Shape;390;g27f299f0ed2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7679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7d35e81eb2_1_99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914400" lvl="0" indent="-228600" algn="l" rtl="0">
              <a:lnSpc>
                <a:spcPct val="115000"/>
              </a:lnSpc>
              <a:spcBef>
                <a:spcPts val="0"/>
              </a:spcBef>
              <a:spcAft>
                <a:spcPts val="0"/>
              </a:spcAft>
              <a:buClr>
                <a:schemeClr val="dk1"/>
              </a:buClr>
              <a:buSzPts val="1100"/>
              <a:buFont typeface="Arial"/>
              <a:buNone/>
            </a:pPr>
            <a:r>
              <a:rPr lang="en-US" sz="13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300"/>
              <a:t>Question pour un champion mais ça sert à rien</a:t>
            </a:r>
            <a:endParaRPr sz="1300"/>
          </a:p>
          <a:p>
            <a:pPr marL="914400" lvl="0" indent="-228600" algn="l" rtl="0">
              <a:lnSpc>
                <a:spcPct val="115000"/>
              </a:lnSpc>
              <a:spcBef>
                <a:spcPts val="0"/>
              </a:spcBef>
              <a:spcAft>
                <a:spcPts val="0"/>
              </a:spcAft>
              <a:buClr>
                <a:schemeClr val="dk1"/>
              </a:buClr>
              <a:buSzPts val="1100"/>
              <a:buFont typeface="Arial"/>
              <a:buNone/>
            </a:pPr>
            <a:r>
              <a:rPr lang="en-US" sz="13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300"/>
              <a:t>Formation et notes</a:t>
            </a:r>
            <a:endParaRPr sz="1300"/>
          </a:p>
          <a:p>
            <a:pPr marL="914400" lvl="0" indent="-228600" algn="l" rtl="0">
              <a:lnSpc>
                <a:spcPct val="115000"/>
              </a:lnSpc>
              <a:spcBef>
                <a:spcPts val="0"/>
              </a:spcBef>
              <a:spcAft>
                <a:spcPts val="0"/>
              </a:spcAft>
              <a:buClr>
                <a:schemeClr val="dk1"/>
              </a:buClr>
              <a:buSzPts val="1100"/>
              <a:buFont typeface="Arial"/>
              <a:buNone/>
            </a:pPr>
            <a:r>
              <a:rPr lang="en-US" sz="13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300"/>
              <a:t>En fait quelque chose, monétise le savoir.</a:t>
            </a:r>
            <a:endParaRPr sz="1300"/>
          </a:p>
          <a:p>
            <a:pPr marL="0" lvl="0" indent="0" algn="l" rtl="0">
              <a:lnSpc>
                <a:spcPct val="115000"/>
              </a:lnSpc>
              <a:spcBef>
                <a:spcPts val="0"/>
              </a:spcBef>
              <a:spcAft>
                <a:spcPts val="0"/>
              </a:spcAft>
              <a:buSzPts val="1400"/>
              <a:buNone/>
            </a:pPr>
            <a:endParaRPr/>
          </a:p>
        </p:txBody>
      </p:sp>
      <p:sp>
        <p:nvSpPr>
          <p:cNvPr id="681" name="Google Shape;681;g27d35e81eb2_1_9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6336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sz="1800">
                <a:effectLst/>
                <a:latin typeface="Aptos" panose="020B0004020202020204" pitchFamily="34" charset="0"/>
                <a:ea typeface="DengXian" panose="02010600030101010101" pitchFamily="2" charset="-122"/>
                <a:cs typeface="Times New Roman" panose="02020603050405020304" pitchFamily="18" charset="0"/>
              </a:rPr>
              <a:t>- 20 ans : Ingénieur en systèmes d’information</a:t>
            </a:r>
          </a:p>
          <a:p>
            <a:pPr marL="457200" marR="0" lvl="0" indent="-228600" algn="l" rtl="0">
              <a:lnSpc>
                <a:spcPct val="100000"/>
              </a:lnSpc>
              <a:spcBef>
                <a:spcPts val="0"/>
              </a:spcBef>
              <a:spcAft>
                <a:spcPts val="0"/>
              </a:spcAft>
              <a:buSzPts val="1400"/>
              <a:buNone/>
            </a:pPr>
            <a:r>
              <a:rPr lang="fr-FR" sz="1800">
                <a:effectLst/>
                <a:latin typeface="Aptos" panose="020B0004020202020204" pitchFamily="34" charset="0"/>
                <a:ea typeface="DengXian" panose="02010600030101010101" pitchFamily="2" charset="-122"/>
                <a:cs typeface="Times New Roman" panose="02020603050405020304" pitchFamily="18" charset="0"/>
              </a:rPr>
              <a:t>- Choisi par dépit de l’option Intelligence Artificielle, n’ayant aucune idée de ce que ça pouvait être</a:t>
            </a:r>
          </a:p>
          <a:p>
            <a:pPr marL="457200" marR="0" lvl="0" indent="-228600" algn="l" rtl="0">
              <a:lnSpc>
                <a:spcPct val="100000"/>
              </a:lnSpc>
              <a:spcBef>
                <a:spcPts val="0"/>
              </a:spcBef>
              <a:spcAft>
                <a:spcPts val="0"/>
              </a:spcAft>
              <a:buSzPts val="1400"/>
              <a:buNone/>
            </a:pPr>
            <a:r>
              <a:rPr lang="fr-FR" sz="1800">
                <a:effectLst/>
                <a:latin typeface="Aptos" panose="020B0004020202020204" pitchFamily="34" charset="0"/>
                <a:ea typeface="DengXian" panose="02010600030101010101" pitchFamily="2" charset="-122"/>
                <a:cs typeface="Times New Roman" panose="02020603050405020304" pitchFamily="18" charset="0"/>
              </a:rPr>
              <a:t>- Tombé dans la marmite.</a:t>
            </a:r>
            <a:r>
              <a:rPr lang="fr-CH">
                <a:effectLst/>
              </a:rPr>
              <a:t> </a:t>
            </a:r>
            <a:endParaRPr/>
          </a:p>
        </p:txBody>
      </p:sp>
      <p:sp>
        <p:nvSpPr>
          <p:cNvPr id="137" name="Google Shape;13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1915036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7f299f0ed2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fr-FR" sz="1800" kern="100">
                <a:effectLst/>
                <a:latin typeface="Aptos" panose="020B0004020202020204" pitchFamily="34" charset="0"/>
                <a:ea typeface="DengXian" panose="02010600030101010101" pitchFamily="2" charset="-122"/>
                <a:cs typeface="Times New Roman" panose="02020603050405020304" pitchFamily="18" charset="0"/>
              </a:rPr>
              <a:t>Le problème aujourd’hui, c’est tout le monde peut publier du contenu sur Internet.</a:t>
            </a:r>
            <a:endParaRPr lang="fr-CH" sz="1800" kern="100">
              <a:effectLst/>
              <a:latin typeface="Aptos" panose="020B0004020202020204" pitchFamily="34" charset="0"/>
              <a:ea typeface="DengXian" panose="02010600030101010101" pitchFamily="2" charset="-122"/>
              <a:cs typeface="Times New Roman" panose="02020603050405020304" pitchFamily="18" charset="0"/>
            </a:endParaRPr>
          </a:p>
          <a:p>
            <a:r>
              <a:rPr lang="fr-FR" sz="1800">
                <a:effectLst/>
                <a:latin typeface="Aptos" panose="020B0004020202020204" pitchFamily="34" charset="0"/>
                <a:ea typeface="DengXian" panose="02010600030101010101" pitchFamily="2" charset="-122"/>
                <a:cs typeface="Times New Roman" panose="02020603050405020304" pitchFamily="18" charset="0"/>
              </a:rPr>
              <a:t>Tiens, Charles. Il a découvert une technique d’apprentissage qui marche super bien sur lui. Content comme tout, il crée une vidéo intitulée « LA technique d’apprentissage qui marche à tous les coups ». Et là, Luc et Charlène tombent sur cette vidéo, mais la technique ne marche pas sur eux. Résultat, ils repartent avec l’idée que si LA technique d’apprentissage ne marche pas sur eux, c’est qu’ils ne sont vraiment pas faits pour l’apprentissage.</a:t>
            </a:r>
            <a:r>
              <a:rPr lang="fr-CH" sz="2800">
                <a:effectLst/>
              </a:rPr>
              <a:t> </a:t>
            </a:r>
            <a:endParaRPr lang="fr-CH" sz="1800" kern="100">
              <a:effectLst/>
              <a:latin typeface="Aptos" panose="020B0004020202020204" pitchFamily="34" charset="0"/>
              <a:ea typeface="DengXian" panose="02010600030101010101" pitchFamily="2" charset="-122"/>
              <a:cs typeface="Times New Roman" panose="02020603050405020304" pitchFamily="18" charset="0"/>
            </a:endParaRPr>
          </a:p>
        </p:txBody>
      </p:sp>
      <p:sp>
        <p:nvSpPr>
          <p:cNvPr id="390" name="Google Shape;390;g27f299f0ed2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8906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7f299f0ed2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fr-FR" sz="1800" kern="100">
                <a:effectLst/>
                <a:latin typeface="Aptos" panose="020B0004020202020204" pitchFamily="34" charset="0"/>
                <a:ea typeface="DengXian" panose="02010600030101010101" pitchFamily="2" charset="-122"/>
                <a:cs typeface="Times New Roman" panose="02020603050405020304" pitchFamily="18" charset="0"/>
              </a:rPr>
              <a:t>C’est exactement ce que j’ai vécu en étant jeune, pas avec des vidéos, mais en lisant des livres à la bibliothèque du lycée sur la mémoire et la mémorisation.</a:t>
            </a:r>
            <a:endParaRPr lang="fr-CH" sz="1800" kern="100">
              <a:effectLst/>
              <a:latin typeface="Aptos" panose="020B0004020202020204" pitchFamily="34" charset="0"/>
              <a:ea typeface="DengXian" panose="02010600030101010101" pitchFamily="2" charset="-122"/>
              <a:cs typeface="Times New Roman" panose="02020603050405020304" pitchFamily="18" charset="0"/>
            </a:endParaRPr>
          </a:p>
          <a:p>
            <a:r>
              <a:rPr lang="fr-FR" sz="1800" kern="100">
                <a:effectLst/>
                <a:latin typeface="Aptos" panose="020B0004020202020204" pitchFamily="34" charset="0"/>
                <a:ea typeface="DengXian" panose="02010600030101010101" pitchFamily="2" charset="-122"/>
                <a:cs typeface="Times New Roman" panose="02020603050405020304" pitchFamily="18" charset="0"/>
              </a:rPr>
              <a:t> </a:t>
            </a:r>
            <a:endParaRPr lang="fr-CH" sz="1800" kern="100">
              <a:effectLst/>
              <a:latin typeface="Aptos" panose="020B0004020202020204" pitchFamily="34" charset="0"/>
              <a:ea typeface="DengXian" panose="02010600030101010101" pitchFamily="2" charset="-122"/>
              <a:cs typeface="Times New Roman" panose="02020603050405020304" pitchFamily="18" charset="0"/>
            </a:endParaRPr>
          </a:p>
          <a:p>
            <a:r>
              <a:rPr lang="fr-FR" sz="1800" kern="100">
                <a:effectLst/>
                <a:latin typeface="Aptos" panose="020B0004020202020204" pitchFamily="34" charset="0"/>
                <a:ea typeface="DengXian" panose="02010600030101010101" pitchFamily="2" charset="-122"/>
                <a:cs typeface="Times New Roman" panose="02020603050405020304" pitchFamily="18" charset="0"/>
              </a:rPr>
              <a:t>Jusqu’à ce que je tombe sur Tony Buzan, psychologue, qui pendant plus de 50 ans, a collecté, créé et mis en application des stratégiques d’apprentissage. La plus connue est le Mind Mapping, ou cartes mentales.</a:t>
            </a:r>
            <a:endParaRPr lang="fr-CH" sz="1800" kern="100">
              <a:effectLst/>
              <a:latin typeface="Aptos" panose="020B0004020202020204" pitchFamily="34" charset="0"/>
              <a:ea typeface="DengXian" panose="02010600030101010101" pitchFamily="2" charset="-122"/>
              <a:cs typeface="Times New Roman" panose="02020603050405020304" pitchFamily="18" charset="0"/>
            </a:endParaRPr>
          </a:p>
          <a:p>
            <a:r>
              <a:rPr lang="fr-FR" sz="1800" kern="100">
                <a:effectLst/>
                <a:latin typeface="Aptos" panose="020B0004020202020204" pitchFamily="34" charset="0"/>
                <a:ea typeface="DengXian" panose="02010600030101010101" pitchFamily="2" charset="-122"/>
                <a:cs typeface="Times New Roman" panose="02020603050405020304" pitchFamily="18" charset="0"/>
              </a:rPr>
              <a:t>Qui connait ?</a:t>
            </a:r>
          </a:p>
          <a:p>
            <a:endParaRPr lang="fr-FR" sz="1800" kern="100">
              <a:effectLst/>
              <a:latin typeface="Aptos" panose="020B0004020202020204" pitchFamily="34" charset="0"/>
              <a:ea typeface="DengXian" panose="02010600030101010101" pitchFamily="2" charset="-122"/>
              <a:cs typeface="Times New Roman" panose="02020603050405020304" pitchFamily="18" charset="0"/>
            </a:endParaRPr>
          </a:p>
          <a:p>
            <a:r>
              <a:rPr lang="fr-FR" sz="1800" kern="100">
                <a:effectLst/>
                <a:latin typeface="Aptos" panose="020B0004020202020204" pitchFamily="34" charset="0"/>
                <a:ea typeface="DengXian" panose="02010600030101010101" pitchFamily="2" charset="-122"/>
                <a:cs typeface="Times New Roman" panose="02020603050405020304" pitchFamily="18" charset="0"/>
              </a:rPr>
              <a:t>Pour ma part, je suis le vice président monde du groupe Tony Buzan, et le seul formateur de formateurs francophones au monde</a:t>
            </a:r>
            <a:endParaRPr lang="fr-CH" sz="1800" kern="100">
              <a:effectLst/>
              <a:latin typeface="Aptos" panose="020B0004020202020204" pitchFamily="34" charset="0"/>
              <a:ea typeface="DengXian" panose="02010600030101010101" pitchFamily="2" charset="-122"/>
              <a:cs typeface="Times New Roman" panose="02020603050405020304" pitchFamily="18" charset="0"/>
            </a:endParaRPr>
          </a:p>
        </p:txBody>
      </p:sp>
      <p:sp>
        <p:nvSpPr>
          <p:cNvPr id="390" name="Google Shape;390;g27f299f0ed2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987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7f299f0ed2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Les jeunes sont encore à stresser sur le fait de faire les bonnes études.</a:t>
            </a:r>
            <a:endParaRPr/>
          </a:p>
          <a:p>
            <a:pPr marL="0" lvl="0" indent="0" algn="l" rtl="0">
              <a:lnSpc>
                <a:spcPct val="100000"/>
              </a:lnSpc>
              <a:spcBef>
                <a:spcPts val="0"/>
              </a:spcBef>
              <a:spcAft>
                <a:spcPts val="0"/>
              </a:spcAft>
              <a:buSzPts val="1400"/>
              <a:buNone/>
            </a:pPr>
            <a:r>
              <a:rPr lang="en-US"/>
              <a:t>Changement de voie au bout de 5 à 7 ans.</a:t>
            </a:r>
            <a:endParaRPr/>
          </a:p>
          <a:p>
            <a:pPr marL="0" lvl="0" indent="0" algn="l" rtl="0">
              <a:lnSpc>
                <a:spcPct val="100000"/>
              </a:lnSpc>
              <a:spcBef>
                <a:spcPts val="0"/>
              </a:spcBef>
              <a:spcAft>
                <a:spcPts val="0"/>
              </a:spcAft>
              <a:buSzPts val="1400"/>
              <a:buNone/>
            </a:pPr>
            <a:endParaRPr/>
          </a:p>
        </p:txBody>
      </p:sp>
      <p:sp>
        <p:nvSpPr>
          <p:cNvPr id="390" name="Google Shape;390;g27f299f0ed2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1867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63" name="Google Shape;16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7d35e81eb2_1_833:notes"/>
          <p:cNvSpPr txBox="1">
            <a:spLocks noGrp="1"/>
          </p:cNvSpPr>
          <p:nvPr>
            <p:ph type="body" idx="1"/>
          </p:nvPr>
        </p:nvSpPr>
        <p:spPr>
          <a:xfrm>
            <a:off x="685800" y="4400556"/>
            <a:ext cx="5486400" cy="3600600"/>
          </a:xfrm>
          <a:prstGeom prst="rect">
            <a:avLst/>
          </a:prstGeom>
          <a:noFill/>
          <a:ln>
            <a:noFill/>
          </a:ln>
        </p:spPr>
        <p:txBody>
          <a:bodyPr spcFirstLastPara="1" wrap="square" lIns="93500" tIns="46750" rIns="93500" bIns="46750" anchor="t" anchorCtr="0">
            <a:noAutofit/>
          </a:bodyPr>
          <a:lstStyle/>
          <a:p>
            <a:pPr marL="0" lvl="0" indent="0" algn="l" rtl="0">
              <a:lnSpc>
                <a:spcPct val="100000"/>
              </a:lnSpc>
              <a:spcBef>
                <a:spcPts val="0"/>
              </a:spcBef>
              <a:spcAft>
                <a:spcPts val="0"/>
              </a:spcAft>
              <a:buSzPts val="1400"/>
              <a:buNone/>
            </a:pPr>
            <a:endParaRPr sz="1400"/>
          </a:p>
        </p:txBody>
      </p:sp>
      <p:sp>
        <p:nvSpPr>
          <p:cNvPr id="413" name="Google Shape;413;g27d35e81eb2_1_8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f299f0ed2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27f299f0ed2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27f299f0ed2_0_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
  <p:cSld name="2">
    <p:bg>
      <p:bgPr>
        <a:solidFill>
          <a:schemeClr val="accent4"/>
        </a:solidFill>
        <a:effectLst/>
      </p:bgPr>
    </p:bg>
    <p:spTree>
      <p:nvGrpSpPr>
        <p:cNvPr id="1" name="Shape 15"/>
        <p:cNvGrpSpPr/>
        <p:nvPr/>
      </p:nvGrpSpPr>
      <p:grpSpPr>
        <a:xfrm>
          <a:off x="0" y="0"/>
          <a:ext cx="0" cy="0"/>
          <a:chOff x="0" y="0"/>
          <a:chExt cx="0" cy="0"/>
        </a:xfrm>
      </p:grpSpPr>
      <p:sp>
        <p:nvSpPr>
          <p:cNvPr id="16" name="Google Shape;16;p61"/>
          <p:cNvSpPr>
            <a:spLocks noGrp="1"/>
          </p:cNvSpPr>
          <p:nvPr>
            <p:ph type="pic" idx="2"/>
          </p:nvPr>
        </p:nvSpPr>
        <p:spPr>
          <a:xfrm>
            <a:off x="490265" y="895349"/>
            <a:ext cx="3870075" cy="3352802"/>
          </a:xfrm>
          <a:prstGeom prst="rect">
            <a:avLst/>
          </a:prstGeom>
          <a:solidFill>
            <a:srgbClr val="D8D8D8"/>
          </a:solidFill>
          <a:ln>
            <a:noFill/>
          </a:ln>
        </p:spPr>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7_Contents slide layout">
  <p:cSld name="7_Contents slide layout">
    <p:spTree>
      <p:nvGrpSpPr>
        <p:cNvPr id="1" name="Shape 67"/>
        <p:cNvGrpSpPr/>
        <p:nvPr/>
      </p:nvGrpSpPr>
      <p:grpSpPr>
        <a:xfrm>
          <a:off x="0" y="0"/>
          <a:ext cx="0" cy="0"/>
          <a:chOff x="0" y="0"/>
          <a:chExt cx="0" cy="0"/>
        </a:xfrm>
      </p:grpSpPr>
      <p:sp>
        <p:nvSpPr>
          <p:cNvPr id="68" name="Google Shape;68;g27d35e81eb2_1_1114"/>
          <p:cNvSpPr>
            <a:spLocks noGrp="1"/>
          </p:cNvSpPr>
          <p:nvPr>
            <p:ph type="pic" idx="2"/>
          </p:nvPr>
        </p:nvSpPr>
        <p:spPr>
          <a:xfrm>
            <a:off x="675000" y="1154042"/>
            <a:ext cx="7794000" cy="2045400"/>
          </a:xfrm>
          <a:prstGeom prst="rect">
            <a:avLst/>
          </a:prstGeom>
          <a:solidFill>
            <a:srgbClr val="F2F2F2"/>
          </a:solidFill>
          <a:ln>
            <a:noFill/>
          </a:ln>
        </p:spPr>
      </p:sp>
      <p:sp>
        <p:nvSpPr>
          <p:cNvPr id="69" name="Google Shape;69;g27d35e81eb2_1_1114"/>
          <p:cNvSpPr txBox="1">
            <a:spLocks noGrp="1"/>
          </p:cNvSpPr>
          <p:nvPr>
            <p:ph type="body" idx="1"/>
          </p:nvPr>
        </p:nvSpPr>
        <p:spPr>
          <a:xfrm>
            <a:off x="242647" y="254632"/>
            <a:ext cx="8679900" cy="543300"/>
          </a:xfrm>
          <a:prstGeom prst="rect">
            <a:avLst/>
          </a:prstGeom>
          <a:noFill/>
          <a:ln>
            <a:noFill/>
          </a:ln>
        </p:spPr>
        <p:txBody>
          <a:bodyPr spcFirstLastPara="1" wrap="square" lIns="91425" tIns="91425" rIns="91425" bIns="91425" anchor="ctr" anchorCtr="0">
            <a:normAutofit/>
          </a:bodyPr>
          <a:lstStyle>
            <a:lvl1pPr marL="457200" lvl="0" indent="-228600" algn="ctr">
              <a:lnSpc>
                <a:spcPct val="115000"/>
              </a:lnSpc>
              <a:spcBef>
                <a:spcPts val="0"/>
              </a:spcBef>
              <a:spcAft>
                <a:spcPts val="0"/>
              </a:spcAft>
              <a:buSzPts val="1800"/>
              <a:buNone/>
              <a:defRPr sz="4100" b="0">
                <a:solidFill>
                  <a:srgbClr val="262626"/>
                </a:solidFill>
                <a:latin typeface="Arial"/>
                <a:ea typeface="Arial"/>
                <a:cs typeface="Arial"/>
                <a:sym typeface="Aria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
        <p:cNvGrpSpPr/>
        <p:nvPr/>
      </p:nvGrpSpPr>
      <p:grpSpPr>
        <a:xfrm>
          <a:off x="0" y="0"/>
          <a:ext cx="0" cy="0"/>
          <a:chOff x="0" y="0"/>
          <a:chExt cx="0" cy="0"/>
        </a:xfrm>
      </p:grpSpPr>
      <p:sp>
        <p:nvSpPr>
          <p:cNvPr id="84" name="Google Shape;84;p19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99"/>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6" name="Google Shape;86;p199"/>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7" name="Google Shape;87;p19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9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9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0"/>
        <p:cNvGrpSpPr/>
        <p:nvPr/>
      </p:nvGrpSpPr>
      <p:grpSpPr>
        <a:xfrm>
          <a:off x="0" y="0"/>
          <a:ext cx="0" cy="0"/>
          <a:chOff x="0" y="0"/>
          <a:chExt cx="0" cy="0"/>
        </a:xfrm>
      </p:grpSpPr>
      <p:sp>
        <p:nvSpPr>
          <p:cNvPr id="91" name="Google Shape;91;p20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0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93" name="Google Shape;93;p20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4" name="Google Shape;94;p200"/>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95" name="Google Shape;95;p200"/>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6" name="Google Shape;96;p20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0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0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sp>
        <p:nvSpPr>
          <p:cNvPr id="100" name="Google Shape;100;p20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0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0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0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20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0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0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8"/>
        <p:cNvGrpSpPr/>
        <p:nvPr/>
      </p:nvGrpSpPr>
      <p:grpSpPr>
        <a:xfrm>
          <a:off x="0" y="0"/>
          <a:ext cx="0" cy="0"/>
          <a:chOff x="0" y="0"/>
          <a:chExt cx="0" cy="0"/>
        </a:xfrm>
      </p:grpSpPr>
      <p:sp>
        <p:nvSpPr>
          <p:cNvPr id="109" name="Google Shape;109;p203"/>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03"/>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11" name="Google Shape;111;p203"/>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12" name="Google Shape;112;p20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0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0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5"/>
        <p:cNvGrpSpPr/>
        <p:nvPr/>
      </p:nvGrpSpPr>
      <p:grpSpPr>
        <a:xfrm>
          <a:off x="0" y="0"/>
          <a:ext cx="0" cy="0"/>
          <a:chOff x="0" y="0"/>
          <a:chExt cx="0" cy="0"/>
        </a:xfrm>
      </p:grpSpPr>
      <p:sp>
        <p:nvSpPr>
          <p:cNvPr id="116" name="Google Shape;116;p204"/>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04"/>
          <p:cNvSpPr>
            <a:spLocks noGrp="1"/>
          </p:cNvSpPr>
          <p:nvPr>
            <p:ph type="pic" idx="2"/>
          </p:nvPr>
        </p:nvSpPr>
        <p:spPr>
          <a:xfrm>
            <a:off x="1792288" y="459581"/>
            <a:ext cx="5486400" cy="3086100"/>
          </a:xfrm>
          <a:prstGeom prst="rect">
            <a:avLst/>
          </a:prstGeom>
          <a:noFill/>
          <a:ln>
            <a:noFill/>
          </a:ln>
        </p:spPr>
      </p:sp>
      <p:sp>
        <p:nvSpPr>
          <p:cNvPr id="118" name="Google Shape;118;p204"/>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19" name="Google Shape;119;p20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0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0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
        <p:cNvGrpSpPr/>
        <p:nvPr/>
      </p:nvGrpSpPr>
      <p:grpSpPr>
        <a:xfrm>
          <a:off x="0" y="0"/>
          <a:ext cx="0" cy="0"/>
          <a:chOff x="0" y="0"/>
          <a:chExt cx="0" cy="0"/>
        </a:xfrm>
      </p:grpSpPr>
      <p:sp>
        <p:nvSpPr>
          <p:cNvPr id="123" name="Google Shape;123;p20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05"/>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5" name="Google Shape;125;p20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0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0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8"/>
        <p:cNvGrpSpPr/>
        <p:nvPr/>
      </p:nvGrpSpPr>
      <p:grpSpPr>
        <a:xfrm>
          <a:off x="0" y="0"/>
          <a:ext cx="0" cy="0"/>
          <a:chOff x="0" y="0"/>
          <a:chExt cx="0" cy="0"/>
        </a:xfrm>
      </p:grpSpPr>
      <p:sp>
        <p:nvSpPr>
          <p:cNvPr id="129" name="Google Shape;129;p206"/>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06"/>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1" name="Google Shape;131;p20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0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0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23"/>
        <p:cNvGrpSpPr/>
        <p:nvPr/>
      </p:nvGrpSpPr>
      <p:grpSpPr>
        <a:xfrm>
          <a:off x="0" y="0"/>
          <a:ext cx="0" cy="0"/>
          <a:chOff x="0" y="0"/>
          <a:chExt cx="0" cy="0"/>
        </a:xfrm>
      </p:grpSpPr>
      <p:sp>
        <p:nvSpPr>
          <p:cNvPr id="24" name="Google Shape;24;p62"/>
          <p:cNvSpPr>
            <a:spLocks noGrp="1"/>
          </p:cNvSpPr>
          <p:nvPr>
            <p:ph type="pic" idx="2"/>
          </p:nvPr>
        </p:nvSpPr>
        <p:spPr>
          <a:xfrm>
            <a:off x="5453063" y="640557"/>
            <a:ext cx="2893219" cy="1835944"/>
          </a:xfrm>
          <a:prstGeom prst="roundRect">
            <a:avLst>
              <a:gd name="adj" fmla="val 5253"/>
            </a:avLst>
          </a:prstGeom>
          <a:solidFill>
            <a:srgbClr val="D8D8D8"/>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1_Contents slide layout">
  <p:cSld name="11_Contents slide layout">
    <p:spTree>
      <p:nvGrpSpPr>
        <p:cNvPr id="1" name="Shape 26"/>
        <p:cNvGrpSpPr/>
        <p:nvPr/>
      </p:nvGrpSpPr>
      <p:grpSpPr>
        <a:xfrm>
          <a:off x="0" y="0"/>
          <a:ext cx="0" cy="0"/>
          <a:chOff x="0" y="0"/>
          <a:chExt cx="0" cy="0"/>
        </a:xfrm>
      </p:grpSpPr>
      <p:sp>
        <p:nvSpPr>
          <p:cNvPr id="27" name="Google Shape;27;p64"/>
          <p:cNvSpPr/>
          <p:nvPr/>
        </p:nvSpPr>
        <p:spPr>
          <a:xfrm>
            <a:off x="0" y="355550"/>
            <a:ext cx="8778226" cy="44324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8" name="Google Shape;28;p64"/>
          <p:cNvSpPr>
            <a:spLocks noGrp="1"/>
          </p:cNvSpPr>
          <p:nvPr>
            <p:ph type="pic" idx="2"/>
          </p:nvPr>
        </p:nvSpPr>
        <p:spPr>
          <a:xfrm>
            <a:off x="0" y="0"/>
            <a:ext cx="5192486" cy="5143500"/>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
  <p:cSld name="3">
    <p:bg>
      <p:bgPr>
        <a:solidFill>
          <a:schemeClr val="accent5"/>
        </a:solidFill>
        <a:effectLst/>
      </p:bgPr>
    </p:bg>
    <p:spTree>
      <p:nvGrpSpPr>
        <p:cNvPr id="1" name="Shape 2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with photo">
  <p:cSld name="with photo">
    <p:spTree>
      <p:nvGrpSpPr>
        <p:cNvPr id="1" name="Shape 42"/>
        <p:cNvGrpSpPr/>
        <p:nvPr/>
      </p:nvGrpSpPr>
      <p:grpSpPr>
        <a:xfrm>
          <a:off x="0" y="0"/>
          <a:ext cx="0" cy="0"/>
          <a:chOff x="0" y="0"/>
          <a:chExt cx="0" cy="0"/>
        </a:xfrm>
      </p:grpSpPr>
      <p:sp>
        <p:nvSpPr>
          <p:cNvPr id="43" name="Google Shape;43;g27d35e81eb2_1_821"/>
          <p:cNvSpPr txBox="1">
            <a:spLocks noGrp="1"/>
          </p:cNvSpPr>
          <p:nvPr>
            <p:ph type="sldNum" idx="12"/>
          </p:nvPr>
        </p:nvSpPr>
        <p:spPr>
          <a:xfrm>
            <a:off x="4484637" y="4905375"/>
            <a:ext cx="279000" cy="215400"/>
          </a:xfrm>
          <a:prstGeom prst="rect">
            <a:avLst/>
          </a:prstGeom>
          <a:noFill/>
          <a:ln>
            <a:noFill/>
          </a:ln>
        </p:spPr>
        <p:txBody>
          <a:bodyPr spcFirstLastPara="1" wrap="square" lIns="38100" tIns="38100" rIns="38100" bIns="38100" anchor="t" anchorCtr="0">
            <a:sp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US"/>
              <a:t>‹N°›</a:t>
            </a:fld>
            <a:endParaRPr/>
          </a:p>
        </p:txBody>
      </p:sp>
      <p:sp>
        <p:nvSpPr>
          <p:cNvPr id="44" name="Google Shape;44;g27d35e81eb2_1_821"/>
          <p:cNvSpPr>
            <a:spLocks noGrp="1"/>
          </p:cNvSpPr>
          <p:nvPr>
            <p:ph type="pic" idx="2"/>
          </p:nvPr>
        </p:nvSpPr>
        <p:spPr>
          <a:xfrm>
            <a:off x="1621631" y="1093493"/>
            <a:ext cx="1010400" cy="1010400"/>
          </a:xfrm>
          <a:prstGeom prst="rect">
            <a:avLst/>
          </a:prstGeom>
          <a:solidFill>
            <a:srgbClr val="B1FFB1"/>
          </a:solidFill>
          <a:ln>
            <a:noFill/>
          </a:ln>
        </p:spPr>
      </p:sp>
      <p:sp>
        <p:nvSpPr>
          <p:cNvPr id="45" name="Google Shape;45;g27d35e81eb2_1_821"/>
          <p:cNvSpPr>
            <a:spLocks noGrp="1"/>
          </p:cNvSpPr>
          <p:nvPr>
            <p:ph type="pic" idx="3"/>
          </p:nvPr>
        </p:nvSpPr>
        <p:spPr>
          <a:xfrm>
            <a:off x="2870436" y="1093493"/>
            <a:ext cx="1010400" cy="1010400"/>
          </a:xfrm>
          <a:prstGeom prst="rect">
            <a:avLst/>
          </a:prstGeom>
          <a:solidFill>
            <a:srgbClr val="B1FFB1"/>
          </a:solidFill>
          <a:ln>
            <a:noFill/>
          </a:ln>
        </p:spPr>
      </p:sp>
      <p:sp>
        <p:nvSpPr>
          <p:cNvPr id="46" name="Google Shape;46;g27d35e81eb2_1_821"/>
          <p:cNvSpPr>
            <a:spLocks noGrp="1"/>
          </p:cNvSpPr>
          <p:nvPr>
            <p:ph type="pic" idx="4"/>
          </p:nvPr>
        </p:nvSpPr>
        <p:spPr>
          <a:xfrm>
            <a:off x="4119241" y="1093493"/>
            <a:ext cx="1010400" cy="1010400"/>
          </a:xfrm>
          <a:prstGeom prst="rect">
            <a:avLst/>
          </a:prstGeom>
          <a:solidFill>
            <a:srgbClr val="B1FFB1"/>
          </a:solidFill>
          <a:ln>
            <a:noFill/>
          </a:ln>
        </p:spPr>
      </p:sp>
      <p:sp>
        <p:nvSpPr>
          <p:cNvPr id="47" name="Google Shape;47;g27d35e81eb2_1_821"/>
          <p:cNvSpPr>
            <a:spLocks noGrp="1"/>
          </p:cNvSpPr>
          <p:nvPr>
            <p:ph type="pic" idx="5"/>
          </p:nvPr>
        </p:nvSpPr>
        <p:spPr>
          <a:xfrm>
            <a:off x="5368046" y="1093493"/>
            <a:ext cx="1010400" cy="1010400"/>
          </a:xfrm>
          <a:prstGeom prst="rect">
            <a:avLst/>
          </a:prstGeom>
          <a:solidFill>
            <a:srgbClr val="B1FFB1"/>
          </a:solidFill>
          <a:ln>
            <a:noFill/>
          </a:ln>
        </p:spPr>
      </p:sp>
      <p:sp>
        <p:nvSpPr>
          <p:cNvPr id="48" name="Google Shape;48;g27d35e81eb2_1_821"/>
          <p:cNvSpPr>
            <a:spLocks noGrp="1"/>
          </p:cNvSpPr>
          <p:nvPr>
            <p:ph type="pic" idx="6"/>
          </p:nvPr>
        </p:nvSpPr>
        <p:spPr>
          <a:xfrm>
            <a:off x="6616850" y="1093493"/>
            <a:ext cx="1010400" cy="1010400"/>
          </a:xfrm>
          <a:prstGeom prst="rect">
            <a:avLst/>
          </a:prstGeom>
          <a:solidFill>
            <a:srgbClr val="B1FFB1"/>
          </a:solidFill>
          <a:ln>
            <a:noFill/>
          </a:ln>
        </p:spPr>
      </p:sp>
      <p:sp>
        <p:nvSpPr>
          <p:cNvPr id="49" name="Google Shape;49;g27d35e81eb2_1_821"/>
          <p:cNvSpPr>
            <a:spLocks noGrp="1"/>
          </p:cNvSpPr>
          <p:nvPr>
            <p:ph type="pic" idx="7"/>
          </p:nvPr>
        </p:nvSpPr>
        <p:spPr>
          <a:xfrm>
            <a:off x="1621631" y="2344614"/>
            <a:ext cx="1010400" cy="1010400"/>
          </a:xfrm>
          <a:prstGeom prst="rect">
            <a:avLst/>
          </a:prstGeom>
          <a:solidFill>
            <a:srgbClr val="B1FFB1"/>
          </a:solidFill>
          <a:ln>
            <a:noFill/>
          </a:ln>
        </p:spPr>
      </p:sp>
      <p:sp>
        <p:nvSpPr>
          <p:cNvPr id="50" name="Google Shape;50;g27d35e81eb2_1_821"/>
          <p:cNvSpPr>
            <a:spLocks noGrp="1"/>
          </p:cNvSpPr>
          <p:nvPr>
            <p:ph type="pic" idx="8"/>
          </p:nvPr>
        </p:nvSpPr>
        <p:spPr>
          <a:xfrm>
            <a:off x="2870436" y="2344614"/>
            <a:ext cx="1010400" cy="1010400"/>
          </a:xfrm>
          <a:prstGeom prst="rect">
            <a:avLst/>
          </a:prstGeom>
          <a:solidFill>
            <a:srgbClr val="B1FFB1"/>
          </a:solidFill>
          <a:ln>
            <a:noFill/>
          </a:ln>
        </p:spPr>
      </p:sp>
      <p:sp>
        <p:nvSpPr>
          <p:cNvPr id="51" name="Google Shape;51;g27d35e81eb2_1_821"/>
          <p:cNvSpPr>
            <a:spLocks noGrp="1"/>
          </p:cNvSpPr>
          <p:nvPr>
            <p:ph type="pic" idx="9"/>
          </p:nvPr>
        </p:nvSpPr>
        <p:spPr>
          <a:xfrm>
            <a:off x="4119241" y="2344614"/>
            <a:ext cx="1010400" cy="1010400"/>
          </a:xfrm>
          <a:prstGeom prst="rect">
            <a:avLst/>
          </a:prstGeom>
          <a:solidFill>
            <a:srgbClr val="B1FFB1"/>
          </a:solidFill>
          <a:ln>
            <a:noFill/>
          </a:ln>
        </p:spPr>
      </p:sp>
      <p:sp>
        <p:nvSpPr>
          <p:cNvPr id="52" name="Google Shape;52;g27d35e81eb2_1_821"/>
          <p:cNvSpPr>
            <a:spLocks noGrp="1"/>
          </p:cNvSpPr>
          <p:nvPr>
            <p:ph type="pic" idx="13"/>
          </p:nvPr>
        </p:nvSpPr>
        <p:spPr>
          <a:xfrm>
            <a:off x="5368046" y="2344614"/>
            <a:ext cx="1010400" cy="1010400"/>
          </a:xfrm>
          <a:prstGeom prst="rect">
            <a:avLst/>
          </a:prstGeom>
          <a:solidFill>
            <a:srgbClr val="B1FFB1"/>
          </a:solidFill>
          <a:ln>
            <a:noFill/>
          </a:ln>
        </p:spPr>
      </p:sp>
      <p:sp>
        <p:nvSpPr>
          <p:cNvPr id="53" name="Google Shape;53;g27d35e81eb2_1_821"/>
          <p:cNvSpPr>
            <a:spLocks noGrp="1"/>
          </p:cNvSpPr>
          <p:nvPr>
            <p:ph type="pic" idx="14"/>
          </p:nvPr>
        </p:nvSpPr>
        <p:spPr>
          <a:xfrm>
            <a:off x="6616850" y="2344614"/>
            <a:ext cx="1010400" cy="1010400"/>
          </a:xfrm>
          <a:prstGeom prst="rect">
            <a:avLst/>
          </a:prstGeom>
          <a:solidFill>
            <a:srgbClr val="B1FFB1"/>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9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7" name="Google Shape;57;p19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9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Contents slide layout">
  <p:cSld name="5_Contents slide layout">
    <p:spTree>
      <p:nvGrpSpPr>
        <p:cNvPr id="1" name="Shape 60"/>
        <p:cNvGrpSpPr/>
        <p:nvPr/>
      </p:nvGrpSpPr>
      <p:grpSpPr>
        <a:xfrm>
          <a:off x="0" y="0"/>
          <a:ext cx="0" cy="0"/>
          <a:chOff x="0" y="0"/>
          <a:chExt cx="0" cy="0"/>
        </a:xfrm>
      </p:grpSpPr>
      <p:sp>
        <p:nvSpPr>
          <p:cNvPr id="61" name="Google Shape;61;p70"/>
          <p:cNvSpPr>
            <a:spLocks noGrp="1"/>
          </p:cNvSpPr>
          <p:nvPr>
            <p:ph type="pic" idx="2"/>
          </p:nvPr>
        </p:nvSpPr>
        <p:spPr>
          <a:xfrm>
            <a:off x="1" y="2"/>
            <a:ext cx="9143999" cy="5158108"/>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Contents slide layout">
  <p:cSld name="8_Contents slide layout">
    <p:spTree>
      <p:nvGrpSpPr>
        <p:cNvPr id="1" name="Shape 62"/>
        <p:cNvGrpSpPr/>
        <p:nvPr/>
      </p:nvGrpSpPr>
      <p:grpSpPr>
        <a:xfrm>
          <a:off x="0" y="0"/>
          <a:ext cx="0" cy="0"/>
          <a:chOff x="0" y="0"/>
          <a:chExt cx="0" cy="0"/>
        </a:xfrm>
      </p:grpSpPr>
      <p:sp>
        <p:nvSpPr>
          <p:cNvPr id="63" name="Google Shape;63;p71"/>
          <p:cNvSpPr/>
          <p:nvPr/>
        </p:nvSpPr>
        <p:spPr>
          <a:xfrm>
            <a:off x="376851" y="663733"/>
            <a:ext cx="8390299" cy="381603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64" name="Google Shape;64;p71"/>
          <p:cNvSpPr>
            <a:spLocks noGrp="1"/>
          </p:cNvSpPr>
          <p:nvPr>
            <p:ph type="pic" idx="2"/>
          </p:nvPr>
        </p:nvSpPr>
        <p:spPr>
          <a:xfrm>
            <a:off x="1343331" y="866452"/>
            <a:ext cx="2391224" cy="3410597"/>
          </a:xfrm>
          <a:prstGeom prst="rect">
            <a:avLst/>
          </a:prstGeom>
          <a:solidFill>
            <a:srgbClr val="F2F2F2"/>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캡션 있는 콘텐츠">
  <p:cSld name="1_캡션 있는 콘텐츠">
    <p:spTree>
      <p:nvGrpSpPr>
        <p:cNvPr id="1" name="Shape 65"/>
        <p:cNvGrpSpPr/>
        <p:nvPr/>
      </p:nvGrpSpPr>
      <p:grpSpPr>
        <a:xfrm>
          <a:off x="0" y="0"/>
          <a:ext cx="0" cy="0"/>
          <a:chOff x="0" y="0"/>
          <a:chExt cx="0" cy="0"/>
        </a:xfrm>
      </p:grpSpPr>
      <p:sp>
        <p:nvSpPr>
          <p:cNvPr id="66" name="Google Shape;66;p72"/>
          <p:cNvSpPr>
            <a:spLocks noGrp="1"/>
          </p:cNvSpPr>
          <p:nvPr>
            <p:ph type="pic" idx="2"/>
          </p:nvPr>
        </p:nvSpPr>
        <p:spPr>
          <a:xfrm>
            <a:off x="4246078" y="0"/>
            <a:ext cx="4897923" cy="5143500"/>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9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9" r:id="rId5"/>
    <p:sldLayoutId id="2147483660" r:id="rId6"/>
    <p:sldLayoutId id="2147483661" r:id="rId7"/>
    <p:sldLayoutId id="2147483662" r:id="rId8"/>
    <p:sldLayoutId id="2147483663" r:id="rId9"/>
    <p:sldLayoutId id="2147483664"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pic>
        <p:nvPicPr>
          <p:cNvPr id="139" name="Google Shape;139;p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40" name="Google Shape;140;p1">
            <a:hlinkClick r:id="" action="ppaction://noaction">
              <a:snd r:embed="rId4" name="Ding.wav"/>
            </a:hlinkClick>
          </p:cNvPr>
          <p:cNvPicPr preferRelativeResize="0"/>
          <p:nvPr/>
        </p:nvPicPr>
        <p:blipFill rotWithShape="1">
          <a:blip r:embed="rId5">
            <a:alphaModFix/>
          </a:blip>
          <a:srcRect r="-4373"/>
          <a:stretch/>
        </p:blipFill>
        <p:spPr>
          <a:xfrm>
            <a:off x="619091" y="600891"/>
            <a:ext cx="1784476" cy="263266"/>
          </a:xfrm>
          <a:prstGeom prst="rect">
            <a:avLst/>
          </a:prstGeom>
          <a:noFill/>
          <a:ln>
            <a:noFill/>
          </a:ln>
        </p:spPr>
      </p:pic>
      <p:sp>
        <p:nvSpPr>
          <p:cNvPr id="141" name="Google Shape;141;p1"/>
          <p:cNvSpPr txBox="1"/>
          <p:nvPr/>
        </p:nvSpPr>
        <p:spPr>
          <a:xfrm>
            <a:off x="619090" y="1556087"/>
            <a:ext cx="559882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FFFFFF"/>
                </a:solidFill>
                <a:latin typeface="Open Sans"/>
                <a:ea typeface="Open Sans"/>
                <a:cs typeface="Open Sans"/>
                <a:sym typeface="Open Sans"/>
              </a:rPr>
              <a:t>MIEUX APPRENDRE EN UTILISANT MIEUX SON CERVEAU</a:t>
            </a:r>
          </a:p>
        </p:txBody>
      </p:sp>
      <p:sp>
        <p:nvSpPr>
          <p:cNvPr id="142" name="Google Shape;142;p1"/>
          <p:cNvSpPr txBox="1"/>
          <p:nvPr/>
        </p:nvSpPr>
        <p:spPr>
          <a:xfrm>
            <a:off x="619091" y="3032190"/>
            <a:ext cx="503712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a:solidFill>
                  <a:srgbClr val="4E7EFF"/>
                </a:solidFill>
                <a:latin typeface="Open Sans"/>
                <a:ea typeface="Open Sans"/>
                <a:cs typeface="Open Sans"/>
                <a:sym typeface="Open Sans"/>
              </a:rPr>
              <a:t>À l’ère de l’IA </a:t>
            </a:r>
            <a:r>
              <a:rPr lang="en-US" sz="2000" b="0" i="0" u="none" strike="noStrike" cap="none">
                <a:solidFill>
                  <a:schemeClr val="lt1"/>
                </a:solidFill>
                <a:latin typeface="Open Sans"/>
                <a:ea typeface="Open Sans"/>
                <a:cs typeface="Open Sans"/>
                <a:sym typeface="Open Sans"/>
              </a:rPr>
              <a:t>où tout va</a:t>
            </a:r>
            <a:br>
              <a:rPr lang="en-US" sz="2000" b="0" i="0" u="none" strike="noStrike" cap="none">
                <a:solidFill>
                  <a:schemeClr val="lt1"/>
                </a:solidFill>
                <a:latin typeface="Open Sans"/>
                <a:ea typeface="Open Sans"/>
                <a:cs typeface="Open Sans"/>
                <a:sym typeface="Open Sans"/>
              </a:rPr>
            </a:br>
            <a:r>
              <a:rPr lang="en-US" sz="2000" b="0" i="0" u="none" strike="noStrike" cap="none">
                <a:solidFill>
                  <a:schemeClr val="lt1"/>
                </a:solidFill>
                <a:latin typeface="Open Sans"/>
                <a:ea typeface="Open Sans"/>
                <a:cs typeface="Open Sans"/>
                <a:sym typeface="Open Sans"/>
              </a:rPr>
              <a:t>de plus en plus vite</a:t>
            </a:r>
            <a:endParaRPr/>
          </a:p>
        </p:txBody>
      </p:sp>
      <p:cxnSp>
        <p:nvCxnSpPr>
          <p:cNvPr id="143" name="Google Shape;143;p1"/>
          <p:cNvCxnSpPr/>
          <p:nvPr/>
        </p:nvCxnSpPr>
        <p:spPr>
          <a:xfrm>
            <a:off x="744583" y="2873828"/>
            <a:ext cx="3082834" cy="0"/>
          </a:xfrm>
          <a:prstGeom prst="straightConnector1">
            <a:avLst/>
          </a:prstGeom>
          <a:noFill/>
          <a:ln w="9525" cap="flat" cmpd="sng">
            <a:solidFill>
              <a:srgbClr val="4A7DBA"/>
            </a:solidFill>
            <a:prstDash val="solid"/>
            <a:round/>
            <a:headEnd type="none" w="sm" len="sm"/>
            <a:tailEnd type="none" w="sm" len="sm"/>
          </a:ln>
        </p:spPr>
      </p:cxnSp>
      <p:sp>
        <p:nvSpPr>
          <p:cNvPr id="2" name="Google Shape;141;p1">
            <a:extLst>
              <a:ext uri="{FF2B5EF4-FFF2-40B4-BE49-F238E27FC236}">
                <a16:creationId xmlns:a16="http://schemas.microsoft.com/office/drawing/2014/main" id="{DF637E10-A9A0-8A55-2015-1ACE4B67A7D6}"/>
              </a:ext>
            </a:extLst>
          </p:cNvPr>
          <p:cNvSpPr txBox="1"/>
          <p:nvPr/>
        </p:nvSpPr>
        <p:spPr>
          <a:xfrm>
            <a:off x="6061166" y="4336869"/>
            <a:ext cx="30828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a:solidFill>
                  <a:srgbClr val="FFFFFF"/>
                </a:solidFill>
                <a:latin typeface="Open Sans"/>
                <a:ea typeface="Open Sans"/>
                <a:cs typeface="Open Sans"/>
                <a:sym typeface="Open Sans"/>
              </a:rPr>
              <a:t>Michel Wozniak</a:t>
            </a:r>
            <a:endParaRPr lang="en-US" sz="2400" b="1" i="0" u="none" strike="noStrike" cap="none">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g27f299f0ed2_0_135"/>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454" name="Google Shape;454;g27f299f0ed2_0_135"/>
          <p:cNvSpPr/>
          <p:nvPr/>
        </p:nvSpPr>
        <p:spPr>
          <a:xfrm>
            <a:off x="-1" y="-108"/>
            <a:ext cx="9144000" cy="5143500"/>
          </a:xfrm>
          <a:prstGeom prst="roundRect">
            <a:avLst>
              <a:gd name="adj" fmla="val 0"/>
            </a:avLst>
          </a:prstGeom>
          <a:solidFill>
            <a:srgbClr val="1B2A32">
              <a:alpha val="60000"/>
            </a:srgbClr>
          </a:solidFill>
          <a:ln>
            <a:noFill/>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5" name="Google Shape;455;g27f299f0ed2_0_135"/>
          <p:cNvPicPr preferRelativeResize="0"/>
          <p:nvPr/>
        </p:nvPicPr>
        <p:blipFill rotWithShape="1">
          <a:blip r:embed="rId4">
            <a:alphaModFix/>
          </a:blip>
          <a:srcRect/>
          <a:stretch/>
        </p:blipFill>
        <p:spPr>
          <a:xfrm>
            <a:off x="130628" y="640781"/>
            <a:ext cx="8882743" cy="3861938"/>
          </a:xfrm>
          <a:prstGeom prst="rect">
            <a:avLst/>
          </a:prstGeom>
          <a:noFill/>
          <a:ln w="28575" cap="flat" cmpd="sng">
            <a:solidFill>
              <a:srgbClr val="4E7EFF"/>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1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73" name="Google Shape;473;p18"/>
          <p:cNvSpPr/>
          <p:nvPr/>
        </p:nvSpPr>
        <p:spPr>
          <a:xfrm>
            <a:off x="-2" y="-591"/>
            <a:ext cx="9144001" cy="5143500"/>
          </a:xfrm>
          <a:prstGeom prst="rect">
            <a:avLst/>
          </a:prstGeom>
          <a:solidFill>
            <a:schemeClr val="dk1">
              <a:alpha val="55686"/>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4" name="Google Shape;474;p18"/>
          <p:cNvSpPr/>
          <p:nvPr/>
        </p:nvSpPr>
        <p:spPr>
          <a:xfrm rot="10800000">
            <a:off x="3837844" y="334868"/>
            <a:ext cx="1468313" cy="1317504"/>
          </a:xfrm>
          <a:custGeom>
            <a:avLst/>
            <a:gdLst/>
            <a:ahLst/>
            <a:cxnLst/>
            <a:rect l="l" t="t" r="r" b="b"/>
            <a:pathLst>
              <a:path w="5095797" h="4717429" extrusionOk="0">
                <a:moveTo>
                  <a:pt x="2470018" y="1233"/>
                </a:moveTo>
                <a:cubicBezTo>
                  <a:pt x="3336657" y="9941"/>
                  <a:pt x="4272087" y="119118"/>
                  <a:pt x="4744026" y="846031"/>
                </a:cubicBezTo>
                <a:cubicBezTo>
                  <a:pt x="5251185" y="1627166"/>
                  <a:pt x="5183372" y="2650106"/>
                  <a:pt x="4710838" y="3452661"/>
                </a:cubicBezTo>
                <a:cubicBezTo>
                  <a:pt x="4245229" y="4243422"/>
                  <a:pt x="3383385" y="4796701"/>
                  <a:pt x="2470018" y="4708126"/>
                </a:cubicBezTo>
                <a:cubicBezTo>
                  <a:pt x="1659349" y="4629511"/>
                  <a:pt x="1294010" y="3778209"/>
                  <a:pt x="873742" y="3080545"/>
                </a:cubicBezTo>
                <a:cubicBezTo>
                  <a:pt x="430605" y="2344936"/>
                  <a:pt x="-279726" y="1561955"/>
                  <a:pt x="115500" y="799550"/>
                </a:cubicBezTo>
                <a:cubicBezTo>
                  <a:pt x="524284" y="10982"/>
                  <a:pt x="1581837" y="-7687"/>
                  <a:pt x="2470018" y="1233"/>
                </a:cubicBezTo>
              </a:path>
            </a:pathLst>
          </a:custGeom>
          <a:solidFill>
            <a:srgbClr val="4E7EFF">
              <a:alpha val="3764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75" name="Google Shape;475;p18"/>
          <p:cNvSpPr/>
          <p:nvPr/>
        </p:nvSpPr>
        <p:spPr>
          <a:xfrm>
            <a:off x="907962" y="334868"/>
            <a:ext cx="1468313" cy="1317504"/>
          </a:xfrm>
          <a:custGeom>
            <a:avLst/>
            <a:gdLst/>
            <a:ahLst/>
            <a:cxnLst/>
            <a:rect l="l" t="t" r="r" b="b"/>
            <a:pathLst>
              <a:path w="5095797" h="4717429" extrusionOk="0">
                <a:moveTo>
                  <a:pt x="2470018" y="1233"/>
                </a:moveTo>
                <a:cubicBezTo>
                  <a:pt x="3336657" y="9941"/>
                  <a:pt x="4272087" y="119118"/>
                  <a:pt x="4744026" y="846031"/>
                </a:cubicBezTo>
                <a:cubicBezTo>
                  <a:pt x="5251185" y="1627166"/>
                  <a:pt x="5183372" y="2650106"/>
                  <a:pt x="4710838" y="3452661"/>
                </a:cubicBezTo>
                <a:cubicBezTo>
                  <a:pt x="4245229" y="4243422"/>
                  <a:pt x="3383385" y="4796701"/>
                  <a:pt x="2470018" y="4708126"/>
                </a:cubicBezTo>
                <a:cubicBezTo>
                  <a:pt x="1659349" y="4629511"/>
                  <a:pt x="1294010" y="3778209"/>
                  <a:pt x="873742" y="3080545"/>
                </a:cubicBezTo>
                <a:cubicBezTo>
                  <a:pt x="430605" y="2344936"/>
                  <a:pt x="-279726" y="1561955"/>
                  <a:pt x="115500" y="799550"/>
                </a:cubicBezTo>
                <a:cubicBezTo>
                  <a:pt x="524284" y="10982"/>
                  <a:pt x="1581837" y="-7687"/>
                  <a:pt x="2470018" y="1233"/>
                </a:cubicBezTo>
              </a:path>
            </a:pathLst>
          </a:custGeom>
          <a:solidFill>
            <a:srgbClr val="4E7EFF">
              <a:alpha val="3764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76" name="Google Shape;476;p18"/>
          <p:cNvSpPr/>
          <p:nvPr/>
        </p:nvSpPr>
        <p:spPr>
          <a:xfrm>
            <a:off x="990608" y="338144"/>
            <a:ext cx="1303020" cy="1303020"/>
          </a:xfrm>
          <a:prstGeom prst="ellipse">
            <a:avLst/>
          </a:prstGeom>
          <a:solidFill>
            <a:srgbClr val="4E7E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77" name="Google Shape;477;p18"/>
          <p:cNvSpPr/>
          <p:nvPr/>
        </p:nvSpPr>
        <p:spPr>
          <a:xfrm>
            <a:off x="3924303" y="338144"/>
            <a:ext cx="1303020" cy="1303020"/>
          </a:xfrm>
          <a:prstGeom prst="ellipse">
            <a:avLst/>
          </a:prstGeom>
          <a:solidFill>
            <a:srgbClr val="4E7E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78" name="Google Shape;478;p18"/>
          <p:cNvSpPr/>
          <p:nvPr/>
        </p:nvSpPr>
        <p:spPr>
          <a:xfrm rot="-2700000">
            <a:off x="6823385" y="366968"/>
            <a:ext cx="1468313" cy="1317504"/>
          </a:xfrm>
          <a:custGeom>
            <a:avLst/>
            <a:gdLst/>
            <a:ahLst/>
            <a:cxnLst/>
            <a:rect l="l" t="t" r="r" b="b"/>
            <a:pathLst>
              <a:path w="5095797" h="4717429" extrusionOk="0">
                <a:moveTo>
                  <a:pt x="2470018" y="1233"/>
                </a:moveTo>
                <a:cubicBezTo>
                  <a:pt x="3336657" y="9941"/>
                  <a:pt x="4272087" y="119118"/>
                  <a:pt x="4744026" y="846031"/>
                </a:cubicBezTo>
                <a:cubicBezTo>
                  <a:pt x="5251185" y="1627166"/>
                  <a:pt x="5183372" y="2650106"/>
                  <a:pt x="4710838" y="3452661"/>
                </a:cubicBezTo>
                <a:cubicBezTo>
                  <a:pt x="4245229" y="4243422"/>
                  <a:pt x="3383385" y="4796701"/>
                  <a:pt x="2470018" y="4708126"/>
                </a:cubicBezTo>
                <a:cubicBezTo>
                  <a:pt x="1659349" y="4629511"/>
                  <a:pt x="1294010" y="3778209"/>
                  <a:pt x="873742" y="3080545"/>
                </a:cubicBezTo>
                <a:cubicBezTo>
                  <a:pt x="430605" y="2344936"/>
                  <a:pt x="-279726" y="1561955"/>
                  <a:pt x="115500" y="799550"/>
                </a:cubicBezTo>
                <a:cubicBezTo>
                  <a:pt x="524284" y="10982"/>
                  <a:pt x="1581837" y="-7687"/>
                  <a:pt x="2470018" y="1233"/>
                </a:cubicBezTo>
              </a:path>
            </a:pathLst>
          </a:custGeom>
          <a:solidFill>
            <a:srgbClr val="4E7EFF">
              <a:alpha val="3764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79" name="Google Shape;479;p18"/>
          <p:cNvSpPr/>
          <p:nvPr/>
        </p:nvSpPr>
        <p:spPr>
          <a:xfrm>
            <a:off x="6857998" y="338144"/>
            <a:ext cx="1303020" cy="1303020"/>
          </a:xfrm>
          <a:prstGeom prst="ellipse">
            <a:avLst/>
          </a:prstGeom>
          <a:solidFill>
            <a:srgbClr val="4E7E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80" name="Google Shape;480;p18"/>
          <p:cNvSpPr/>
          <p:nvPr/>
        </p:nvSpPr>
        <p:spPr>
          <a:xfrm>
            <a:off x="175630" y="1894487"/>
            <a:ext cx="2757899" cy="2829834"/>
          </a:xfrm>
          <a:prstGeom prst="rect">
            <a:avLst/>
          </a:prstGeom>
          <a:solidFill>
            <a:schemeClr val="lt1">
              <a:alpha val="1176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1" name="Google Shape;481;p18"/>
          <p:cNvSpPr txBox="1"/>
          <p:nvPr/>
        </p:nvSpPr>
        <p:spPr>
          <a:xfrm>
            <a:off x="308301" y="2021949"/>
            <a:ext cx="2467135" cy="216213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700" b="1" i="0" u="none" strike="noStrike" cap="none">
                <a:solidFill>
                  <a:schemeClr val="lt1"/>
                </a:solidFill>
                <a:latin typeface="Open Sans"/>
                <a:ea typeface="Open Sans"/>
                <a:cs typeface="Open Sans"/>
                <a:sym typeface="Open Sans"/>
              </a:rPr>
              <a:t>300% d’augmentation dans la génération d’idées selon une étude de 2008 conduite par Americ Jenkins pour l’Université de l’Oregon du Sud</a:t>
            </a:r>
            <a:endParaRPr/>
          </a:p>
        </p:txBody>
      </p:sp>
      <p:sp>
        <p:nvSpPr>
          <p:cNvPr id="482" name="Google Shape;482;p18"/>
          <p:cNvSpPr/>
          <p:nvPr/>
        </p:nvSpPr>
        <p:spPr>
          <a:xfrm>
            <a:off x="3193047" y="1910446"/>
            <a:ext cx="2757899" cy="2813875"/>
          </a:xfrm>
          <a:prstGeom prst="rect">
            <a:avLst/>
          </a:prstGeom>
          <a:solidFill>
            <a:schemeClr val="lt1">
              <a:alpha val="1176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3" name="Google Shape;483;p18"/>
          <p:cNvSpPr/>
          <p:nvPr/>
        </p:nvSpPr>
        <p:spPr>
          <a:xfrm>
            <a:off x="6248682" y="1894487"/>
            <a:ext cx="2757899" cy="2829834"/>
          </a:xfrm>
          <a:prstGeom prst="rect">
            <a:avLst/>
          </a:prstGeom>
          <a:solidFill>
            <a:schemeClr val="lt1">
              <a:alpha val="1176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4" name="Google Shape;484;p18"/>
          <p:cNvSpPr txBox="1"/>
          <p:nvPr/>
        </p:nvSpPr>
        <p:spPr>
          <a:xfrm>
            <a:off x="3296430" y="2038279"/>
            <a:ext cx="2563419" cy="242374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700" b="1" i="0" u="none" strike="noStrike" cap="none">
                <a:solidFill>
                  <a:schemeClr val="lt1"/>
                </a:solidFill>
                <a:latin typeface="Open Sans"/>
                <a:ea typeface="Open Sans"/>
                <a:cs typeface="Open Sans"/>
                <a:sym typeface="Open Sans"/>
              </a:rPr>
              <a:t>200% d’augmentation dans les compétences de pensée critique en utilisant des Mind Maps pour</a:t>
            </a:r>
            <a:br>
              <a:rPr lang="en-US" sz="1700" b="1" i="0" u="none" strike="noStrike" cap="none">
                <a:solidFill>
                  <a:schemeClr val="lt1"/>
                </a:solidFill>
                <a:latin typeface="Open Sans"/>
                <a:ea typeface="Open Sans"/>
                <a:cs typeface="Open Sans"/>
                <a:sym typeface="Open Sans"/>
              </a:rPr>
            </a:br>
            <a:r>
              <a:rPr lang="en-US" sz="1700" b="1" i="0" u="none" strike="noStrike" cap="none">
                <a:solidFill>
                  <a:schemeClr val="lt1"/>
                </a:solidFill>
                <a:latin typeface="Open Sans"/>
                <a:ea typeface="Open Sans"/>
                <a:cs typeface="Open Sans"/>
                <a:sym typeface="Open Sans"/>
              </a:rPr>
              <a:t>développer et évaluer</a:t>
            </a:r>
            <a:br>
              <a:rPr lang="en-US" sz="1700" b="1" i="0" u="none" strike="noStrike" cap="none">
                <a:solidFill>
                  <a:schemeClr val="lt1"/>
                </a:solidFill>
                <a:latin typeface="Open Sans"/>
                <a:ea typeface="Open Sans"/>
                <a:cs typeface="Open Sans"/>
                <a:sym typeface="Open Sans"/>
              </a:rPr>
            </a:br>
            <a:r>
              <a:rPr lang="en-US" sz="1700" b="1" i="0" u="none" strike="noStrike" cap="none">
                <a:solidFill>
                  <a:schemeClr val="lt1"/>
                </a:solidFill>
                <a:latin typeface="Open Sans"/>
                <a:ea typeface="Open Sans"/>
                <a:cs typeface="Open Sans"/>
                <a:sym typeface="Open Sans"/>
              </a:rPr>
              <a:t>des arguments</a:t>
            </a:r>
            <a:br>
              <a:rPr lang="en-US" sz="1700" b="1" i="0" u="none" strike="noStrike" cap="none">
                <a:solidFill>
                  <a:schemeClr val="lt1"/>
                </a:solidFill>
                <a:latin typeface="Open Sans"/>
                <a:ea typeface="Open Sans"/>
                <a:cs typeface="Open Sans"/>
                <a:sym typeface="Open Sans"/>
              </a:rPr>
            </a:br>
            <a:r>
              <a:rPr lang="en-US" sz="1700" b="1" i="0" u="none" strike="noStrike" cap="none">
                <a:solidFill>
                  <a:schemeClr val="lt1"/>
                </a:solidFill>
                <a:latin typeface="Open Sans"/>
                <a:ea typeface="Open Sans"/>
                <a:cs typeface="Open Sans"/>
                <a:sym typeface="Open Sans"/>
              </a:rPr>
              <a:t>et des hypothèses (Santiago, H. 2011)</a:t>
            </a:r>
            <a:endParaRPr/>
          </a:p>
        </p:txBody>
      </p:sp>
      <p:sp>
        <p:nvSpPr>
          <p:cNvPr id="485" name="Google Shape;485;p18"/>
          <p:cNvSpPr txBox="1"/>
          <p:nvPr/>
        </p:nvSpPr>
        <p:spPr>
          <a:xfrm>
            <a:off x="6415188" y="2038279"/>
            <a:ext cx="2467135" cy="190052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700" b="1" i="0" u="none" strike="noStrike" cap="none">
                <a:solidFill>
                  <a:schemeClr val="lt1"/>
                </a:solidFill>
                <a:latin typeface="Open Sans"/>
                <a:ea typeface="Open Sans"/>
                <a:cs typeface="Open Sans"/>
                <a:sym typeface="Open Sans"/>
              </a:rPr>
              <a:t>30% d’augmentation de la productivité selon la recherche conduite par Chuck Frey en 2011 avec des entreprises du Fortune 500</a:t>
            </a:r>
            <a:endParaRPr/>
          </a:p>
        </p:txBody>
      </p:sp>
      <p:grpSp>
        <p:nvGrpSpPr>
          <p:cNvPr id="486" name="Google Shape;486;p18"/>
          <p:cNvGrpSpPr/>
          <p:nvPr/>
        </p:nvGrpSpPr>
        <p:grpSpPr>
          <a:xfrm>
            <a:off x="1365204" y="544741"/>
            <a:ext cx="536390" cy="857252"/>
            <a:chOff x="3741075" y="1171575"/>
            <a:chExt cx="172650" cy="279725"/>
          </a:xfrm>
        </p:grpSpPr>
        <p:sp>
          <p:nvSpPr>
            <p:cNvPr id="487" name="Google Shape;487;p18"/>
            <p:cNvSpPr/>
            <p:nvPr/>
          </p:nvSpPr>
          <p:spPr>
            <a:xfrm>
              <a:off x="3784350" y="1364725"/>
              <a:ext cx="86100" cy="19650"/>
            </a:xfrm>
            <a:custGeom>
              <a:avLst/>
              <a:gdLst/>
              <a:ahLst/>
              <a:cxnLst/>
              <a:rect l="l" t="t" r="r" b="b"/>
              <a:pathLst>
                <a:path w="3444" h="786" extrusionOk="0">
                  <a:moveTo>
                    <a:pt x="393" y="1"/>
                  </a:moveTo>
                  <a:cubicBezTo>
                    <a:pt x="161" y="1"/>
                    <a:pt x="0" y="161"/>
                    <a:pt x="0" y="393"/>
                  </a:cubicBezTo>
                  <a:cubicBezTo>
                    <a:pt x="0" y="625"/>
                    <a:pt x="161" y="786"/>
                    <a:pt x="393" y="786"/>
                  </a:cubicBezTo>
                  <a:lnTo>
                    <a:pt x="3051" y="786"/>
                  </a:lnTo>
                  <a:cubicBezTo>
                    <a:pt x="3283" y="786"/>
                    <a:pt x="3444" y="625"/>
                    <a:pt x="3444" y="393"/>
                  </a:cubicBezTo>
                  <a:cubicBezTo>
                    <a:pt x="3444" y="161"/>
                    <a:pt x="3283" y="1"/>
                    <a:pt x="30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18"/>
            <p:cNvSpPr/>
            <p:nvPr/>
          </p:nvSpPr>
          <p:spPr>
            <a:xfrm>
              <a:off x="3784350" y="1397750"/>
              <a:ext cx="86100" cy="20075"/>
            </a:xfrm>
            <a:custGeom>
              <a:avLst/>
              <a:gdLst/>
              <a:ahLst/>
              <a:cxnLst/>
              <a:rect l="l" t="t" r="r" b="b"/>
              <a:pathLst>
                <a:path w="3444" h="803" extrusionOk="0">
                  <a:moveTo>
                    <a:pt x="393" y="0"/>
                  </a:moveTo>
                  <a:cubicBezTo>
                    <a:pt x="161" y="0"/>
                    <a:pt x="0" y="178"/>
                    <a:pt x="0" y="410"/>
                  </a:cubicBezTo>
                  <a:cubicBezTo>
                    <a:pt x="0" y="642"/>
                    <a:pt x="161" y="803"/>
                    <a:pt x="393" y="803"/>
                  </a:cubicBezTo>
                  <a:lnTo>
                    <a:pt x="3051" y="803"/>
                  </a:lnTo>
                  <a:cubicBezTo>
                    <a:pt x="3283" y="803"/>
                    <a:pt x="3444" y="642"/>
                    <a:pt x="3444" y="410"/>
                  </a:cubicBezTo>
                  <a:cubicBezTo>
                    <a:pt x="3444" y="178"/>
                    <a:pt x="3283" y="0"/>
                    <a:pt x="305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18"/>
            <p:cNvSpPr/>
            <p:nvPr/>
          </p:nvSpPr>
          <p:spPr>
            <a:xfrm>
              <a:off x="3805750" y="1431200"/>
              <a:ext cx="43300" cy="20100"/>
            </a:xfrm>
            <a:custGeom>
              <a:avLst/>
              <a:gdLst/>
              <a:ahLst/>
              <a:cxnLst/>
              <a:rect l="l" t="t" r="r" b="b"/>
              <a:pathLst>
                <a:path w="1732" h="804" extrusionOk="0">
                  <a:moveTo>
                    <a:pt x="1" y="0"/>
                  </a:moveTo>
                  <a:cubicBezTo>
                    <a:pt x="36" y="446"/>
                    <a:pt x="411" y="803"/>
                    <a:pt x="857" y="803"/>
                  </a:cubicBezTo>
                  <a:cubicBezTo>
                    <a:pt x="1321" y="803"/>
                    <a:pt x="1696" y="446"/>
                    <a:pt x="17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8"/>
            <p:cNvSpPr/>
            <p:nvPr/>
          </p:nvSpPr>
          <p:spPr>
            <a:xfrm>
              <a:off x="3741075" y="1171575"/>
              <a:ext cx="172650" cy="179800"/>
            </a:xfrm>
            <a:custGeom>
              <a:avLst/>
              <a:gdLst/>
              <a:ahLst/>
              <a:cxnLst/>
              <a:rect l="l" t="t" r="r" b="b"/>
              <a:pathLst>
                <a:path w="6906" h="7192" extrusionOk="0">
                  <a:moveTo>
                    <a:pt x="3462" y="786"/>
                  </a:moveTo>
                  <a:cubicBezTo>
                    <a:pt x="4907" y="804"/>
                    <a:pt x="6103" y="1963"/>
                    <a:pt x="6120" y="3427"/>
                  </a:cubicBezTo>
                  <a:lnTo>
                    <a:pt x="6120" y="3534"/>
                  </a:lnTo>
                  <a:lnTo>
                    <a:pt x="6103" y="3534"/>
                  </a:lnTo>
                  <a:cubicBezTo>
                    <a:pt x="6103" y="3855"/>
                    <a:pt x="6031" y="4176"/>
                    <a:pt x="5924" y="4461"/>
                  </a:cubicBezTo>
                  <a:cubicBezTo>
                    <a:pt x="5817" y="4729"/>
                    <a:pt x="5674" y="4979"/>
                    <a:pt x="5478" y="5193"/>
                  </a:cubicBezTo>
                  <a:cubicBezTo>
                    <a:pt x="5175" y="5568"/>
                    <a:pt x="4907" y="5960"/>
                    <a:pt x="4711" y="6388"/>
                  </a:cubicBezTo>
                  <a:lnTo>
                    <a:pt x="2213" y="6388"/>
                  </a:lnTo>
                  <a:cubicBezTo>
                    <a:pt x="1999" y="5960"/>
                    <a:pt x="1731" y="5568"/>
                    <a:pt x="1446" y="5193"/>
                  </a:cubicBezTo>
                  <a:cubicBezTo>
                    <a:pt x="1249" y="4979"/>
                    <a:pt x="1107" y="4729"/>
                    <a:pt x="1000" y="4461"/>
                  </a:cubicBezTo>
                  <a:cubicBezTo>
                    <a:pt x="875" y="4176"/>
                    <a:pt x="821" y="3855"/>
                    <a:pt x="803" y="3534"/>
                  </a:cubicBezTo>
                  <a:lnTo>
                    <a:pt x="803" y="3427"/>
                  </a:lnTo>
                  <a:cubicBezTo>
                    <a:pt x="839" y="1981"/>
                    <a:pt x="2017" y="804"/>
                    <a:pt x="3462" y="786"/>
                  </a:cubicBezTo>
                  <a:close/>
                  <a:moveTo>
                    <a:pt x="3444" y="1"/>
                  </a:moveTo>
                  <a:cubicBezTo>
                    <a:pt x="1570" y="19"/>
                    <a:pt x="36" y="1535"/>
                    <a:pt x="0" y="3427"/>
                  </a:cubicBezTo>
                  <a:lnTo>
                    <a:pt x="0" y="3551"/>
                  </a:lnTo>
                  <a:cubicBezTo>
                    <a:pt x="18" y="3962"/>
                    <a:pt x="90" y="4354"/>
                    <a:pt x="232" y="4747"/>
                  </a:cubicBezTo>
                  <a:cubicBezTo>
                    <a:pt x="393" y="5104"/>
                    <a:pt x="589" y="5443"/>
                    <a:pt x="839" y="5728"/>
                  </a:cubicBezTo>
                  <a:cubicBezTo>
                    <a:pt x="1160" y="6067"/>
                    <a:pt x="1499" y="6763"/>
                    <a:pt x="1642" y="7049"/>
                  </a:cubicBezTo>
                  <a:cubicBezTo>
                    <a:pt x="1695" y="7138"/>
                    <a:pt x="1785" y="7191"/>
                    <a:pt x="1892" y="7191"/>
                  </a:cubicBezTo>
                  <a:lnTo>
                    <a:pt x="5014" y="7191"/>
                  </a:lnTo>
                  <a:cubicBezTo>
                    <a:pt x="5121" y="7191"/>
                    <a:pt x="5228" y="7138"/>
                    <a:pt x="5264" y="7049"/>
                  </a:cubicBezTo>
                  <a:cubicBezTo>
                    <a:pt x="5407" y="6763"/>
                    <a:pt x="5746" y="6067"/>
                    <a:pt x="6085" y="5728"/>
                  </a:cubicBezTo>
                  <a:cubicBezTo>
                    <a:pt x="6317" y="5443"/>
                    <a:pt x="6549" y="5104"/>
                    <a:pt x="6673" y="4747"/>
                  </a:cubicBezTo>
                  <a:cubicBezTo>
                    <a:pt x="6816" y="4354"/>
                    <a:pt x="6905" y="3962"/>
                    <a:pt x="6905" y="3551"/>
                  </a:cubicBezTo>
                  <a:lnTo>
                    <a:pt x="6905" y="3427"/>
                  </a:lnTo>
                  <a:cubicBezTo>
                    <a:pt x="6870" y="1535"/>
                    <a:pt x="5353" y="19"/>
                    <a:pt x="34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1" name="Google Shape;491;p18"/>
          <p:cNvSpPr/>
          <p:nvPr/>
        </p:nvSpPr>
        <p:spPr>
          <a:xfrm>
            <a:off x="4236103" y="655464"/>
            <a:ext cx="671794" cy="643940"/>
          </a:xfrm>
          <a:custGeom>
            <a:avLst/>
            <a:gdLst/>
            <a:ahLst/>
            <a:cxnLst/>
            <a:rect l="l" t="t" r="r" b="b"/>
            <a:pathLst>
              <a:path w="3068057" h="3083879" extrusionOk="0">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Arial"/>
              <a:ea typeface="Arial"/>
              <a:cs typeface="Arial"/>
              <a:sym typeface="Arial"/>
            </a:endParaRPr>
          </a:p>
        </p:txBody>
      </p:sp>
      <p:sp>
        <p:nvSpPr>
          <p:cNvPr id="492" name="Google Shape;492;p18"/>
          <p:cNvSpPr/>
          <p:nvPr/>
        </p:nvSpPr>
        <p:spPr>
          <a:xfrm>
            <a:off x="7220222" y="655464"/>
            <a:ext cx="679257" cy="684930"/>
          </a:xfrm>
          <a:custGeom>
            <a:avLst/>
            <a:gdLst/>
            <a:ahLst/>
            <a:cxnLst/>
            <a:rect l="l" t="t" r="r" b="b"/>
            <a:pathLst>
              <a:path w="1652142" h="1665940" extrusionOk="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g27f299f0ed2_0_236"/>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499" name="Google Shape;499;g27f299f0ed2_0_236"/>
          <p:cNvSpPr/>
          <p:nvPr/>
        </p:nvSpPr>
        <p:spPr>
          <a:xfrm>
            <a:off x="0" y="0"/>
            <a:ext cx="9144000" cy="5143500"/>
          </a:xfrm>
          <a:prstGeom prst="roundRect">
            <a:avLst>
              <a:gd name="adj" fmla="val 0"/>
            </a:avLst>
          </a:prstGeom>
          <a:solidFill>
            <a:srgbClr val="1B2A32">
              <a:alpha val="60000"/>
            </a:srgbClr>
          </a:solidFill>
          <a:ln>
            <a:noFill/>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00" name="Google Shape;500;g27f299f0ed2_0_236"/>
          <p:cNvPicPr preferRelativeResize="0"/>
          <p:nvPr/>
        </p:nvPicPr>
        <p:blipFill rotWithShape="1">
          <a:blip r:embed="rId4">
            <a:alphaModFix/>
          </a:blip>
          <a:srcRect/>
          <a:stretch/>
        </p:blipFill>
        <p:spPr>
          <a:xfrm>
            <a:off x="236764" y="261256"/>
            <a:ext cx="8670471" cy="4620987"/>
          </a:xfrm>
          <a:prstGeom prst="rect">
            <a:avLst/>
          </a:prstGeom>
          <a:noFill/>
          <a:ln w="28575" cap="flat" cmpd="sng">
            <a:solidFill>
              <a:srgbClr val="4E7EFF"/>
            </a:solidFill>
            <a:prstDash val="solid"/>
            <a:round/>
            <a:headEnd type="none" w="sm" len="sm"/>
            <a:tailEnd type="none" w="sm" len="sm"/>
          </a:ln>
        </p:spPr>
      </p:pic>
      <p:sp>
        <p:nvSpPr>
          <p:cNvPr id="501" name="Google Shape;501;g27f299f0ed2_0_236"/>
          <p:cNvSpPr/>
          <p:nvPr/>
        </p:nvSpPr>
        <p:spPr>
          <a:xfrm>
            <a:off x="1028054" y="3735092"/>
            <a:ext cx="4055390" cy="263471"/>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g27f299f0ed2_0_183"/>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508" name="Google Shape;508;g27f299f0ed2_0_183"/>
          <p:cNvSpPr/>
          <p:nvPr/>
        </p:nvSpPr>
        <p:spPr>
          <a:xfrm>
            <a:off x="-5" y="-8292"/>
            <a:ext cx="9144000" cy="5143500"/>
          </a:xfrm>
          <a:prstGeom prst="roundRect">
            <a:avLst>
              <a:gd name="adj" fmla="val 0"/>
            </a:avLst>
          </a:prstGeom>
          <a:solidFill>
            <a:srgbClr val="1B2A32">
              <a:alpha val="60000"/>
            </a:srgbClr>
          </a:solidFill>
          <a:ln w="28575" cap="flat" cmpd="sng">
            <a:solidFill>
              <a:srgbClr val="4E7EFF"/>
            </a:solidFill>
            <a:prstDash val="solid"/>
            <a:round/>
            <a:headEnd type="none" w="sm" len="sm"/>
            <a:tailEnd type="none" w="sm" len="sm"/>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9" name="Google Shape;509;g27f299f0ed2_0_183"/>
          <p:cNvSpPr txBox="1">
            <a:spLocks noGrp="1"/>
          </p:cNvSpPr>
          <p:nvPr>
            <p:ph type="title"/>
          </p:nvPr>
        </p:nvSpPr>
        <p:spPr>
          <a:xfrm>
            <a:off x="457200" y="205979"/>
            <a:ext cx="8229600" cy="857400"/>
          </a:xfrm>
          <a:prstGeom prst="rect">
            <a:avLst/>
          </a:prstGeom>
          <a:noFill/>
          <a:ln>
            <a:noFill/>
          </a:ln>
          <a:effectLst>
            <a:outerShdw blurRad="50800" dist="50800" dir="5400000" algn="ctr" rotWithShape="0">
              <a:srgbClr val="000000"/>
            </a:outerShdw>
          </a:effectLst>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b="1">
                <a:solidFill>
                  <a:schemeClr val="lt1"/>
                </a:solidFill>
                <a:latin typeface="Open Sans"/>
                <a:ea typeface="Open Sans"/>
                <a:cs typeface="Open Sans"/>
                <a:sym typeface="Open Sans"/>
              </a:rPr>
              <a:t>Qui utilise les Mind Maps ?</a:t>
            </a:r>
            <a:endParaRPr b="1">
              <a:solidFill>
                <a:schemeClr val="lt1"/>
              </a:solidFill>
              <a:latin typeface="Open Sans"/>
              <a:ea typeface="Open Sans"/>
              <a:cs typeface="Open Sans"/>
              <a:sym typeface="Open Sans"/>
            </a:endParaRPr>
          </a:p>
        </p:txBody>
      </p:sp>
      <p:pic>
        <p:nvPicPr>
          <p:cNvPr id="510" name="Google Shape;510;g27f299f0ed2_0_183"/>
          <p:cNvPicPr preferRelativeResize="0"/>
          <p:nvPr/>
        </p:nvPicPr>
        <p:blipFill rotWithShape="1">
          <a:blip r:embed="rId4">
            <a:alphaModFix/>
          </a:blip>
          <a:srcRect/>
          <a:stretch/>
        </p:blipFill>
        <p:spPr>
          <a:xfrm>
            <a:off x="2143125" y="1254962"/>
            <a:ext cx="4857750" cy="3443287"/>
          </a:xfrm>
          <a:prstGeom prst="rect">
            <a:avLst/>
          </a:prstGeom>
          <a:noFill/>
          <a:ln w="28575" cap="flat" cmpd="sng">
            <a:solidFill>
              <a:srgbClr val="4E7EFF"/>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g27f299f0ed2_0_312"/>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517" name="Google Shape;517;g27f299f0ed2_0_312"/>
          <p:cNvSpPr/>
          <p:nvPr/>
        </p:nvSpPr>
        <p:spPr>
          <a:xfrm>
            <a:off x="0" y="-108"/>
            <a:ext cx="9144000" cy="5143500"/>
          </a:xfrm>
          <a:prstGeom prst="roundRect">
            <a:avLst>
              <a:gd name="adj" fmla="val 0"/>
            </a:avLst>
          </a:prstGeom>
          <a:solidFill>
            <a:srgbClr val="1B2A32">
              <a:alpha val="60000"/>
            </a:srgbClr>
          </a:solidFill>
          <a:ln w="28575" cap="flat" cmpd="sng">
            <a:solidFill>
              <a:srgbClr val="4E7EFF"/>
            </a:solidFill>
            <a:prstDash val="solid"/>
            <a:round/>
            <a:headEnd type="none" w="sm" len="sm"/>
            <a:tailEnd type="none" w="sm" len="sm"/>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18" name="Google Shape;518;g27f299f0ed2_0_312"/>
          <p:cNvPicPr preferRelativeResize="0"/>
          <p:nvPr/>
        </p:nvPicPr>
        <p:blipFill rotWithShape="1">
          <a:blip r:embed="rId4">
            <a:alphaModFix/>
          </a:blip>
          <a:srcRect/>
          <a:stretch/>
        </p:blipFill>
        <p:spPr>
          <a:xfrm>
            <a:off x="1130812" y="242779"/>
            <a:ext cx="6882375" cy="4657725"/>
          </a:xfrm>
          <a:prstGeom prst="rect">
            <a:avLst/>
          </a:prstGeom>
          <a:noFill/>
          <a:ln w="28575" cap="flat" cmpd="sng">
            <a:solidFill>
              <a:srgbClr val="4E7EFF"/>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g27f299f0ed2_0_319"/>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525" name="Google Shape;525;g27f299f0ed2_0_319"/>
          <p:cNvSpPr/>
          <p:nvPr/>
        </p:nvSpPr>
        <p:spPr>
          <a:xfrm>
            <a:off x="0" y="0"/>
            <a:ext cx="9144000" cy="5143500"/>
          </a:xfrm>
          <a:prstGeom prst="roundRect">
            <a:avLst>
              <a:gd name="adj" fmla="val 0"/>
            </a:avLst>
          </a:prstGeom>
          <a:solidFill>
            <a:srgbClr val="1B2A32">
              <a:alpha val="60000"/>
            </a:srgbClr>
          </a:solidFill>
          <a:ln w="28575" cap="flat" cmpd="sng">
            <a:solidFill>
              <a:srgbClr val="4E7EFF"/>
            </a:solidFill>
            <a:prstDash val="solid"/>
            <a:round/>
            <a:headEnd type="none" w="sm" len="sm"/>
            <a:tailEnd type="none" w="sm" len="sm"/>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26" name="Google Shape;526;g27f299f0ed2_0_319"/>
          <p:cNvPicPr preferRelativeResize="0"/>
          <p:nvPr/>
        </p:nvPicPr>
        <p:blipFill rotWithShape="1">
          <a:blip r:embed="rId4">
            <a:alphaModFix/>
          </a:blip>
          <a:srcRect/>
          <a:stretch/>
        </p:blipFill>
        <p:spPr>
          <a:xfrm>
            <a:off x="152400" y="152400"/>
            <a:ext cx="6439651" cy="4838699"/>
          </a:xfrm>
          <a:prstGeom prst="rect">
            <a:avLst/>
          </a:prstGeom>
          <a:noFill/>
          <a:ln w="28575" cap="flat" cmpd="sng">
            <a:solidFill>
              <a:srgbClr val="4E7EFF"/>
            </a:solidFill>
            <a:prstDash val="solid"/>
            <a:round/>
            <a:headEnd type="none" w="sm" len="sm"/>
            <a:tailEnd type="none" w="sm" len="sm"/>
          </a:ln>
        </p:spPr>
      </p:pic>
      <p:pic>
        <p:nvPicPr>
          <p:cNvPr id="527" name="Google Shape;527;g27f299f0ed2_0_319"/>
          <p:cNvPicPr preferRelativeResize="0"/>
          <p:nvPr/>
        </p:nvPicPr>
        <p:blipFill rotWithShape="1">
          <a:blip r:embed="rId5">
            <a:alphaModFix/>
          </a:blip>
          <a:srcRect b="-4124"/>
          <a:stretch/>
        </p:blipFill>
        <p:spPr>
          <a:xfrm>
            <a:off x="7003631" y="2785745"/>
            <a:ext cx="1728789" cy="528637"/>
          </a:xfrm>
          <a:prstGeom prst="rect">
            <a:avLst/>
          </a:prstGeom>
          <a:solidFill>
            <a:schemeClr val="lt1"/>
          </a:solidFill>
          <a:ln w="28575" cap="flat" cmpd="sng">
            <a:solidFill>
              <a:srgbClr val="4E7EFF"/>
            </a:solidFill>
            <a:prstDash val="solid"/>
            <a:round/>
            <a:headEnd type="none" w="sm" len="sm"/>
            <a:tailEnd type="none" w="sm" len="sm"/>
          </a:ln>
        </p:spPr>
      </p:pic>
      <p:pic>
        <p:nvPicPr>
          <p:cNvPr id="528" name="Google Shape;528;g27f299f0ed2_0_319"/>
          <p:cNvPicPr preferRelativeResize="0"/>
          <p:nvPr/>
        </p:nvPicPr>
        <p:blipFill rotWithShape="1">
          <a:blip r:embed="rId6">
            <a:alphaModFix/>
          </a:blip>
          <a:srcRect/>
          <a:stretch/>
        </p:blipFill>
        <p:spPr>
          <a:xfrm>
            <a:off x="6764316" y="1990879"/>
            <a:ext cx="2207419" cy="580870"/>
          </a:xfrm>
          <a:prstGeom prst="rect">
            <a:avLst/>
          </a:prstGeom>
          <a:solidFill>
            <a:schemeClr val="lt1"/>
          </a:solidFill>
          <a:ln w="28575" cap="flat" cmpd="sng">
            <a:solidFill>
              <a:srgbClr val="4E7EFF"/>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19"/>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534" name="Google Shape;534;p19"/>
          <p:cNvSpPr/>
          <p:nvPr/>
        </p:nvSpPr>
        <p:spPr>
          <a:xfrm>
            <a:off x="0" y="0"/>
            <a:ext cx="9144000" cy="5143500"/>
          </a:xfrm>
          <a:prstGeom prst="roundRect">
            <a:avLst>
              <a:gd name="adj" fmla="val 0"/>
            </a:avLst>
          </a:prstGeom>
          <a:solidFill>
            <a:srgbClr val="1B2A32">
              <a:alpha val="60000"/>
            </a:srgbClr>
          </a:solidFill>
          <a:ln>
            <a:noFill/>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5" name="Google Shape;535;p19"/>
          <p:cNvSpPr/>
          <p:nvPr/>
        </p:nvSpPr>
        <p:spPr>
          <a:xfrm>
            <a:off x="0" y="226608"/>
            <a:ext cx="9144000" cy="638807"/>
          </a:xfrm>
          <a:prstGeom prst="rect">
            <a:avLst/>
          </a:prstGeom>
          <a:solidFill>
            <a:srgbClr val="0A4E8D">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6" name="Google Shape;536;p19"/>
          <p:cNvSpPr txBox="1"/>
          <p:nvPr/>
        </p:nvSpPr>
        <p:spPr>
          <a:xfrm>
            <a:off x="0" y="343244"/>
            <a:ext cx="9144000" cy="426271"/>
          </a:xfrm>
          <a:prstGeom prst="rect">
            <a:avLst/>
          </a:prstGeom>
          <a:noFill/>
          <a:ln>
            <a:noFill/>
          </a:ln>
        </p:spPr>
        <p:txBody>
          <a:bodyPr spcFirstLastPara="1" wrap="square" lIns="19050" tIns="19050" rIns="19050" bIns="19050" anchor="t" anchorCtr="0">
            <a:spAutoFit/>
          </a:bodyPr>
          <a:lstStyle/>
          <a:p>
            <a:pPr marL="0" marR="0" lvl="0" indent="0" algn="ctr" rtl="0">
              <a:lnSpc>
                <a:spcPct val="90000"/>
              </a:lnSpc>
              <a:spcBef>
                <a:spcPts val="0"/>
              </a:spcBef>
              <a:spcAft>
                <a:spcPts val="0"/>
              </a:spcAft>
              <a:buClr>
                <a:srgbClr val="000000"/>
              </a:buClr>
              <a:buSzPts val="3000"/>
              <a:buFont typeface="Arial"/>
              <a:buNone/>
            </a:pPr>
            <a:r>
              <a:rPr lang="en-US" sz="2800" b="1" i="0" u="none" strike="noStrike" cap="none">
                <a:solidFill>
                  <a:schemeClr val="lt1"/>
                </a:solidFill>
                <a:latin typeface="Open Sans"/>
                <a:ea typeface="Open Sans"/>
                <a:cs typeface="Open Sans"/>
                <a:sym typeface="Open Sans"/>
              </a:rPr>
              <a:t>L’apprentissage à l’ère de l‘infobésité</a:t>
            </a:r>
            <a:endParaRPr sz="2800" b="1" i="0" u="none" strike="noStrike" cap="none">
              <a:solidFill>
                <a:schemeClr val="lt1"/>
              </a:solidFill>
              <a:latin typeface="Open Sans"/>
              <a:ea typeface="Open Sans"/>
              <a:cs typeface="Open Sans"/>
              <a:sym typeface="Open Sans"/>
            </a:endParaRPr>
          </a:p>
        </p:txBody>
      </p:sp>
      <p:grpSp>
        <p:nvGrpSpPr>
          <p:cNvPr id="537" name="Google Shape;537;p19"/>
          <p:cNvGrpSpPr/>
          <p:nvPr/>
        </p:nvGrpSpPr>
        <p:grpSpPr>
          <a:xfrm>
            <a:off x="155342" y="1192770"/>
            <a:ext cx="2876653" cy="3538350"/>
            <a:chOff x="163579" y="1461409"/>
            <a:chExt cx="3835536" cy="4717800"/>
          </a:xfrm>
        </p:grpSpPr>
        <p:grpSp>
          <p:nvGrpSpPr>
            <p:cNvPr id="538" name="Google Shape;538;p19"/>
            <p:cNvGrpSpPr/>
            <p:nvPr/>
          </p:nvGrpSpPr>
          <p:grpSpPr>
            <a:xfrm>
              <a:off x="163579" y="1461409"/>
              <a:ext cx="3835536" cy="4717800"/>
              <a:chOff x="1326665" y="2758180"/>
              <a:chExt cx="2938434" cy="4717800"/>
            </a:xfrm>
          </p:grpSpPr>
          <p:sp>
            <p:nvSpPr>
              <p:cNvPr id="539" name="Google Shape;539;p19"/>
              <p:cNvSpPr/>
              <p:nvPr/>
            </p:nvSpPr>
            <p:spPr>
              <a:xfrm>
                <a:off x="1326899" y="2758180"/>
                <a:ext cx="2938200" cy="4717800"/>
              </a:xfrm>
              <a:custGeom>
                <a:avLst/>
                <a:gdLst/>
                <a:ahLst/>
                <a:cxnLst/>
                <a:rect l="l" t="t" r="r" b="b"/>
                <a:pathLst>
                  <a:path w="120000" h="120000" extrusionOk="0">
                    <a:moveTo>
                      <a:pt x="0" y="0"/>
                    </a:moveTo>
                    <a:lnTo>
                      <a:pt x="120000" y="0"/>
                    </a:lnTo>
                    <a:lnTo>
                      <a:pt x="120000" y="119994"/>
                    </a:lnTo>
                    <a:lnTo>
                      <a:pt x="0" y="119994"/>
                    </a:lnTo>
                    <a:lnTo>
                      <a:pt x="0" y="0"/>
                    </a:lnTo>
                    <a:close/>
                  </a:path>
                </a:pathLst>
              </a:custGeom>
              <a:solidFill>
                <a:srgbClr val="0863A5"/>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cap="none">
                  <a:solidFill>
                    <a:schemeClr val="dk1"/>
                  </a:solidFill>
                  <a:latin typeface="Roboto"/>
                  <a:ea typeface="Roboto"/>
                  <a:cs typeface="Roboto"/>
                  <a:sym typeface="Roboto"/>
                </a:endParaRPr>
              </a:p>
            </p:txBody>
          </p:sp>
          <p:sp>
            <p:nvSpPr>
              <p:cNvPr id="540" name="Google Shape;540;p19"/>
              <p:cNvSpPr/>
              <p:nvPr/>
            </p:nvSpPr>
            <p:spPr>
              <a:xfrm>
                <a:off x="1326665" y="3134021"/>
                <a:ext cx="2789700" cy="460500"/>
              </a:xfrm>
              <a:custGeom>
                <a:avLst/>
                <a:gdLst/>
                <a:ahLst/>
                <a:cxnLst/>
                <a:rect l="l" t="t" r="r" b="b"/>
                <a:pathLst>
                  <a:path w="120000" h="120000" extrusionOk="0">
                    <a:moveTo>
                      <a:pt x="0" y="0"/>
                    </a:moveTo>
                    <a:lnTo>
                      <a:pt x="120000" y="0"/>
                    </a:lnTo>
                    <a:lnTo>
                      <a:pt x="120000" y="120000"/>
                    </a:lnTo>
                    <a:lnTo>
                      <a:pt x="0" y="120000"/>
                    </a:lnTo>
                    <a:close/>
                  </a:path>
                </a:pathLst>
              </a:custGeom>
              <a:solidFill>
                <a:srgbClr val="0863A5"/>
              </a:solidFill>
              <a:ln>
                <a:noFill/>
              </a:ln>
            </p:spPr>
            <p:txBody>
              <a:bodyPr spcFirstLastPara="1" wrap="square" lIns="0" tIns="0" rIns="0" bIns="0" anchor="ctr" anchorCtr="0">
                <a:noAutofit/>
              </a:bodyPr>
              <a:lstStyle/>
              <a:p>
                <a:pPr marL="76200" marR="0" lvl="0" indent="0" algn="ctr" rtl="0">
                  <a:lnSpc>
                    <a:spcPct val="100000"/>
                  </a:lnSpc>
                  <a:spcBef>
                    <a:spcPts val="0"/>
                  </a:spcBef>
                  <a:spcAft>
                    <a:spcPts val="0"/>
                  </a:spcAft>
                  <a:buNone/>
                </a:pPr>
                <a:r>
                  <a:rPr lang="en-US" sz="2000" b="1" i="0" u="none" strike="noStrike" cap="none">
                    <a:solidFill>
                      <a:schemeClr val="lt1"/>
                    </a:solidFill>
                    <a:latin typeface="Open Sans"/>
                    <a:ea typeface="Open Sans"/>
                    <a:cs typeface="Open Sans"/>
                    <a:sym typeface="Open Sans"/>
                  </a:rPr>
                  <a:t>1.</a:t>
                </a:r>
                <a:br>
                  <a:rPr lang="en-US" sz="2000" b="1" i="0" u="none" strike="noStrike" cap="none">
                    <a:solidFill>
                      <a:schemeClr val="lt1"/>
                    </a:solidFill>
                    <a:latin typeface="Open Sans"/>
                    <a:ea typeface="Open Sans"/>
                    <a:cs typeface="Open Sans"/>
                    <a:sym typeface="Open Sans"/>
                  </a:rPr>
                </a:br>
                <a:r>
                  <a:rPr lang="en-US" sz="2000" b="1" i="0" u="none" strike="noStrike" cap="none">
                    <a:solidFill>
                      <a:schemeClr val="lt1"/>
                    </a:solidFill>
                    <a:latin typeface="Open Sans"/>
                    <a:ea typeface="Open Sans"/>
                    <a:cs typeface="Open Sans"/>
                    <a:sym typeface="Open Sans"/>
                  </a:rPr>
                  <a:t>Quoi apprendre</a:t>
                </a:r>
                <a:endParaRPr sz="2000" b="0" i="0" u="none" strike="noStrike" cap="none">
                  <a:solidFill>
                    <a:schemeClr val="lt1"/>
                  </a:solidFill>
                  <a:latin typeface="Open Sans"/>
                  <a:ea typeface="Open Sans"/>
                  <a:cs typeface="Open Sans"/>
                  <a:sym typeface="Open Sans"/>
                </a:endParaRPr>
              </a:p>
            </p:txBody>
          </p:sp>
        </p:grpSp>
        <p:pic>
          <p:nvPicPr>
            <p:cNvPr id="541" name="Google Shape;541;p19"/>
            <p:cNvPicPr preferRelativeResize="0"/>
            <p:nvPr/>
          </p:nvPicPr>
          <p:blipFill rotWithShape="1">
            <a:blip r:embed="rId4">
              <a:alphaModFix/>
            </a:blip>
            <a:srcRect/>
            <a:stretch/>
          </p:blipFill>
          <p:spPr>
            <a:xfrm>
              <a:off x="247832" y="2457112"/>
              <a:ext cx="3641324" cy="3425249"/>
            </a:xfrm>
            <a:prstGeom prst="rect">
              <a:avLst/>
            </a:prstGeom>
            <a:noFill/>
            <a:ln>
              <a:noFill/>
            </a:ln>
            <a:effectLst>
              <a:outerShdw blurRad="292100" dist="139700" dir="2700000" algn="tl" rotWithShape="0">
                <a:srgbClr val="333333">
                  <a:alpha val="60000"/>
                </a:srgbClr>
              </a:outerShdw>
            </a:effectLst>
          </p:spPr>
        </p:pic>
      </p:grpSp>
      <p:grpSp>
        <p:nvGrpSpPr>
          <p:cNvPr id="542" name="Google Shape;542;p19"/>
          <p:cNvGrpSpPr/>
          <p:nvPr/>
        </p:nvGrpSpPr>
        <p:grpSpPr>
          <a:xfrm>
            <a:off x="3129258" y="1182831"/>
            <a:ext cx="2876881" cy="3528225"/>
            <a:chOff x="4148644" y="1448158"/>
            <a:chExt cx="3835841" cy="4704300"/>
          </a:xfrm>
        </p:grpSpPr>
        <p:grpSp>
          <p:nvGrpSpPr>
            <p:cNvPr id="543" name="Google Shape;543;p19"/>
            <p:cNvGrpSpPr/>
            <p:nvPr/>
          </p:nvGrpSpPr>
          <p:grpSpPr>
            <a:xfrm>
              <a:off x="4148644" y="1448158"/>
              <a:ext cx="3835841" cy="4704300"/>
              <a:chOff x="4292259" y="1448158"/>
              <a:chExt cx="3835841" cy="4704300"/>
            </a:xfrm>
          </p:grpSpPr>
          <p:sp>
            <p:nvSpPr>
              <p:cNvPr id="544" name="Google Shape;544;p19"/>
              <p:cNvSpPr/>
              <p:nvPr/>
            </p:nvSpPr>
            <p:spPr>
              <a:xfrm>
                <a:off x="4292600" y="1535818"/>
                <a:ext cx="3835500" cy="4272000"/>
              </a:xfrm>
              <a:prstGeom prst="roundRect">
                <a:avLst>
                  <a:gd name="adj" fmla="val 3960"/>
                </a:avLst>
              </a:prstGeom>
              <a:solidFill>
                <a:srgbClr val="8FCF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grpSp>
            <p:nvGrpSpPr>
              <p:cNvPr id="545" name="Google Shape;545;p19"/>
              <p:cNvGrpSpPr/>
              <p:nvPr/>
            </p:nvGrpSpPr>
            <p:grpSpPr>
              <a:xfrm>
                <a:off x="4292259" y="1448158"/>
                <a:ext cx="3835536" cy="4704300"/>
                <a:chOff x="1326762" y="2744928"/>
                <a:chExt cx="2938433" cy="4704300"/>
              </a:xfrm>
            </p:grpSpPr>
            <p:sp>
              <p:nvSpPr>
                <p:cNvPr id="546" name="Google Shape;546;p19"/>
                <p:cNvSpPr/>
                <p:nvPr/>
              </p:nvSpPr>
              <p:spPr>
                <a:xfrm>
                  <a:off x="1326995" y="2744928"/>
                  <a:ext cx="2938200" cy="4704300"/>
                </a:xfrm>
                <a:custGeom>
                  <a:avLst/>
                  <a:gdLst/>
                  <a:ahLst/>
                  <a:cxnLst/>
                  <a:rect l="l" t="t" r="r" b="b"/>
                  <a:pathLst>
                    <a:path w="120000" h="120000" extrusionOk="0">
                      <a:moveTo>
                        <a:pt x="0" y="0"/>
                      </a:moveTo>
                      <a:lnTo>
                        <a:pt x="120000" y="0"/>
                      </a:lnTo>
                      <a:lnTo>
                        <a:pt x="120000" y="119994"/>
                      </a:lnTo>
                      <a:lnTo>
                        <a:pt x="0" y="119994"/>
                      </a:lnTo>
                      <a:lnTo>
                        <a:pt x="0" y="0"/>
                      </a:lnTo>
                      <a:close/>
                    </a:path>
                  </a:pathLst>
                </a:custGeom>
                <a:solidFill>
                  <a:srgbClr val="0863A5"/>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cap="none">
                    <a:solidFill>
                      <a:schemeClr val="dk1"/>
                    </a:solidFill>
                    <a:latin typeface="Roboto"/>
                    <a:ea typeface="Roboto"/>
                    <a:cs typeface="Roboto"/>
                    <a:sym typeface="Roboto"/>
                  </a:endParaRPr>
                </a:p>
              </p:txBody>
            </p:sp>
            <p:sp>
              <p:nvSpPr>
                <p:cNvPr id="547" name="Google Shape;547;p19"/>
                <p:cNvSpPr/>
                <p:nvPr/>
              </p:nvSpPr>
              <p:spPr>
                <a:xfrm>
                  <a:off x="1326762" y="2961553"/>
                  <a:ext cx="2890734" cy="805439"/>
                </a:xfrm>
                <a:custGeom>
                  <a:avLst/>
                  <a:gdLst/>
                  <a:ahLst/>
                  <a:cxnLst/>
                  <a:rect l="l" t="t" r="r" b="b"/>
                  <a:pathLst>
                    <a:path w="120000" h="120000" extrusionOk="0">
                      <a:moveTo>
                        <a:pt x="0" y="0"/>
                      </a:moveTo>
                      <a:lnTo>
                        <a:pt x="120000" y="0"/>
                      </a:lnTo>
                      <a:lnTo>
                        <a:pt x="120000" y="120000"/>
                      </a:lnTo>
                      <a:lnTo>
                        <a:pt x="0" y="120000"/>
                      </a:lnTo>
                      <a:close/>
                    </a:path>
                  </a:pathLst>
                </a:custGeom>
                <a:solidFill>
                  <a:srgbClr val="0863A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Open Sans"/>
                      <a:ea typeface="Open Sans"/>
                      <a:cs typeface="Open Sans"/>
                      <a:sym typeface="Open Sans"/>
                    </a:rPr>
                    <a:t>2.</a:t>
                  </a:r>
                  <a:br>
                    <a:rPr lang="en-US" sz="2000" b="1" i="0" u="none" strike="noStrike" cap="none">
                      <a:solidFill>
                        <a:schemeClr val="lt1"/>
                      </a:solidFill>
                      <a:latin typeface="Open Sans"/>
                      <a:ea typeface="Open Sans"/>
                      <a:cs typeface="Open Sans"/>
                      <a:sym typeface="Open Sans"/>
                    </a:rPr>
                  </a:br>
                  <a:r>
                    <a:rPr lang="en-US" sz="2000" b="1" i="0" u="none" strike="noStrike" cap="none">
                      <a:solidFill>
                        <a:schemeClr val="lt1"/>
                      </a:solidFill>
                      <a:latin typeface="Open Sans"/>
                      <a:ea typeface="Open Sans"/>
                      <a:cs typeface="Open Sans"/>
                      <a:sym typeface="Open Sans"/>
                    </a:rPr>
                    <a:t>Comment apprendre</a:t>
                  </a:r>
                  <a:endParaRPr sz="2000" b="1" i="0" u="none" strike="noStrike" cap="none">
                    <a:solidFill>
                      <a:schemeClr val="lt1"/>
                    </a:solidFill>
                    <a:latin typeface="Open Sans"/>
                    <a:ea typeface="Open Sans"/>
                    <a:cs typeface="Open Sans"/>
                    <a:sym typeface="Open Sans"/>
                  </a:endParaRPr>
                </a:p>
              </p:txBody>
            </p:sp>
          </p:grpSp>
        </p:grpSp>
        <p:pic>
          <p:nvPicPr>
            <p:cNvPr id="548" name="Google Shape;548;p19"/>
            <p:cNvPicPr preferRelativeResize="0"/>
            <p:nvPr/>
          </p:nvPicPr>
          <p:blipFill rotWithShape="1">
            <a:blip r:embed="rId4">
              <a:alphaModFix/>
            </a:blip>
            <a:srcRect/>
            <a:stretch/>
          </p:blipFill>
          <p:spPr>
            <a:xfrm>
              <a:off x="4246023" y="2470366"/>
              <a:ext cx="3641322" cy="3425249"/>
            </a:xfrm>
            <a:prstGeom prst="rect">
              <a:avLst/>
            </a:prstGeom>
            <a:noFill/>
            <a:ln>
              <a:noFill/>
            </a:ln>
            <a:effectLst>
              <a:outerShdw blurRad="292100" dist="139700" dir="2700000" algn="tl" rotWithShape="0">
                <a:srgbClr val="333333">
                  <a:alpha val="60000"/>
                </a:srgbClr>
              </a:outerShdw>
            </a:effectLst>
          </p:spPr>
        </p:pic>
      </p:grpSp>
      <p:grpSp>
        <p:nvGrpSpPr>
          <p:cNvPr id="549" name="Google Shape;549;p19"/>
          <p:cNvGrpSpPr/>
          <p:nvPr/>
        </p:nvGrpSpPr>
        <p:grpSpPr>
          <a:xfrm>
            <a:off x="6106883" y="1192770"/>
            <a:ext cx="2876653" cy="3518325"/>
            <a:chOff x="8133887" y="1461409"/>
            <a:chExt cx="3835537" cy="4691100"/>
          </a:xfrm>
        </p:grpSpPr>
        <p:grpSp>
          <p:nvGrpSpPr>
            <p:cNvPr id="550" name="Google Shape;550;p19"/>
            <p:cNvGrpSpPr/>
            <p:nvPr/>
          </p:nvGrpSpPr>
          <p:grpSpPr>
            <a:xfrm>
              <a:off x="8133887" y="1461409"/>
              <a:ext cx="3835537" cy="4691100"/>
              <a:chOff x="4292563" y="1461410"/>
              <a:chExt cx="3835537" cy="4691100"/>
            </a:xfrm>
          </p:grpSpPr>
          <p:sp>
            <p:nvSpPr>
              <p:cNvPr id="551" name="Google Shape;551;p19"/>
              <p:cNvSpPr/>
              <p:nvPr/>
            </p:nvSpPr>
            <p:spPr>
              <a:xfrm>
                <a:off x="4292600" y="1535818"/>
                <a:ext cx="3835500" cy="4272000"/>
              </a:xfrm>
              <a:prstGeom prst="roundRect">
                <a:avLst>
                  <a:gd name="adj" fmla="val 3960"/>
                </a:avLst>
              </a:prstGeom>
              <a:solidFill>
                <a:srgbClr val="8FCF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grpSp>
            <p:nvGrpSpPr>
              <p:cNvPr id="552" name="Google Shape;552;p19"/>
              <p:cNvGrpSpPr/>
              <p:nvPr/>
            </p:nvGrpSpPr>
            <p:grpSpPr>
              <a:xfrm>
                <a:off x="4292563" y="1461410"/>
                <a:ext cx="3835232" cy="4691100"/>
                <a:chOff x="1326995" y="2758180"/>
                <a:chExt cx="2938200" cy="4691100"/>
              </a:xfrm>
            </p:grpSpPr>
            <p:sp>
              <p:nvSpPr>
                <p:cNvPr id="553" name="Google Shape;553;p19"/>
                <p:cNvSpPr/>
                <p:nvPr/>
              </p:nvSpPr>
              <p:spPr>
                <a:xfrm>
                  <a:off x="1326995" y="2758180"/>
                  <a:ext cx="2938200" cy="4691100"/>
                </a:xfrm>
                <a:custGeom>
                  <a:avLst/>
                  <a:gdLst/>
                  <a:ahLst/>
                  <a:cxnLst/>
                  <a:rect l="l" t="t" r="r" b="b"/>
                  <a:pathLst>
                    <a:path w="120000" h="120000" extrusionOk="0">
                      <a:moveTo>
                        <a:pt x="0" y="0"/>
                      </a:moveTo>
                      <a:lnTo>
                        <a:pt x="120000" y="0"/>
                      </a:lnTo>
                      <a:lnTo>
                        <a:pt x="120000" y="119994"/>
                      </a:lnTo>
                      <a:lnTo>
                        <a:pt x="0" y="119994"/>
                      </a:lnTo>
                      <a:lnTo>
                        <a:pt x="0" y="0"/>
                      </a:lnTo>
                      <a:close/>
                    </a:path>
                  </a:pathLst>
                </a:custGeom>
                <a:solidFill>
                  <a:srgbClr val="0863A5"/>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cap="none">
                    <a:solidFill>
                      <a:schemeClr val="dk1"/>
                    </a:solidFill>
                    <a:latin typeface="Roboto"/>
                    <a:ea typeface="Roboto"/>
                    <a:cs typeface="Roboto"/>
                    <a:sym typeface="Roboto"/>
                  </a:endParaRPr>
                </a:p>
              </p:txBody>
            </p:sp>
            <p:sp>
              <p:nvSpPr>
                <p:cNvPr id="554" name="Google Shape;554;p19"/>
                <p:cNvSpPr/>
                <p:nvPr/>
              </p:nvSpPr>
              <p:spPr>
                <a:xfrm>
                  <a:off x="1605574" y="2961539"/>
                  <a:ext cx="2230200" cy="460500"/>
                </a:xfrm>
                <a:custGeom>
                  <a:avLst/>
                  <a:gdLst/>
                  <a:ahLst/>
                  <a:cxnLst/>
                  <a:rect l="l" t="t" r="r" b="b"/>
                  <a:pathLst>
                    <a:path w="120000" h="120000" extrusionOk="0">
                      <a:moveTo>
                        <a:pt x="0" y="0"/>
                      </a:moveTo>
                      <a:lnTo>
                        <a:pt x="120000" y="0"/>
                      </a:lnTo>
                      <a:lnTo>
                        <a:pt x="120000" y="120000"/>
                      </a:lnTo>
                      <a:lnTo>
                        <a:pt x="0" y="120000"/>
                      </a:lnTo>
                      <a:close/>
                    </a:path>
                  </a:pathLst>
                </a:custGeom>
                <a:solidFill>
                  <a:srgbClr val="0863A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400"/>
                    <a:buFont typeface="Bree Serif"/>
                    <a:buNone/>
                  </a:pPr>
                  <a:r>
                    <a:rPr lang="en-US" sz="2000" b="1" i="0" u="none" strike="noStrike" cap="none">
                      <a:solidFill>
                        <a:schemeClr val="lt1"/>
                      </a:solidFill>
                      <a:latin typeface="Open Sans"/>
                      <a:ea typeface="Open Sans"/>
                      <a:cs typeface="Open Sans"/>
                      <a:sym typeface="Open Sans"/>
                    </a:rPr>
                    <a:t>3.</a:t>
                  </a:r>
                  <a:endParaRPr sz="2000" b="0" i="0" u="none" strike="noStrike" cap="none">
                    <a:solidFill>
                      <a:schemeClr val="lt1"/>
                    </a:solidFill>
                    <a:latin typeface="Open Sans"/>
                    <a:ea typeface="Open Sans"/>
                    <a:cs typeface="Open Sans"/>
                    <a:sym typeface="Open Sans"/>
                  </a:endParaRPr>
                </a:p>
              </p:txBody>
            </p:sp>
          </p:grpSp>
        </p:grpSp>
        <p:pic>
          <p:nvPicPr>
            <p:cNvPr id="555" name="Google Shape;555;p19"/>
            <p:cNvPicPr preferRelativeResize="0"/>
            <p:nvPr/>
          </p:nvPicPr>
          <p:blipFill rotWithShape="1">
            <a:blip r:embed="rId4">
              <a:alphaModFix/>
            </a:blip>
            <a:srcRect/>
            <a:stretch/>
          </p:blipFill>
          <p:spPr>
            <a:xfrm>
              <a:off x="8230961" y="2457111"/>
              <a:ext cx="3641324" cy="3425249"/>
            </a:xfrm>
            <a:prstGeom prst="rect">
              <a:avLst/>
            </a:prstGeom>
            <a:noFill/>
            <a:ln>
              <a:noFill/>
            </a:ln>
            <a:effectLst>
              <a:outerShdw blurRad="292100" dist="139700" dir="2700000" algn="tl" rotWithShape="0">
                <a:srgbClr val="333333">
                  <a:alpha val="60000"/>
                </a:srgbClr>
              </a:outerShdw>
            </a:effectLst>
          </p:spPr>
        </p:pic>
      </p:grpSp>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20"/>
          <p:cNvPicPr preferRelativeResize="0"/>
          <p:nvPr/>
        </p:nvPicPr>
        <p:blipFill rotWithShape="1">
          <a:blip r:embed="rId3">
            <a:alphaModFix amt="5000"/>
          </a:blip>
          <a:srcRect/>
          <a:stretch/>
        </p:blipFill>
        <p:spPr>
          <a:xfrm>
            <a:off x="0" y="0"/>
            <a:ext cx="9144000" cy="5143501"/>
          </a:xfrm>
          <a:prstGeom prst="rect">
            <a:avLst/>
          </a:prstGeom>
          <a:noFill/>
          <a:ln>
            <a:noFill/>
          </a:ln>
        </p:spPr>
      </p:pic>
      <p:pic>
        <p:nvPicPr>
          <p:cNvPr id="561" name="Google Shape;561;p20"/>
          <p:cNvPicPr preferRelativeResize="0"/>
          <p:nvPr/>
        </p:nvPicPr>
        <p:blipFill>
          <a:blip r:embed="rId4">
            <a:alphaModFix/>
          </a:blip>
          <a:stretch>
            <a:fillRect/>
          </a:stretch>
        </p:blipFill>
        <p:spPr>
          <a:xfrm>
            <a:off x="0" y="0"/>
            <a:ext cx="9144000" cy="5143501"/>
          </a:xfrm>
          <a:prstGeom prst="rect">
            <a:avLst/>
          </a:prstGeom>
          <a:noFill/>
          <a:ln>
            <a:noFill/>
          </a:ln>
          <a:effectLst>
            <a:outerShdw blurRad="50800" dist="50800" dir="5400000" algn="ctr" rotWithShape="0">
              <a:srgbClr val="000000">
                <a:alpha val="10980"/>
              </a:srgbClr>
            </a:outerShdw>
          </a:effectLst>
        </p:spPr>
      </p:pic>
      <p:sp>
        <p:nvSpPr>
          <p:cNvPr id="562" name="Google Shape;562;p20"/>
          <p:cNvSpPr txBox="1"/>
          <p:nvPr/>
        </p:nvSpPr>
        <p:spPr>
          <a:xfrm flipH="1">
            <a:off x="867348" y="3218862"/>
            <a:ext cx="4731592"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1" i="0" u="none" strike="noStrike" cap="none">
                <a:solidFill>
                  <a:srgbClr val="0A4E8D"/>
                </a:solidFill>
                <a:latin typeface="Arial"/>
                <a:ea typeface="Arial"/>
                <a:cs typeface="Arial"/>
                <a:sym typeface="Arial"/>
              </a:rPr>
              <a:t>Apprentissage</a:t>
            </a:r>
            <a:endParaRPr sz="4000" b="1" i="0" u="none" strike="noStrike" cap="none">
              <a:solidFill>
                <a:srgbClr val="0A4E8D"/>
              </a:solidFill>
              <a:latin typeface="Arial"/>
              <a:ea typeface="Arial"/>
              <a:cs typeface="Arial"/>
              <a:sym typeface="Arial"/>
            </a:endParaRPr>
          </a:p>
          <a:p>
            <a:pPr marL="0" marR="0" lvl="0" indent="0" algn="ctr" rtl="0">
              <a:lnSpc>
                <a:spcPct val="100000"/>
              </a:lnSpc>
              <a:spcBef>
                <a:spcPts val="0"/>
              </a:spcBef>
              <a:spcAft>
                <a:spcPts val="0"/>
              </a:spcAft>
              <a:buNone/>
            </a:pPr>
            <a:r>
              <a:rPr lang="en-US" sz="4000" b="1" i="0" u="none" strike="noStrike" cap="none">
                <a:solidFill>
                  <a:srgbClr val="0A4E8D"/>
                </a:solidFill>
                <a:latin typeface="Arial"/>
                <a:ea typeface="Arial"/>
                <a:cs typeface="Arial"/>
                <a:sym typeface="Arial"/>
              </a:rPr>
              <a:t>fort</a:t>
            </a:r>
            <a:endParaRPr sz="3600" b="1" i="0" u="none" strike="noStrike" cap="none">
              <a:solidFill>
                <a:srgbClr val="0A4E8D"/>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66"/>
        <p:cNvGrpSpPr/>
        <p:nvPr/>
      </p:nvGrpSpPr>
      <p:grpSpPr>
        <a:xfrm>
          <a:off x="0" y="0"/>
          <a:ext cx="0" cy="0"/>
          <a:chOff x="0" y="0"/>
          <a:chExt cx="0" cy="0"/>
        </a:xfrm>
      </p:grpSpPr>
      <p:pic>
        <p:nvPicPr>
          <p:cNvPr id="567" name="Google Shape;567;p21"/>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568" name="Google Shape;568;p21"/>
          <p:cNvSpPr/>
          <p:nvPr/>
        </p:nvSpPr>
        <p:spPr>
          <a:xfrm>
            <a:off x="0" y="0"/>
            <a:ext cx="9144000" cy="5143500"/>
          </a:xfrm>
          <a:prstGeom prst="roundRect">
            <a:avLst>
              <a:gd name="adj" fmla="val 0"/>
            </a:avLst>
          </a:prstGeom>
          <a:solidFill>
            <a:srgbClr val="1B2A32">
              <a:alpha val="60000"/>
            </a:srgbClr>
          </a:solidFill>
          <a:ln w="28575" cap="flat" cmpd="sng">
            <a:solidFill>
              <a:srgbClr val="0863A5"/>
            </a:solidFill>
            <a:prstDash val="solid"/>
            <a:round/>
            <a:headEnd type="none" w="sm" len="sm"/>
            <a:tailEnd type="none" w="sm" len="sm"/>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9" name="Google Shape;569;p21"/>
          <p:cNvSpPr/>
          <p:nvPr/>
        </p:nvSpPr>
        <p:spPr>
          <a:xfrm>
            <a:off x="379826" y="292784"/>
            <a:ext cx="8384345" cy="4557932"/>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0" name="Google Shape;570;p21"/>
          <p:cNvSpPr/>
          <p:nvPr/>
        </p:nvSpPr>
        <p:spPr>
          <a:xfrm>
            <a:off x="379825" y="549984"/>
            <a:ext cx="8384345" cy="5372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71" name="Google Shape;571;p21"/>
          <p:cNvPicPr preferRelativeResize="0"/>
          <p:nvPr/>
        </p:nvPicPr>
        <p:blipFill rotWithShape="1">
          <a:blip r:embed="rId4">
            <a:alphaModFix/>
          </a:blip>
          <a:srcRect/>
          <a:stretch/>
        </p:blipFill>
        <p:spPr>
          <a:xfrm>
            <a:off x="598487" y="437439"/>
            <a:ext cx="2391670" cy="4261169"/>
          </a:xfrm>
          <a:prstGeom prst="rect">
            <a:avLst/>
          </a:prstGeom>
          <a:solidFill>
            <a:srgbClr val="F2F2F2"/>
          </a:solidFill>
          <a:ln w="9525" cap="flat" cmpd="sng">
            <a:solidFill>
              <a:srgbClr val="0863A5"/>
            </a:solidFill>
            <a:prstDash val="solid"/>
            <a:round/>
            <a:headEnd type="none" w="sm" len="sm"/>
            <a:tailEnd type="none" w="sm" len="sm"/>
          </a:ln>
        </p:spPr>
      </p:pic>
      <p:sp>
        <p:nvSpPr>
          <p:cNvPr id="572" name="Google Shape;572;p21"/>
          <p:cNvSpPr/>
          <p:nvPr/>
        </p:nvSpPr>
        <p:spPr>
          <a:xfrm>
            <a:off x="3802440" y="587756"/>
            <a:ext cx="411362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A4E8D"/>
                </a:solidFill>
                <a:latin typeface="Open Sans"/>
                <a:ea typeface="Open Sans"/>
                <a:cs typeface="Open Sans"/>
                <a:sym typeface="Open Sans"/>
              </a:rPr>
              <a:t>Apprendre à long terme…</a:t>
            </a:r>
            <a:endParaRPr sz="2400" b="1" i="0" u="none" strike="noStrike" cap="none">
              <a:solidFill>
                <a:srgbClr val="0A4E8D"/>
              </a:solidFill>
              <a:latin typeface="Open Sans"/>
              <a:ea typeface="Open Sans"/>
              <a:cs typeface="Open Sans"/>
              <a:sym typeface="Open Sans"/>
            </a:endParaRPr>
          </a:p>
        </p:txBody>
      </p:sp>
      <p:sp>
        <p:nvSpPr>
          <p:cNvPr id="573" name="Google Shape;573;p21"/>
          <p:cNvSpPr/>
          <p:nvPr/>
        </p:nvSpPr>
        <p:spPr>
          <a:xfrm>
            <a:off x="3103148" y="1485760"/>
            <a:ext cx="5661022" cy="29663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400" b="1" i="0" u="none" strike="noStrike" cap="none">
                <a:solidFill>
                  <a:schemeClr val="lt1"/>
                </a:solidFill>
                <a:latin typeface="Open Sans"/>
                <a:ea typeface="Open Sans"/>
                <a:cs typeface="Open Sans"/>
                <a:sym typeface="Open Sans"/>
              </a:rPr>
              <a:t>Jupiter</a:t>
            </a:r>
            <a:r>
              <a:rPr lang="en-US" sz="1400" b="0" i="0" u="none" strike="noStrike" cap="none">
                <a:solidFill>
                  <a:schemeClr val="lt1"/>
                </a:solidFill>
                <a:latin typeface="Open Sans"/>
                <a:ea typeface="Open Sans"/>
                <a:cs typeface="Open Sans"/>
                <a:sym typeface="Open Sans"/>
              </a:rPr>
              <a:t> : Gigantesque planète, 5° planète la plus proche du soleil.</a:t>
            </a:r>
            <a:endParaRPr/>
          </a:p>
          <a:p>
            <a:pPr marL="0" marR="0" lvl="0" indent="0" algn="l" rtl="0">
              <a:lnSpc>
                <a:spcPct val="150000"/>
              </a:lnSpc>
              <a:spcBef>
                <a:spcPts val="0"/>
              </a:spcBef>
              <a:spcAft>
                <a:spcPts val="0"/>
              </a:spcAft>
              <a:buNone/>
            </a:pPr>
            <a:r>
              <a:rPr lang="en-US" sz="1400" b="1" i="0" u="none" strike="noStrike" cap="none">
                <a:solidFill>
                  <a:schemeClr val="lt1"/>
                </a:solidFill>
                <a:latin typeface="Open Sans"/>
                <a:ea typeface="Open Sans"/>
                <a:cs typeface="Open Sans"/>
                <a:sym typeface="Open Sans"/>
              </a:rPr>
              <a:t>Mars</a:t>
            </a:r>
            <a:r>
              <a:rPr lang="en-US" sz="1400" b="0" i="0" u="none" strike="noStrike" cap="none">
                <a:solidFill>
                  <a:schemeClr val="lt1"/>
                </a:solidFill>
                <a:latin typeface="Open Sans"/>
                <a:ea typeface="Open Sans"/>
                <a:cs typeface="Open Sans"/>
                <a:sym typeface="Open Sans"/>
              </a:rPr>
              <a:t> : Petite planète, 4° planète la plus proche du soleil.</a:t>
            </a:r>
            <a:endParaRPr/>
          </a:p>
          <a:p>
            <a:pPr marL="0" marR="0" lvl="0" indent="0" algn="l" rtl="0">
              <a:lnSpc>
                <a:spcPct val="150000"/>
              </a:lnSpc>
              <a:spcBef>
                <a:spcPts val="0"/>
              </a:spcBef>
              <a:spcAft>
                <a:spcPts val="0"/>
              </a:spcAft>
              <a:buNone/>
            </a:pPr>
            <a:r>
              <a:rPr lang="en-US" sz="1400" b="1" i="0" u="none" strike="noStrike" cap="none">
                <a:solidFill>
                  <a:schemeClr val="lt1"/>
                </a:solidFill>
                <a:latin typeface="Open Sans"/>
                <a:ea typeface="Open Sans"/>
                <a:cs typeface="Open Sans"/>
                <a:sym typeface="Open Sans"/>
              </a:rPr>
              <a:t>Mercure</a:t>
            </a:r>
            <a:r>
              <a:rPr lang="en-US" sz="1400" b="0" i="0" u="none" strike="noStrike" cap="none">
                <a:solidFill>
                  <a:schemeClr val="lt1"/>
                </a:solidFill>
                <a:latin typeface="Open Sans"/>
                <a:ea typeface="Open Sans"/>
                <a:cs typeface="Open Sans"/>
                <a:sym typeface="Open Sans"/>
              </a:rPr>
              <a:t> : Petite planète, 1° planète la plus proche du soleil.</a:t>
            </a:r>
            <a:endParaRPr/>
          </a:p>
          <a:p>
            <a:pPr marL="0" marR="0" lvl="0" indent="0" algn="l" rtl="0">
              <a:lnSpc>
                <a:spcPct val="150000"/>
              </a:lnSpc>
              <a:spcBef>
                <a:spcPts val="0"/>
              </a:spcBef>
              <a:spcAft>
                <a:spcPts val="0"/>
              </a:spcAft>
              <a:buNone/>
            </a:pPr>
            <a:r>
              <a:rPr lang="en-US" sz="1400" b="1" i="0" u="none" strike="noStrike" cap="none">
                <a:solidFill>
                  <a:schemeClr val="lt1"/>
                </a:solidFill>
                <a:latin typeface="Open Sans"/>
                <a:ea typeface="Open Sans"/>
                <a:cs typeface="Open Sans"/>
                <a:sym typeface="Open Sans"/>
              </a:rPr>
              <a:t>Neptune</a:t>
            </a:r>
            <a:r>
              <a:rPr lang="en-US" sz="1400" b="0" i="0" u="none" strike="noStrike" cap="none">
                <a:solidFill>
                  <a:schemeClr val="lt1"/>
                </a:solidFill>
                <a:latin typeface="Open Sans"/>
                <a:ea typeface="Open Sans"/>
                <a:cs typeface="Open Sans"/>
                <a:sym typeface="Open Sans"/>
              </a:rPr>
              <a:t> : Grosse planète, 8° planète la plus proche du soleil.</a:t>
            </a:r>
            <a:endParaRPr/>
          </a:p>
          <a:p>
            <a:pPr marL="0" marR="0" lvl="0" indent="0" algn="l" rtl="0">
              <a:lnSpc>
                <a:spcPct val="150000"/>
              </a:lnSpc>
              <a:spcBef>
                <a:spcPts val="0"/>
              </a:spcBef>
              <a:spcAft>
                <a:spcPts val="0"/>
              </a:spcAft>
              <a:buNone/>
            </a:pPr>
            <a:r>
              <a:rPr lang="en-US" sz="1400" b="1" i="0" u="none" strike="noStrike" cap="none">
                <a:solidFill>
                  <a:schemeClr val="lt1"/>
                </a:solidFill>
                <a:latin typeface="Open Sans"/>
                <a:ea typeface="Open Sans"/>
                <a:cs typeface="Open Sans"/>
                <a:sym typeface="Open Sans"/>
              </a:rPr>
              <a:t>Pluton</a:t>
            </a:r>
            <a:r>
              <a:rPr lang="en-US" sz="1400" b="0" i="0" u="none" strike="noStrike" cap="none">
                <a:solidFill>
                  <a:schemeClr val="lt1"/>
                </a:solidFill>
                <a:latin typeface="Open Sans"/>
                <a:ea typeface="Open Sans"/>
                <a:cs typeface="Open Sans"/>
                <a:sym typeface="Open Sans"/>
              </a:rPr>
              <a:t> : Minuscule planète, 9° planète la plus proche du soleil.</a:t>
            </a:r>
            <a:endParaRPr/>
          </a:p>
          <a:p>
            <a:pPr marL="0" marR="0" lvl="0" indent="0" algn="l" rtl="0">
              <a:lnSpc>
                <a:spcPct val="150000"/>
              </a:lnSpc>
              <a:spcBef>
                <a:spcPts val="0"/>
              </a:spcBef>
              <a:spcAft>
                <a:spcPts val="0"/>
              </a:spcAft>
              <a:buNone/>
            </a:pPr>
            <a:r>
              <a:rPr lang="en-US" sz="1400" b="1" i="0" u="none" strike="noStrike" cap="none">
                <a:solidFill>
                  <a:schemeClr val="lt1"/>
                </a:solidFill>
                <a:latin typeface="Open Sans"/>
                <a:ea typeface="Open Sans"/>
                <a:cs typeface="Open Sans"/>
                <a:sym typeface="Open Sans"/>
              </a:rPr>
              <a:t>Saturne</a:t>
            </a:r>
            <a:r>
              <a:rPr lang="en-US" sz="1400" b="0" i="0" u="none" strike="noStrike" cap="none">
                <a:solidFill>
                  <a:schemeClr val="lt1"/>
                </a:solidFill>
                <a:latin typeface="Open Sans"/>
                <a:ea typeface="Open Sans"/>
                <a:cs typeface="Open Sans"/>
                <a:sym typeface="Open Sans"/>
              </a:rPr>
              <a:t> : Enorme planète, 6° planète la plus proche du soleil.</a:t>
            </a:r>
            <a:endParaRPr/>
          </a:p>
          <a:p>
            <a:pPr marL="0" marR="0" lvl="0" indent="0" algn="l" rtl="0">
              <a:lnSpc>
                <a:spcPct val="150000"/>
              </a:lnSpc>
              <a:spcBef>
                <a:spcPts val="0"/>
              </a:spcBef>
              <a:spcAft>
                <a:spcPts val="0"/>
              </a:spcAft>
              <a:buNone/>
            </a:pPr>
            <a:r>
              <a:rPr lang="en-US" sz="1400" b="1" i="0" u="none" strike="noStrike" cap="none">
                <a:solidFill>
                  <a:schemeClr val="lt1"/>
                </a:solidFill>
                <a:latin typeface="Open Sans"/>
                <a:ea typeface="Open Sans"/>
                <a:cs typeface="Open Sans"/>
                <a:sym typeface="Open Sans"/>
              </a:rPr>
              <a:t>Terre</a:t>
            </a:r>
            <a:r>
              <a:rPr lang="en-US" sz="1400" b="0" i="0" u="none" strike="noStrike" cap="none">
                <a:solidFill>
                  <a:schemeClr val="lt1"/>
                </a:solidFill>
                <a:latin typeface="Open Sans"/>
                <a:ea typeface="Open Sans"/>
                <a:cs typeface="Open Sans"/>
                <a:sym typeface="Open Sans"/>
              </a:rPr>
              <a:t> : Petite planète, 3° planète la plus proche du soleil.</a:t>
            </a:r>
            <a:endParaRPr/>
          </a:p>
          <a:p>
            <a:pPr marL="0" marR="0" lvl="0" indent="0" algn="l" rtl="0">
              <a:lnSpc>
                <a:spcPct val="150000"/>
              </a:lnSpc>
              <a:spcBef>
                <a:spcPts val="0"/>
              </a:spcBef>
              <a:spcAft>
                <a:spcPts val="0"/>
              </a:spcAft>
              <a:buNone/>
            </a:pPr>
            <a:r>
              <a:rPr lang="en-US" sz="1400" b="1" i="0" u="none" strike="noStrike" cap="none">
                <a:solidFill>
                  <a:schemeClr val="lt1"/>
                </a:solidFill>
                <a:latin typeface="Open Sans"/>
                <a:ea typeface="Open Sans"/>
                <a:cs typeface="Open Sans"/>
                <a:sym typeface="Open Sans"/>
              </a:rPr>
              <a:t>Uranus</a:t>
            </a:r>
            <a:r>
              <a:rPr lang="en-US" sz="1400" b="0" i="0" u="none" strike="noStrike" cap="none">
                <a:solidFill>
                  <a:schemeClr val="lt1"/>
                </a:solidFill>
                <a:latin typeface="Open Sans"/>
                <a:ea typeface="Open Sans"/>
                <a:cs typeface="Open Sans"/>
                <a:sym typeface="Open Sans"/>
              </a:rPr>
              <a:t> : Grosse planète, 7° planète la plus proche du soleil.</a:t>
            </a:r>
            <a:endParaRPr/>
          </a:p>
          <a:p>
            <a:pPr marL="0" marR="0" lvl="0" indent="0" algn="l" rtl="0">
              <a:lnSpc>
                <a:spcPct val="150000"/>
              </a:lnSpc>
              <a:spcBef>
                <a:spcPts val="0"/>
              </a:spcBef>
              <a:spcAft>
                <a:spcPts val="0"/>
              </a:spcAft>
              <a:buNone/>
            </a:pPr>
            <a:r>
              <a:rPr lang="en-US" sz="1400" b="1" i="0" u="none" strike="noStrike" cap="none">
                <a:solidFill>
                  <a:schemeClr val="lt1"/>
                </a:solidFill>
                <a:latin typeface="Open Sans"/>
                <a:ea typeface="Open Sans"/>
                <a:cs typeface="Open Sans"/>
                <a:sym typeface="Open Sans"/>
              </a:rPr>
              <a:t>Vénus</a:t>
            </a:r>
            <a:r>
              <a:rPr lang="en-US" sz="1400" b="0" i="0" u="none" strike="noStrike" cap="none">
                <a:solidFill>
                  <a:schemeClr val="lt1"/>
                </a:solidFill>
                <a:latin typeface="Open Sans"/>
                <a:ea typeface="Open Sans"/>
                <a:cs typeface="Open Sans"/>
                <a:sym typeface="Open Sans"/>
              </a:rPr>
              <a:t> : Petite planète, 2° planète la plus proche du soleil.</a:t>
            </a:r>
            <a:endParaRPr sz="2400" b="0" i="0" u="none" strike="noStrike" cap="none">
              <a:solidFill>
                <a:schemeClr val="lt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20"/>
          <p:cNvPicPr preferRelativeResize="0"/>
          <p:nvPr/>
        </p:nvPicPr>
        <p:blipFill rotWithShape="1">
          <a:blip r:embed="rId3">
            <a:alphaModFix amt="5000"/>
          </a:blip>
          <a:srcRect/>
          <a:stretch/>
        </p:blipFill>
        <p:spPr>
          <a:xfrm>
            <a:off x="0" y="0"/>
            <a:ext cx="9144000" cy="5143501"/>
          </a:xfrm>
          <a:prstGeom prst="rect">
            <a:avLst/>
          </a:prstGeom>
          <a:noFill/>
          <a:ln>
            <a:noFill/>
          </a:ln>
        </p:spPr>
      </p:pic>
      <p:pic>
        <p:nvPicPr>
          <p:cNvPr id="561" name="Google Shape;561;p20"/>
          <p:cNvPicPr preferRelativeResize="0"/>
          <p:nvPr/>
        </p:nvPicPr>
        <p:blipFill>
          <a:blip r:embed="rId4">
            <a:alphaModFix/>
          </a:blip>
          <a:stretch>
            <a:fillRect/>
          </a:stretch>
        </p:blipFill>
        <p:spPr>
          <a:xfrm>
            <a:off x="0" y="0"/>
            <a:ext cx="9144000" cy="5143501"/>
          </a:xfrm>
          <a:prstGeom prst="rect">
            <a:avLst/>
          </a:prstGeom>
          <a:noFill/>
          <a:ln>
            <a:noFill/>
          </a:ln>
          <a:effectLst>
            <a:outerShdw blurRad="50800" dist="50800" dir="5400000" algn="ctr" rotWithShape="0">
              <a:srgbClr val="000000">
                <a:alpha val="10980"/>
              </a:srgbClr>
            </a:outerShdw>
          </a:effectLst>
        </p:spPr>
      </p:pic>
      <p:sp>
        <p:nvSpPr>
          <p:cNvPr id="562" name="Google Shape;562;p20"/>
          <p:cNvSpPr txBox="1"/>
          <p:nvPr/>
        </p:nvSpPr>
        <p:spPr>
          <a:xfrm flipH="1">
            <a:off x="867348" y="3218862"/>
            <a:ext cx="4731592"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1" i="0" u="none" strike="noStrike" cap="none">
                <a:solidFill>
                  <a:srgbClr val="0A4E8D"/>
                </a:solidFill>
                <a:latin typeface="Arial"/>
                <a:ea typeface="Arial"/>
                <a:cs typeface="Arial"/>
                <a:sym typeface="Arial"/>
              </a:rPr>
              <a:t>Apprentissage</a:t>
            </a:r>
            <a:endParaRPr sz="4000" b="1" i="0" u="none" strike="noStrike" cap="none">
              <a:solidFill>
                <a:srgbClr val="0A4E8D"/>
              </a:solidFill>
              <a:latin typeface="Arial"/>
              <a:ea typeface="Arial"/>
              <a:cs typeface="Arial"/>
              <a:sym typeface="Arial"/>
            </a:endParaRPr>
          </a:p>
          <a:p>
            <a:pPr marL="0" marR="0" lvl="0" indent="0" algn="ctr" rtl="0">
              <a:lnSpc>
                <a:spcPct val="100000"/>
              </a:lnSpc>
              <a:spcBef>
                <a:spcPts val="0"/>
              </a:spcBef>
              <a:spcAft>
                <a:spcPts val="0"/>
              </a:spcAft>
              <a:buNone/>
            </a:pPr>
            <a:r>
              <a:rPr lang="en-US" sz="4000" b="1" i="0" u="none" strike="noStrike" cap="none">
                <a:solidFill>
                  <a:srgbClr val="0A4E8D"/>
                </a:solidFill>
                <a:latin typeface="Arial"/>
                <a:ea typeface="Arial"/>
                <a:cs typeface="Arial"/>
                <a:sym typeface="Arial"/>
              </a:rPr>
              <a:t>fort</a:t>
            </a:r>
            <a:endParaRPr sz="3600" b="1" i="0" u="none" strike="noStrike" cap="none">
              <a:solidFill>
                <a:srgbClr val="0A4E8D"/>
              </a:solidFill>
              <a:latin typeface="Arial"/>
              <a:ea typeface="Arial"/>
              <a:cs typeface="Arial"/>
              <a:sym typeface="Arial"/>
            </a:endParaRPr>
          </a:p>
        </p:txBody>
      </p:sp>
    </p:spTree>
    <p:extLst>
      <p:ext uri="{BB962C8B-B14F-4D97-AF65-F5344CB8AC3E}">
        <p14:creationId xmlns:p14="http://schemas.microsoft.com/office/powerpoint/2010/main" val="1002885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g27f299f0ed2_0_207"/>
          <p:cNvPicPr preferRelativeResize="0"/>
          <p:nvPr/>
        </p:nvPicPr>
        <p:blipFill rotWithShape="1">
          <a:blip r:embed="rId3">
            <a:alphaModFix amt="5000"/>
          </a:blip>
          <a:srcRect/>
          <a:stretch/>
        </p:blipFill>
        <p:spPr>
          <a:xfrm>
            <a:off x="0" y="0"/>
            <a:ext cx="9144000" cy="5143501"/>
          </a:xfrm>
          <a:prstGeom prst="rect">
            <a:avLst/>
          </a:prstGeom>
          <a:noFill/>
          <a:ln>
            <a:noFill/>
          </a:ln>
        </p:spPr>
      </p:pic>
      <p:sp>
        <p:nvSpPr>
          <p:cNvPr id="396" name="Google Shape;396;g27f299f0ed2_0_207"/>
          <p:cNvSpPr/>
          <p:nvPr/>
        </p:nvSpPr>
        <p:spPr>
          <a:xfrm>
            <a:off x="0" y="4576138"/>
            <a:ext cx="9144000" cy="567300"/>
          </a:xfrm>
          <a:prstGeom prst="rect">
            <a:avLst/>
          </a:prstGeom>
          <a:gradFill>
            <a:gsLst>
              <a:gs pos="0">
                <a:schemeClr val="dk1"/>
              </a:gs>
              <a:gs pos="100000">
                <a:srgbClr val="262626"/>
              </a:gs>
            </a:gsLst>
            <a:lin ang="16200038"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397" name="Google Shape;397;g27f299f0ed2_0_207"/>
          <p:cNvSpPr/>
          <p:nvPr/>
        </p:nvSpPr>
        <p:spPr>
          <a:xfrm>
            <a:off x="-287" y="4566033"/>
            <a:ext cx="9144300" cy="52200"/>
          </a:xfrm>
          <a:prstGeom prst="rect">
            <a:avLst/>
          </a:prstGeom>
          <a:solidFill>
            <a:srgbClr val="188DFB"/>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9" name="Google Shape;399;g27f299f0ed2_0_207"/>
          <p:cNvPicPr preferRelativeResize="0"/>
          <p:nvPr/>
        </p:nvPicPr>
        <p:blipFill rotWithShape="1">
          <a:blip r:embed="rId4">
            <a:alphaModFix/>
          </a:blip>
          <a:srcRect r="-4373"/>
          <a:stretch/>
        </p:blipFill>
        <p:spPr>
          <a:xfrm>
            <a:off x="53375" y="4682329"/>
            <a:ext cx="2715375" cy="387650"/>
          </a:xfrm>
          <a:prstGeom prst="rect">
            <a:avLst/>
          </a:prstGeom>
          <a:noFill/>
          <a:ln>
            <a:noFill/>
          </a:ln>
        </p:spPr>
      </p:pic>
      <p:pic>
        <p:nvPicPr>
          <p:cNvPr id="5" name="Image 4" descr="Une image contenant Visage humain, dessin humoristique, illustration, Art numérique&#10;&#10;Description générée automatiquement">
            <a:extLst>
              <a:ext uri="{FF2B5EF4-FFF2-40B4-BE49-F238E27FC236}">
                <a16:creationId xmlns:a16="http://schemas.microsoft.com/office/drawing/2014/main" id="{E6CC64E2-7D28-C63C-C30D-597E7A3417F6}"/>
              </a:ext>
            </a:extLst>
          </p:cNvPr>
          <p:cNvPicPr>
            <a:picLocks noChangeAspect="1"/>
          </p:cNvPicPr>
          <p:nvPr/>
        </p:nvPicPr>
        <p:blipFill>
          <a:blip r:embed="rId5"/>
          <a:stretch>
            <a:fillRect/>
          </a:stretch>
        </p:blipFill>
        <p:spPr>
          <a:xfrm>
            <a:off x="702162" y="1694432"/>
            <a:ext cx="2641419" cy="2641419"/>
          </a:xfrm>
          <a:prstGeom prst="rect">
            <a:avLst/>
          </a:prstGeom>
        </p:spPr>
      </p:pic>
      <p:sp>
        <p:nvSpPr>
          <p:cNvPr id="6" name="ZoneTexte 5">
            <a:extLst>
              <a:ext uri="{FF2B5EF4-FFF2-40B4-BE49-F238E27FC236}">
                <a16:creationId xmlns:a16="http://schemas.microsoft.com/office/drawing/2014/main" id="{159ECC0C-65E0-E594-3E3F-334B909F4484}"/>
              </a:ext>
            </a:extLst>
          </p:cNvPr>
          <p:cNvSpPr txBox="1"/>
          <p:nvPr/>
        </p:nvSpPr>
        <p:spPr>
          <a:xfrm rot="2681992">
            <a:off x="760286" y="798785"/>
            <a:ext cx="1704313" cy="307777"/>
          </a:xfrm>
          <a:prstGeom prst="rect">
            <a:avLst/>
          </a:prstGeom>
          <a:noFill/>
        </p:spPr>
        <p:txBody>
          <a:bodyPr wrap="none" rtlCol="0">
            <a:spAutoFit/>
          </a:bodyPr>
          <a:lstStyle/>
          <a:p>
            <a:r>
              <a:rPr lang="fr-FR"/>
              <a:t>APPRENTISSAGE</a:t>
            </a:r>
          </a:p>
        </p:txBody>
      </p:sp>
      <p:sp>
        <p:nvSpPr>
          <p:cNvPr id="7" name="ZoneTexte 6">
            <a:extLst>
              <a:ext uri="{FF2B5EF4-FFF2-40B4-BE49-F238E27FC236}">
                <a16:creationId xmlns:a16="http://schemas.microsoft.com/office/drawing/2014/main" id="{9655EC54-5DEF-11FA-33CD-C21EBD369C4E}"/>
              </a:ext>
            </a:extLst>
          </p:cNvPr>
          <p:cNvSpPr txBox="1"/>
          <p:nvPr/>
        </p:nvSpPr>
        <p:spPr>
          <a:xfrm rot="5182721">
            <a:off x="1377045" y="726773"/>
            <a:ext cx="1800493" cy="276999"/>
          </a:xfrm>
          <a:prstGeom prst="rect">
            <a:avLst/>
          </a:prstGeom>
          <a:noFill/>
        </p:spPr>
        <p:txBody>
          <a:bodyPr wrap="none" rtlCol="0">
            <a:spAutoFit/>
          </a:bodyPr>
          <a:lstStyle/>
          <a:p>
            <a:r>
              <a:rPr lang="fr-FR" sz="1200"/>
              <a:t>DÉSAPPRENTISSAGE</a:t>
            </a:r>
            <a:endParaRPr lang="fr-FR"/>
          </a:p>
        </p:txBody>
      </p:sp>
      <p:sp>
        <p:nvSpPr>
          <p:cNvPr id="8" name="ZoneTexte 7">
            <a:extLst>
              <a:ext uri="{FF2B5EF4-FFF2-40B4-BE49-F238E27FC236}">
                <a16:creationId xmlns:a16="http://schemas.microsoft.com/office/drawing/2014/main" id="{E5248C3B-1B7E-3191-8F07-14A787D6A94C}"/>
              </a:ext>
            </a:extLst>
          </p:cNvPr>
          <p:cNvSpPr txBox="1"/>
          <p:nvPr/>
        </p:nvSpPr>
        <p:spPr>
          <a:xfrm rot="18555580">
            <a:off x="2137675" y="730414"/>
            <a:ext cx="1954381" cy="307777"/>
          </a:xfrm>
          <a:prstGeom prst="rect">
            <a:avLst/>
          </a:prstGeom>
          <a:noFill/>
        </p:spPr>
        <p:txBody>
          <a:bodyPr wrap="none" rtlCol="0">
            <a:spAutoFit/>
          </a:bodyPr>
          <a:lstStyle/>
          <a:p>
            <a:r>
              <a:rPr lang="fr-FR"/>
              <a:t>RÉAPPRENTISSAGE</a:t>
            </a:r>
          </a:p>
        </p:txBody>
      </p:sp>
      <p:pic>
        <p:nvPicPr>
          <p:cNvPr id="10" name="Image 9" descr="Une image contenant personne, habits, Instrument scientifique, Visage humain&#10;&#10;Description générée automatiquement">
            <a:extLst>
              <a:ext uri="{FF2B5EF4-FFF2-40B4-BE49-F238E27FC236}">
                <a16:creationId xmlns:a16="http://schemas.microsoft.com/office/drawing/2014/main" id="{E945DBD8-7815-44A8-CD40-1C73EC27E58A}"/>
              </a:ext>
            </a:extLst>
          </p:cNvPr>
          <p:cNvPicPr>
            <a:picLocks noChangeAspect="1"/>
          </p:cNvPicPr>
          <p:nvPr/>
        </p:nvPicPr>
        <p:blipFill>
          <a:blip r:embed="rId6"/>
          <a:stretch>
            <a:fillRect/>
          </a:stretch>
        </p:blipFill>
        <p:spPr>
          <a:xfrm>
            <a:off x="5054106" y="1144441"/>
            <a:ext cx="3191410" cy="3191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anim calcmode="lin" valueType="num">
                                      <p:cBhvr>
                                        <p:cTn id="26" dur="2000" fill="hold"/>
                                        <p:tgtEl>
                                          <p:spTgt spid="10"/>
                                        </p:tgtEl>
                                        <p:attrNameLst>
                                          <p:attrName>ppt_w</p:attrName>
                                        </p:attrNameLst>
                                      </p:cBhvr>
                                      <p:tavLst>
                                        <p:tav tm="0" fmla="#ppt_w*sin(2.5*pi*$)">
                                          <p:val>
                                            <p:fltVal val="0"/>
                                          </p:val>
                                        </p:tav>
                                        <p:tav tm="100000">
                                          <p:val>
                                            <p:fltVal val="1"/>
                                          </p:val>
                                        </p:tav>
                                      </p:tavLst>
                                    </p:anim>
                                    <p:anim calcmode="lin" valueType="num">
                                      <p:cBhvr>
                                        <p:cTn id="2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g27f299f0ed2_0_161"/>
          <p:cNvPicPr preferRelativeResize="0"/>
          <p:nvPr/>
        </p:nvPicPr>
        <p:blipFill rotWithShape="1">
          <a:blip r:embed="rId3">
            <a:alphaModFix/>
          </a:blip>
          <a:srcRect/>
          <a:stretch/>
        </p:blipFill>
        <p:spPr>
          <a:xfrm>
            <a:off x="0" y="0"/>
            <a:ext cx="9144000" cy="5143284"/>
          </a:xfrm>
          <a:prstGeom prst="rect">
            <a:avLst/>
          </a:prstGeom>
          <a:noFill/>
          <a:ln>
            <a:noFill/>
          </a:ln>
        </p:spPr>
      </p:pic>
      <p:sp>
        <p:nvSpPr>
          <p:cNvPr id="580" name="Google Shape;580;g27f299f0ed2_0_161"/>
          <p:cNvSpPr/>
          <p:nvPr/>
        </p:nvSpPr>
        <p:spPr>
          <a:xfrm>
            <a:off x="0" y="0"/>
            <a:ext cx="9144000" cy="5143500"/>
          </a:xfrm>
          <a:prstGeom prst="roundRect">
            <a:avLst>
              <a:gd name="adj" fmla="val 0"/>
            </a:avLst>
          </a:prstGeom>
          <a:solidFill>
            <a:srgbClr val="1B2A32">
              <a:alpha val="81960"/>
            </a:srgbClr>
          </a:solidFill>
          <a:ln w="28575" cap="flat" cmpd="sng">
            <a:solidFill>
              <a:srgbClr val="0863A5"/>
            </a:solidFill>
            <a:prstDash val="solid"/>
            <a:round/>
            <a:headEnd type="none" w="sm" len="sm"/>
            <a:tailEnd type="none" w="sm" len="sm"/>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81" name="Google Shape;581;g27f299f0ed2_0_161"/>
          <p:cNvPicPr preferRelativeResize="0"/>
          <p:nvPr/>
        </p:nvPicPr>
        <p:blipFill rotWithShape="1">
          <a:blip r:embed="rId4">
            <a:alphaModFix/>
          </a:blip>
          <a:srcRect/>
          <a:stretch/>
        </p:blipFill>
        <p:spPr>
          <a:xfrm>
            <a:off x="1324175" y="0"/>
            <a:ext cx="6635657" cy="51434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g27f299f0ed2_0_166"/>
          <p:cNvPicPr preferRelativeResize="0"/>
          <p:nvPr/>
        </p:nvPicPr>
        <p:blipFill rotWithShape="1">
          <a:blip r:embed="rId3">
            <a:alphaModFix/>
          </a:blip>
          <a:srcRect/>
          <a:stretch/>
        </p:blipFill>
        <p:spPr>
          <a:xfrm>
            <a:off x="0" y="216"/>
            <a:ext cx="9144000" cy="5143284"/>
          </a:xfrm>
          <a:prstGeom prst="rect">
            <a:avLst/>
          </a:prstGeom>
          <a:noFill/>
          <a:ln>
            <a:noFill/>
          </a:ln>
        </p:spPr>
      </p:pic>
      <p:sp>
        <p:nvSpPr>
          <p:cNvPr id="588" name="Google Shape;588;g27f299f0ed2_0_166"/>
          <p:cNvSpPr/>
          <p:nvPr/>
        </p:nvSpPr>
        <p:spPr>
          <a:xfrm>
            <a:off x="0" y="0"/>
            <a:ext cx="9144000" cy="5143500"/>
          </a:xfrm>
          <a:prstGeom prst="roundRect">
            <a:avLst>
              <a:gd name="adj" fmla="val 0"/>
            </a:avLst>
          </a:prstGeom>
          <a:solidFill>
            <a:srgbClr val="1B2A32">
              <a:alpha val="60000"/>
            </a:srgbClr>
          </a:solidFill>
          <a:ln w="28575" cap="flat" cmpd="sng">
            <a:solidFill>
              <a:srgbClr val="0863A5"/>
            </a:solidFill>
            <a:prstDash val="solid"/>
            <a:round/>
            <a:headEnd type="none" w="sm" len="sm"/>
            <a:tailEnd type="none" w="sm" len="sm"/>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89" name="Google Shape;589;g27f299f0ed2_0_166"/>
          <p:cNvSpPr txBox="1">
            <a:spLocks noGrp="1"/>
          </p:cNvSpPr>
          <p:nvPr>
            <p:ph type="title"/>
          </p:nvPr>
        </p:nvSpPr>
        <p:spPr>
          <a:xfrm>
            <a:off x="457200" y="205979"/>
            <a:ext cx="8229600" cy="857400"/>
          </a:xfrm>
          <a:prstGeom prst="rect">
            <a:avLst/>
          </a:prstGeom>
          <a:noFill/>
          <a:ln>
            <a:noFill/>
          </a:ln>
          <a:effectLst>
            <a:outerShdw blurRad="50800" dist="50800" dir="5400000" algn="ctr" rotWithShape="0">
              <a:srgbClr val="000000">
                <a:alpha val="95686"/>
              </a:srgbClr>
            </a:outerShdw>
          </a:effectLst>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b="1">
                <a:solidFill>
                  <a:schemeClr val="lt1"/>
                </a:solidFill>
                <a:latin typeface="Open Sans"/>
                <a:ea typeface="Open Sans"/>
                <a:cs typeface="Open Sans"/>
                <a:sym typeface="Open Sans"/>
              </a:rPr>
              <a:t>Un bon apprentissage ?</a:t>
            </a:r>
            <a:endParaRPr b="1">
              <a:solidFill>
                <a:schemeClr val="lt1"/>
              </a:solidFill>
              <a:latin typeface="Open Sans"/>
              <a:ea typeface="Open Sans"/>
              <a:cs typeface="Open Sans"/>
              <a:sym typeface="Open Sans"/>
            </a:endParaRPr>
          </a:p>
        </p:txBody>
      </p:sp>
      <p:pic>
        <p:nvPicPr>
          <p:cNvPr id="590" name="Google Shape;590;g27f299f0ed2_0_166"/>
          <p:cNvPicPr preferRelativeResize="0"/>
          <p:nvPr/>
        </p:nvPicPr>
        <p:blipFill rotWithShape="1">
          <a:blip r:embed="rId4">
            <a:alphaModFix/>
          </a:blip>
          <a:srcRect/>
          <a:stretch/>
        </p:blipFill>
        <p:spPr>
          <a:xfrm>
            <a:off x="2013600" y="1215779"/>
            <a:ext cx="5116807" cy="377532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2"/>
          <p:cNvSpPr/>
          <p:nvPr/>
        </p:nvSpPr>
        <p:spPr>
          <a:xfrm>
            <a:off x="-1" y="0"/>
            <a:ext cx="9144001" cy="5143500"/>
          </a:xfrm>
          <a:prstGeom prst="rect">
            <a:avLst/>
          </a:prstGeom>
          <a:solidFill>
            <a:schemeClr val="dk1">
              <a:alpha val="55686"/>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96" name="Google Shape;596;p22"/>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597" name="Google Shape;597;p22"/>
          <p:cNvSpPr/>
          <p:nvPr/>
        </p:nvSpPr>
        <p:spPr>
          <a:xfrm>
            <a:off x="0" y="312278"/>
            <a:ext cx="8789158" cy="4518943"/>
          </a:xfrm>
          <a:prstGeom prst="roundRect">
            <a:avLst>
              <a:gd name="adj" fmla="val 3982"/>
            </a:avLst>
          </a:prstGeom>
          <a:solidFill>
            <a:srgbClr val="1B2A32"/>
          </a:solidFill>
          <a:ln>
            <a:noFill/>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8" name="Google Shape;598;p22"/>
          <p:cNvSpPr/>
          <p:nvPr/>
        </p:nvSpPr>
        <p:spPr>
          <a:xfrm>
            <a:off x="4437448" y="637043"/>
            <a:ext cx="386914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Open Sans"/>
                <a:ea typeface="Open Sans"/>
                <a:cs typeface="Open Sans"/>
                <a:sym typeface="Open Sans"/>
              </a:rPr>
              <a:t>Un bon apprentissage ?</a:t>
            </a:r>
            <a:endParaRPr sz="2400" b="1" i="0" u="none" strike="noStrike" cap="none">
              <a:solidFill>
                <a:schemeClr val="lt1"/>
              </a:solidFill>
              <a:latin typeface="Open Sans"/>
              <a:ea typeface="Open Sans"/>
              <a:cs typeface="Open Sans"/>
              <a:sym typeface="Open Sans"/>
            </a:endParaRPr>
          </a:p>
        </p:txBody>
      </p:sp>
      <p:cxnSp>
        <p:nvCxnSpPr>
          <p:cNvPr id="599" name="Google Shape;599;p22"/>
          <p:cNvCxnSpPr/>
          <p:nvPr/>
        </p:nvCxnSpPr>
        <p:spPr>
          <a:xfrm>
            <a:off x="4657914" y="1074362"/>
            <a:ext cx="3459144" cy="0"/>
          </a:xfrm>
          <a:prstGeom prst="straightConnector1">
            <a:avLst/>
          </a:prstGeom>
          <a:noFill/>
          <a:ln w="9525" cap="flat" cmpd="sng">
            <a:solidFill>
              <a:srgbClr val="4E7EFF"/>
            </a:solidFill>
            <a:prstDash val="solid"/>
            <a:round/>
            <a:headEnd type="none" w="sm" len="sm"/>
            <a:tailEnd type="none" w="sm" len="sm"/>
          </a:ln>
        </p:spPr>
      </p:cxnSp>
      <p:sp>
        <p:nvSpPr>
          <p:cNvPr id="600" name="Google Shape;600;p22"/>
          <p:cNvSpPr/>
          <p:nvPr/>
        </p:nvSpPr>
        <p:spPr>
          <a:xfrm>
            <a:off x="4217159" y="1627136"/>
            <a:ext cx="4572000" cy="2554545"/>
          </a:xfrm>
          <a:prstGeom prst="rect">
            <a:avLst/>
          </a:prstGeom>
          <a:noFill/>
          <a:ln>
            <a:noFill/>
          </a:ln>
        </p:spPr>
        <p:txBody>
          <a:bodyPr spcFirstLastPara="1" wrap="square" lIns="91425" tIns="45700" rIns="91425" bIns="45700" anchor="t" anchorCtr="0">
            <a:spAutoFit/>
          </a:bodyPr>
          <a:lstStyle/>
          <a:p>
            <a:pPr marL="400050" marR="0" lvl="0" indent="-285750" algn="l" rtl="0">
              <a:lnSpc>
                <a:spcPct val="100000"/>
              </a:lnSpc>
              <a:spcBef>
                <a:spcPts val="0"/>
              </a:spcBef>
              <a:spcAft>
                <a:spcPts val="0"/>
              </a:spcAft>
              <a:buClr>
                <a:schemeClr val="lt1"/>
              </a:buClr>
              <a:buSzPts val="1800"/>
              <a:buFont typeface="Arial"/>
              <a:buChar char="•"/>
            </a:pPr>
            <a:r>
              <a:rPr lang="en-US" sz="2000" b="1" i="0" u="none" strike="noStrike" cap="none">
                <a:solidFill>
                  <a:schemeClr val="lt1"/>
                </a:solidFill>
                <a:latin typeface="Open Sans"/>
                <a:ea typeface="Open Sans"/>
                <a:cs typeface="Open Sans"/>
                <a:sym typeface="Open Sans"/>
              </a:rPr>
              <a:t>Restituer</a:t>
            </a:r>
            <a:endParaRPr sz="2000" b="1" i="0" u="none" strike="noStrike" cap="none">
              <a:solidFill>
                <a:schemeClr val="lt1"/>
              </a:solidFill>
              <a:latin typeface="Open Sans"/>
              <a:ea typeface="Open Sans"/>
              <a:cs typeface="Open Sans"/>
              <a:sym typeface="Open Sans"/>
            </a:endParaRPr>
          </a:p>
          <a:p>
            <a:pPr marL="400050" marR="0" lvl="0" indent="-285750" algn="l" rtl="0">
              <a:lnSpc>
                <a:spcPct val="100000"/>
              </a:lnSpc>
              <a:spcBef>
                <a:spcPts val="0"/>
              </a:spcBef>
              <a:spcAft>
                <a:spcPts val="0"/>
              </a:spcAft>
              <a:buClr>
                <a:schemeClr val="lt1"/>
              </a:buClr>
              <a:buSzPts val="1800"/>
              <a:buFont typeface="Arial"/>
              <a:buChar char="•"/>
            </a:pPr>
            <a:r>
              <a:rPr lang="en-US" sz="2000" b="1" i="0" u="none" strike="noStrike" cap="none">
                <a:solidFill>
                  <a:schemeClr val="lt1"/>
                </a:solidFill>
                <a:latin typeface="Open Sans"/>
                <a:ea typeface="Open Sans"/>
                <a:cs typeface="Open Sans"/>
                <a:sym typeface="Open Sans"/>
              </a:rPr>
              <a:t>Restituer à l’envers</a:t>
            </a:r>
            <a:endParaRPr sz="2000" b="1" i="0" u="none" strike="noStrike" cap="none">
              <a:solidFill>
                <a:schemeClr val="lt1"/>
              </a:solidFill>
              <a:latin typeface="Open Sans"/>
              <a:ea typeface="Open Sans"/>
              <a:cs typeface="Open Sans"/>
              <a:sym typeface="Open Sans"/>
            </a:endParaRPr>
          </a:p>
          <a:p>
            <a:pPr marL="400050" marR="0" lvl="0" indent="-285750" algn="l" rtl="0">
              <a:lnSpc>
                <a:spcPct val="100000"/>
              </a:lnSpc>
              <a:spcBef>
                <a:spcPts val="0"/>
              </a:spcBef>
              <a:spcAft>
                <a:spcPts val="0"/>
              </a:spcAft>
              <a:buClr>
                <a:schemeClr val="lt1"/>
              </a:buClr>
              <a:buSzPts val="1800"/>
              <a:buFont typeface="Arial"/>
              <a:buChar char="•"/>
            </a:pPr>
            <a:r>
              <a:rPr lang="en-US" sz="2000" b="1" i="0" u="none" strike="noStrike" cap="none">
                <a:solidFill>
                  <a:schemeClr val="lt1"/>
                </a:solidFill>
                <a:latin typeface="Open Sans"/>
                <a:ea typeface="Open Sans"/>
                <a:cs typeface="Open Sans"/>
                <a:sym typeface="Open Sans"/>
              </a:rPr>
              <a:t>Auto-correction</a:t>
            </a:r>
            <a:endParaRPr/>
          </a:p>
          <a:p>
            <a:pPr marL="400050" marR="0" lvl="0" indent="-285750" algn="l" rtl="0">
              <a:lnSpc>
                <a:spcPct val="100000"/>
              </a:lnSpc>
              <a:spcBef>
                <a:spcPts val="0"/>
              </a:spcBef>
              <a:spcAft>
                <a:spcPts val="0"/>
              </a:spcAft>
              <a:buClr>
                <a:schemeClr val="lt1"/>
              </a:buClr>
              <a:buSzPts val="1800"/>
              <a:buFont typeface="Arial"/>
              <a:buChar char="•"/>
            </a:pPr>
            <a:r>
              <a:rPr lang="en-US" sz="2000" b="1" i="0" u="none" strike="noStrike" cap="none">
                <a:solidFill>
                  <a:schemeClr val="lt1"/>
                </a:solidFill>
                <a:latin typeface="Open Sans"/>
                <a:ea typeface="Open Sans"/>
                <a:cs typeface="Open Sans"/>
                <a:sym typeface="Open Sans"/>
              </a:rPr>
              <a:t>Certitude</a:t>
            </a:r>
            <a:endParaRPr/>
          </a:p>
          <a:p>
            <a:pPr marL="400050" marR="0" lvl="0" indent="-285750" algn="l" rtl="0">
              <a:lnSpc>
                <a:spcPct val="100000"/>
              </a:lnSpc>
              <a:spcBef>
                <a:spcPts val="0"/>
              </a:spcBef>
              <a:spcAft>
                <a:spcPts val="0"/>
              </a:spcAft>
              <a:buClr>
                <a:schemeClr val="lt1"/>
              </a:buClr>
              <a:buSzPts val="1800"/>
              <a:buFont typeface="Arial"/>
              <a:buChar char="•"/>
            </a:pPr>
            <a:r>
              <a:rPr lang="en-US" sz="2000" b="1" i="0" u="none" strike="noStrike" cap="none">
                <a:solidFill>
                  <a:schemeClr val="lt1"/>
                </a:solidFill>
                <a:latin typeface="Open Sans"/>
                <a:ea typeface="Open Sans"/>
                <a:cs typeface="Open Sans"/>
                <a:sym typeface="Open Sans"/>
              </a:rPr>
              <a:t>Maîtrise du contenu</a:t>
            </a:r>
            <a:endParaRPr sz="2000" b="1" i="0" u="none" strike="noStrike" cap="none">
              <a:solidFill>
                <a:schemeClr val="lt1"/>
              </a:solidFill>
              <a:latin typeface="Open Sans"/>
              <a:ea typeface="Open Sans"/>
              <a:cs typeface="Open Sans"/>
              <a:sym typeface="Open Sans"/>
            </a:endParaRPr>
          </a:p>
          <a:p>
            <a:pPr marL="400050" marR="0" lvl="0" indent="-285750" algn="l" rtl="0">
              <a:lnSpc>
                <a:spcPct val="100000"/>
              </a:lnSpc>
              <a:spcBef>
                <a:spcPts val="0"/>
              </a:spcBef>
              <a:spcAft>
                <a:spcPts val="0"/>
              </a:spcAft>
              <a:buClr>
                <a:schemeClr val="lt1"/>
              </a:buClr>
              <a:buSzPts val="1800"/>
              <a:buFont typeface="Arial"/>
              <a:buChar char="•"/>
            </a:pPr>
            <a:r>
              <a:rPr lang="en-US" sz="2000" b="1" i="0" u="none" strike="noStrike" cap="none">
                <a:solidFill>
                  <a:schemeClr val="lt1"/>
                </a:solidFill>
                <a:latin typeface="Open Sans"/>
                <a:ea typeface="Open Sans"/>
                <a:cs typeface="Open Sans"/>
                <a:sym typeface="Open Sans"/>
              </a:rPr>
              <a:t>Génératif</a:t>
            </a:r>
            <a:endParaRPr sz="2000" b="1" i="0" u="none" strike="noStrike" cap="none">
              <a:solidFill>
                <a:schemeClr val="lt1"/>
              </a:solidFill>
              <a:latin typeface="Open Sans"/>
              <a:ea typeface="Open Sans"/>
              <a:cs typeface="Open Sans"/>
              <a:sym typeface="Open Sans"/>
            </a:endParaRPr>
          </a:p>
          <a:p>
            <a:pPr marL="400050" marR="0" lvl="0" indent="-285750" algn="l" rtl="0">
              <a:lnSpc>
                <a:spcPct val="100000"/>
              </a:lnSpc>
              <a:spcBef>
                <a:spcPts val="0"/>
              </a:spcBef>
              <a:spcAft>
                <a:spcPts val="0"/>
              </a:spcAft>
              <a:buClr>
                <a:schemeClr val="lt1"/>
              </a:buClr>
              <a:buSzPts val="1800"/>
              <a:buFont typeface="Arial"/>
              <a:buChar char="•"/>
            </a:pPr>
            <a:r>
              <a:rPr lang="en-US" sz="2000" b="1" i="0" u="none" strike="noStrike" cap="none">
                <a:solidFill>
                  <a:schemeClr val="lt1"/>
                </a:solidFill>
                <a:latin typeface="Open Sans"/>
                <a:ea typeface="Open Sans"/>
                <a:cs typeface="Open Sans"/>
                <a:sym typeface="Open Sans"/>
              </a:rPr>
              <a:t>Facile</a:t>
            </a:r>
            <a:endParaRPr/>
          </a:p>
          <a:p>
            <a:pPr marL="400050" marR="0" lvl="0" indent="-285750" algn="l" rtl="0">
              <a:lnSpc>
                <a:spcPct val="100000"/>
              </a:lnSpc>
              <a:spcBef>
                <a:spcPts val="0"/>
              </a:spcBef>
              <a:spcAft>
                <a:spcPts val="0"/>
              </a:spcAft>
              <a:buClr>
                <a:schemeClr val="lt1"/>
              </a:buClr>
              <a:buSzPts val="1800"/>
              <a:buFont typeface="Arial"/>
              <a:buChar char="•"/>
            </a:pPr>
            <a:r>
              <a:rPr lang="en-US" sz="2000" b="1" i="0" u="none" strike="noStrike" cap="none">
                <a:solidFill>
                  <a:schemeClr val="lt1"/>
                </a:solidFill>
                <a:latin typeface="Open Sans"/>
                <a:ea typeface="Open Sans"/>
                <a:cs typeface="Open Sans"/>
                <a:sym typeface="Open Sans"/>
              </a:rPr>
              <a:t>Sans stress</a:t>
            </a:r>
            <a:endParaRPr/>
          </a:p>
        </p:txBody>
      </p:sp>
      <p:pic>
        <p:nvPicPr>
          <p:cNvPr id="601" name="Google Shape;601;p22"/>
          <p:cNvPicPr preferRelativeResize="0"/>
          <p:nvPr/>
        </p:nvPicPr>
        <p:blipFill rotWithShape="1">
          <a:blip r:embed="rId4">
            <a:alphaModFix/>
          </a:blip>
          <a:srcRect/>
          <a:stretch/>
        </p:blipFill>
        <p:spPr>
          <a:xfrm>
            <a:off x="823344" y="0"/>
            <a:ext cx="3024554" cy="517062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23"/>
          <p:cNvPicPr preferRelativeResize="0"/>
          <p:nvPr/>
        </p:nvPicPr>
        <p:blipFill rotWithShape="1">
          <a:blip r:embed="rId3">
            <a:alphaModFix amt="5000"/>
          </a:blip>
          <a:srcRect/>
          <a:stretch/>
        </p:blipFill>
        <p:spPr>
          <a:xfrm>
            <a:off x="0" y="0"/>
            <a:ext cx="9144000" cy="5143501"/>
          </a:xfrm>
          <a:prstGeom prst="rect">
            <a:avLst/>
          </a:prstGeom>
          <a:noFill/>
          <a:ln>
            <a:noFill/>
          </a:ln>
        </p:spPr>
      </p:pic>
      <p:sp>
        <p:nvSpPr>
          <p:cNvPr id="607" name="Google Shape;607;p23"/>
          <p:cNvSpPr/>
          <p:nvPr/>
        </p:nvSpPr>
        <p:spPr>
          <a:xfrm flipH="1">
            <a:off x="204147" y="954202"/>
            <a:ext cx="987000" cy="818100"/>
          </a:xfrm>
          <a:custGeom>
            <a:avLst/>
            <a:gdLst/>
            <a:ahLst/>
            <a:cxnLst/>
            <a:rect l="l" t="t" r="r" b="b"/>
            <a:pathLst>
              <a:path w="120000" h="120000" extrusionOk="0">
                <a:moveTo>
                  <a:pt x="51438" y="33371"/>
                </a:moveTo>
                <a:cubicBezTo>
                  <a:pt x="51438" y="0"/>
                  <a:pt x="51438" y="0"/>
                  <a:pt x="51438" y="0"/>
                </a:cubicBezTo>
                <a:cubicBezTo>
                  <a:pt x="0" y="0"/>
                  <a:pt x="0" y="0"/>
                  <a:pt x="0" y="0"/>
                </a:cubicBezTo>
                <a:cubicBezTo>
                  <a:pt x="0" y="72363"/>
                  <a:pt x="0" y="72363"/>
                  <a:pt x="0" y="72363"/>
                </a:cubicBezTo>
                <a:cubicBezTo>
                  <a:pt x="12733" y="72363"/>
                  <a:pt x="12733" y="72363"/>
                  <a:pt x="12733" y="72363"/>
                </a:cubicBezTo>
                <a:cubicBezTo>
                  <a:pt x="11582" y="81181"/>
                  <a:pt x="7338" y="88011"/>
                  <a:pt x="0" y="92939"/>
                </a:cubicBezTo>
                <a:cubicBezTo>
                  <a:pt x="0" y="120000"/>
                  <a:pt x="0" y="120000"/>
                  <a:pt x="0" y="120000"/>
                </a:cubicBezTo>
                <a:cubicBezTo>
                  <a:pt x="10503" y="117146"/>
                  <a:pt x="20071" y="111786"/>
                  <a:pt x="28633" y="104092"/>
                </a:cubicBezTo>
                <a:cubicBezTo>
                  <a:pt x="36762" y="96397"/>
                  <a:pt x="42589" y="87060"/>
                  <a:pt x="46187" y="76080"/>
                </a:cubicBezTo>
                <a:cubicBezTo>
                  <a:pt x="49712" y="64755"/>
                  <a:pt x="51438" y="50576"/>
                  <a:pt x="51438" y="33371"/>
                </a:cubicBezTo>
                <a:moveTo>
                  <a:pt x="119999" y="33371"/>
                </a:moveTo>
                <a:cubicBezTo>
                  <a:pt x="119999" y="0"/>
                  <a:pt x="119999" y="0"/>
                  <a:pt x="119999" y="0"/>
                </a:cubicBezTo>
                <a:cubicBezTo>
                  <a:pt x="68561" y="0"/>
                  <a:pt x="68561" y="0"/>
                  <a:pt x="68561" y="0"/>
                </a:cubicBezTo>
                <a:cubicBezTo>
                  <a:pt x="68561" y="72363"/>
                  <a:pt x="68561" y="72363"/>
                  <a:pt x="68561" y="72363"/>
                </a:cubicBezTo>
                <a:cubicBezTo>
                  <a:pt x="81223" y="72363"/>
                  <a:pt x="81223" y="72363"/>
                  <a:pt x="81223" y="72363"/>
                </a:cubicBezTo>
                <a:cubicBezTo>
                  <a:pt x="80287" y="81181"/>
                  <a:pt x="76115" y="88011"/>
                  <a:pt x="68561" y="92939"/>
                </a:cubicBezTo>
                <a:cubicBezTo>
                  <a:pt x="68561" y="120000"/>
                  <a:pt x="68561" y="120000"/>
                  <a:pt x="68561" y="120000"/>
                </a:cubicBezTo>
                <a:cubicBezTo>
                  <a:pt x="78992" y="117146"/>
                  <a:pt x="88561" y="111786"/>
                  <a:pt x="97122" y="104092"/>
                </a:cubicBezTo>
                <a:cubicBezTo>
                  <a:pt x="105611" y="96397"/>
                  <a:pt x="111510" y="87060"/>
                  <a:pt x="114748" y="76080"/>
                </a:cubicBezTo>
                <a:cubicBezTo>
                  <a:pt x="118273" y="64755"/>
                  <a:pt x="119999" y="50576"/>
                  <a:pt x="119999" y="33371"/>
                </a:cubicBezTo>
                <a:close/>
              </a:path>
            </a:pathLst>
          </a:custGeom>
          <a:solidFill>
            <a:srgbClr val="0070C0">
              <a:alpha val="21568"/>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8" name="Google Shape;608;p23"/>
          <p:cNvSpPr txBox="1">
            <a:spLocks noGrp="1"/>
          </p:cNvSpPr>
          <p:nvPr>
            <p:ph type="body" idx="1"/>
          </p:nvPr>
        </p:nvSpPr>
        <p:spPr>
          <a:xfrm>
            <a:off x="204147" y="1202597"/>
            <a:ext cx="6523224" cy="2986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400">
                <a:latin typeface="Open Sans"/>
                <a:ea typeface="Open Sans"/>
                <a:cs typeface="Open Sans"/>
                <a:sym typeface="Open Sans"/>
              </a:rPr>
              <a:t>“Un investissement dans le savoir </a:t>
            </a:r>
            <a:endParaRPr/>
          </a:p>
          <a:p>
            <a:pPr marL="0" lvl="0" indent="0" algn="l" rtl="0">
              <a:lnSpc>
                <a:spcPct val="100000"/>
              </a:lnSpc>
              <a:spcBef>
                <a:spcPts val="0"/>
              </a:spcBef>
              <a:spcAft>
                <a:spcPts val="0"/>
              </a:spcAft>
              <a:buSzPts val="1800"/>
              <a:buNone/>
            </a:pPr>
            <a:r>
              <a:rPr lang="en-US" sz="2400">
                <a:latin typeface="Open Sans"/>
                <a:ea typeface="Open Sans"/>
                <a:cs typeface="Open Sans"/>
                <a:sym typeface="Open Sans"/>
              </a:rPr>
              <a:t>paiera toujours les meilleurs intérêts”</a:t>
            </a:r>
            <a:endParaRPr/>
          </a:p>
          <a:p>
            <a:pPr marL="0" lvl="0" indent="0" algn="l" rtl="0">
              <a:lnSpc>
                <a:spcPct val="100000"/>
              </a:lnSpc>
              <a:spcBef>
                <a:spcPts val="0"/>
              </a:spcBef>
              <a:spcAft>
                <a:spcPts val="0"/>
              </a:spcAft>
              <a:buSzPts val="1800"/>
              <a:buNone/>
            </a:pPr>
            <a:endParaRPr sz="2400">
              <a:latin typeface="Open Sans"/>
              <a:ea typeface="Open Sans"/>
              <a:cs typeface="Open Sans"/>
              <a:sym typeface="Open Sans"/>
            </a:endParaRPr>
          </a:p>
          <a:p>
            <a:pPr marL="0" lvl="0" indent="0" algn="l" rtl="0">
              <a:lnSpc>
                <a:spcPct val="100000"/>
              </a:lnSpc>
              <a:spcBef>
                <a:spcPts val="0"/>
              </a:spcBef>
              <a:spcAft>
                <a:spcPts val="0"/>
              </a:spcAft>
              <a:buSzPts val="1800"/>
              <a:buNone/>
            </a:pPr>
            <a:r>
              <a:rPr lang="en-US" sz="2000">
                <a:latin typeface="Open Sans"/>
                <a:ea typeface="Open Sans"/>
                <a:cs typeface="Open Sans"/>
                <a:sym typeface="Open Sans"/>
              </a:rPr>
              <a:t>   -</a:t>
            </a:r>
            <a:r>
              <a:rPr lang="en-US" sz="2000" b="1">
                <a:latin typeface="Open Sans"/>
                <a:ea typeface="Open Sans"/>
                <a:cs typeface="Open Sans"/>
                <a:sym typeface="Open Sans"/>
              </a:rPr>
              <a:t> Benjamin Franklin</a:t>
            </a:r>
            <a:endParaRPr/>
          </a:p>
        </p:txBody>
      </p:sp>
      <p:sp>
        <p:nvSpPr>
          <p:cNvPr id="609" name="Google Shape;609;p23"/>
          <p:cNvSpPr/>
          <p:nvPr/>
        </p:nvSpPr>
        <p:spPr>
          <a:xfrm>
            <a:off x="0" y="4576138"/>
            <a:ext cx="9144000" cy="567300"/>
          </a:xfrm>
          <a:prstGeom prst="rect">
            <a:avLst/>
          </a:prstGeom>
          <a:gradFill>
            <a:gsLst>
              <a:gs pos="0">
                <a:schemeClr val="dk1"/>
              </a:gs>
              <a:gs pos="100000">
                <a:srgbClr val="262626"/>
              </a:gs>
            </a:gsLst>
            <a:lin ang="16200038"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610" name="Google Shape;610;p23"/>
          <p:cNvSpPr/>
          <p:nvPr/>
        </p:nvSpPr>
        <p:spPr>
          <a:xfrm>
            <a:off x="-287" y="4566033"/>
            <a:ext cx="9144300" cy="52200"/>
          </a:xfrm>
          <a:prstGeom prst="rect">
            <a:avLst/>
          </a:prstGeom>
          <a:solidFill>
            <a:srgbClr val="188DFB"/>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11" name="Google Shape;611;p23"/>
          <p:cNvPicPr preferRelativeResize="0"/>
          <p:nvPr/>
        </p:nvPicPr>
        <p:blipFill rotWithShape="1">
          <a:blip r:embed="rId4">
            <a:alphaModFix/>
          </a:blip>
          <a:srcRect/>
          <a:stretch/>
        </p:blipFill>
        <p:spPr>
          <a:xfrm>
            <a:off x="6911614" y="954202"/>
            <a:ext cx="2028239" cy="2449217"/>
          </a:xfrm>
          <a:prstGeom prst="rect">
            <a:avLst/>
          </a:prstGeom>
          <a:noFill/>
          <a:ln w="38100" cap="flat" cmpd="sng">
            <a:solidFill>
              <a:srgbClr val="8FCFF2"/>
            </a:solidFill>
            <a:prstDash val="solid"/>
            <a:round/>
            <a:headEnd type="none" w="sm" len="sm"/>
            <a:tailEnd type="none" w="sm" len="sm"/>
          </a:ln>
        </p:spPr>
      </p:pic>
      <p:pic>
        <p:nvPicPr>
          <p:cNvPr id="612" name="Google Shape;612;p23"/>
          <p:cNvPicPr preferRelativeResize="0"/>
          <p:nvPr/>
        </p:nvPicPr>
        <p:blipFill rotWithShape="1">
          <a:blip r:embed="rId5">
            <a:alphaModFix/>
          </a:blip>
          <a:srcRect r="-4373"/>
          <a:stretch/>
        </p:blipFill>
        <p:spPr>
          <a:xfrm>
            <a:off x="53375" y="4682329"/>
            <a:ext cx="2715375" cy="387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0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0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08">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24"/>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618" name="Google Shape;618;p24"/>
          <p:cNvSpPr/>
          <p:nvPr/>
        </p:nvSpPr>
        <p:spPr>
          <a:xfrm>
            <a:off x="0" y="0"/>
            <a:ext cx="9144000" cy="5143500"/>
          </a:xfrm>
          <a:prstGeom prst="roundRect">
            <a:avLst>
              <a:gd name="adj" fmla="val 0"/>
            </a:avLst>
          </a:prstGeom>
          <a:solidFill>
            <a:srgbClr val="1B2A32">
              <a:alpha val="60000"/>
            </a:srgbClr>
          </a:solidFill>
          <a:ln>
            <a:noFill/>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9" name="Google Shape;619;p24"/>
          <p:cNvSpPr/>
          <p:nvPr/>
        </p:nvSpPr>
        <p:spPr>
          <a:xfrm>
            <a:off x="0" y="226608"/>
            <a:ext cx="9144000" cy="638807"/>
          </a:xfrm>
          <a:prstGeom prst="rect">
            <a:avLst/>
          </a:prstGeom>
          <a:solidFill>
            <a:srgbClr val="0A4E8D">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0" name="Google Shape;620;p24"/>
          <p:cNvSpPr txBox="1"/>
          <p:nvPr/>
        </p:nvSpPr>
        <p:spPr>
          <a:xfrm>
            <a:off x="0" y="343244"/>
            <a:ext cx="9144000" cy="426271"/>
          </a:xfrm>
          <a:prstGeom prst="rect">
            <a:avLst/>
          </a:prstGeom>
          <a:noFill/>
          <a:ln>
            <a:noFill/>
          </a:ln>
        </p:spPr>
        <p:txBody>
          <a:bodyPr spcFirstLastPara="1" wrap="square" lIns="19050" tIns="19050" rIns="19050" bIns="19050" anchor="t" anchorCtr="0">
            <a:spAutoFit/>
          </a:bodyPr>
          <a:lstStyle/>
          <a:p>
            <a:pPr marL="0" marR="0" lvl="0" indent="0" algn="ctr" rtl="0">
              <a:lnSpc>
                <a:spcPct val="90000"/>
              </a:lnSpc>
              <a:spcBef>
                <a:spcPts val="0"/>
              </a:spcBef>
              <a:spcAft>
                <a:spcPts val="0"/>
              </a:spcAft>
              <a:buClr>
                <a:srgbClr val="000000"/>
              </a:buClr>
              <a:buSzPts val="3000"/>
              <a:buFont typeface="Arial"/>
              <a:buNone/>
            </a:pPr>
            <a:r>
              <a:rPr lang="en-US" sz="2800" b="1" i="0" u="none" strike="noStrike" cap="none">
                <a:solidFill>
                  <a:schemeClr val="lt1"/>
                </a:solidFill>
                <a:latin typeface="Open Sans"/>
                <a:ea typeface="Open Sans"/>
                <a:cs typeface="Open Sans"/>
                <a:sym typeface="Open Sans"/>
              </a:rPr>
              <a:t>L’apprentissage à l’ère de l‘infobésité</a:t>
            </a:r>
            <a:endParaRPr sz="2800" b="1" i="0" u="none" strike="noStrike" cap="none">
              <a:solidFill>
                <a:schemeClr val="lt1"/>
              </a:solidFill>
              <a:latin typeface="Open Sans"/>
              <a:ea typeface="Open Sans"/>
              <a:cs typeface="Open Sans"/>
              <a:sym typeface="Open Sans"/>
            </a:endParaRPr>
          </a:p>
        </p:txBody>
      </p:sp>
      <p:grpSp>
        <p:nvGrpSpPr>
          <p:cNvPr id="621" name="Google Shape;621;p24"/>
          <p:cNvGrpSpPr/>
          <p:nvPr/>
        </p:nvGrpSpPr>
        <p:grpSpPr>
          <a:xfrm>
            <a:off x="155571" y="1192770"/>
            <a:ext cx="2876424" cy="3538350"/>
            <a:chOff x="163885" y="1461409"/>
            <a:chExt cx="3835231" cy="4717800"/>
          </a:xfrm>
        </p:grpSpPr>
        <p:grpSp>
          <p:nvGrpSpPr>
            <p:cNvPr id="622" name="Google Shape;622;p24"/>
            <p:cNvGrpSpPr/>
            <p:nvPr/>
          </p:nvGrpSpPr>
          <p:grpSpPr>
            <a:xfrm>
              <a:off x="163885" y="1461409"/>
              <a:ext cx="3835231" cy="4717800"/>
              <a:chOff x="1326899" y="2758180"/>
              <a:chExt cx="2938200" cy="4717800"/>
            </a:xfrm>
          </p:grpSpPr>
          <p:sp>
            <p:nvSpPr>
              <p:cNvPr id="623" name="Google Shape;623;p24"/>
              <p:cNvSpPr/>
              <p:nvPr/>
            </p:nvSpPr>
            <p:spPr>
              <a:xfrm>
                <a:off x="1326899" y="2758180"/>
                <a:ext cx="2938200" cy="4717800"/>
              </a:xfrm>
              <a:custGeom>
                <a:avLst/>
                <a:gdLst/>
                <a:ahLst/>
                <a:cxnLst/>
                <a:rect l="l" t="t" r="r" b="b"/>
                <a:pathLst>
                  <a:path w="120000" h="120000" extrusionOk="0">
                    <a:moveTo>
                      <a:pt x="0" y="0"/>
                    </a:moveTo>
                    <a:lnTo>
                      <a:pt x="120000" y="0"/>
                    </a:lnTo>
                    <a:lnTo>
                      <a:pt x="120000" y="119994"/>
                    </a:lnTo>
                    <a:lnTo>
                      <a:pt x="0" y="119994"/>
                    </a:lnTo>
                    <a:lnTo>
                      <a:pt x="0" y="0"/>
                    </a:lnTo>
                    <a:close/>
                  </a:path>
                </a:pathLst>
              </a:custGeom>
              <a:solidFill>
                <a:srgbClr val="0863A5"/>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cap="none">
                  <a:solidFill>
                    <a:schemeClr val="dk1"/>
                  </a:solidFill>
                  <a:latin typeface="Roboto"/>
                  <a:ea typeface="Roboto"/>
                  <a:cs typeface="Roboto"/>
                  <a:sym typeface="Roboto"/>
                </a:endParaRPr>
              </a:p>
            </p:txBody>
          </p:sp>
          <p:sp>
            <p:nvSpPr>
              <p:cNvPr id="624" name="Google Shape;624;p24"/>
              <p:cNvSpPr/>
              <p:nvPr/>
            </p:nvSpPr>
            <p:spPr>
              <a:xfrm>
                <a:off x="1391111" y="2961553"/>
                <a:ext cx="2789700" cy="460500"/>
              </a:xfrm>
              <a:custGeom>
                <a:avLst/>
                <a:gdLst/>
                <a:ahLst/>
                <a:cxnLst/>
                <a:rect l="l" t="t" r="r" b="b"/>
                <a:pathLst>
                  <a:path w="120000" h="120000" extrusionOk="0">
                    <a:moveTo>
                      <a:pt x="0" y="0"/>
                    </a:moveTo>
                    <a:lnTo>
                      <a:pt x="120000" y="0"/>
                    </a:lnTo>
                    <a:lnTo>
                      <a:pt x="120000" y="120000"/>
                    </a:lnTo>
                    <a:lnTo>
                      <a:pt x="0" y="120000"/>
                    </a:lnTo>
                    <a:close/>
                  </a:path>
                </a:pathLst>
              </a:custGeom>
              <a:solidFill>
                <a:srgbClr val="0863A5"/>
              </a:solidFill>
              <a:ln>
                <a:noFill/>
              </a:ln>
            </p:spPr>
            <p:txBody>
              <a:bodyPr spcFirstLastPara="1" wrap="square" lIns="0" tIns="0" rIns="0" bIns="0" anchor="ctr" anchorCtr="0">
                <a:noAutofit/>
              </a:bodyPr>
              <a:lstStyle/>
              <a:p>
                <a:pPr marL="76200" marR="0" lvl="0" indent="0" algn="ctr" rtl="0">
                  <a:lnSpc>
                    <a:spcPct val="100000"/>
                  </a:lnSpc>
                  <a:spcBef>
                    <a:spcPts val="0"/>
                  </a:spcBef>
                  <a:spcAft>
                    <a:spcPts val="0"/>
                  </a:spcAft>
                  <a:buNone/>
                </a:pPr>
                <a:r>
                  <a:rPr lang="en-US" sz="2000" b="1" i="0" u="none" strike="noStrike" cap="none">
                    <a:solidFill>
                      <a:schemeClr val="lt1"/>
                    </a:solidFill>
                    <a:latin typeface="Open Sans"/>
                    <a:ea typeface="Open Sans"/>
                    <a:cs typeface="Open Sans"/>
                    <a:sym typeface="Open Sans"/>
                  </a:rPr>
                  <a:t>1.</a:t>
                </a:r>
                <a:br>
                  <a:rPr lang="en-US" sz="2000" b="1" i="0" u="none" strike="noStrike" cap="none">
                    <a:solidFill>
                      <a:schemeClr val="lt1"/>
                    </a:solidFill>
                    <a:latin typeface="Open Sans"/>
                    <a:ea typeface="Open Sans"/>
                    <a:cs typeface="Open Sans"/>
                    <a:sym typeface="Open Sans"/>
                  </a:rPr>
                </a:br>
                <a:r>
                  <a:rPr lang="en-US" sz="2000" b="1" i="0" u="none" strike="noStrike" cap="none">
                    <a:solidFill>
                      <a:schemeClr val="lt1"/>
                    </a:solidFill>
                    <a:latin typeface="Open Sans"/>
                    <a:ea typeface="Open Sans"/>
                    <a:cs typeface="Open Sans"/>
                    <a:sym typeface="Open Sans"/>
                  </a:rPr>
                  <a:t>Quoi apprendre</a:t>
                </a:r>
                <a:endParaRPr sz="2000" b="0" i="0" u="none" strike="noStrike" cap="none">
                  <a:solidFill>
                    <a:schemeClr val="lt1"/>
                  </a:solidFill>
                  <a:latin typeface="Open Sans"/>
                  <a:ea typeface="Open Sans"/>
                  <a:cs typeface="Open Sans"/>
                  <a:sym typeface="Open Sans"/>
                </a:endParaRPr>
              </a:p>
            </p:txBody>
          </p:sp>
        </p:grpSp>
        <p:pic>
          <p:nvPicPr>
            <p:cNvPr id="625" name="Google Shape;625;p24"/>
            <p:cNvPicPr preferRelativeResize="0"/>
            <p:nvPr/>
          </p:nvPicPr>
          <p:blipFill rotWithShape="1">
            <a:blip r:embed="rId4">
              <a:alphaModFix/>
            </a:blip>
            <a:srcRect/>
            <a:stretch/>
          </p:blipFill>
          <p:spPr>
            <a:xfrm>
              <a:off x="247832" y="2457112"/>
              <a:ext cx="3641324" cy="3425249"/>
            </a:xfrm>
            <a:prstGeom prst="rect">
              <a:avLst/>
            </a:prstGeom>
            <a:noFill/>
            <a:ln>
              <a:noFill/>
            </a:ln>
            <a:effectLst>
              <a:outerShdw blurRad="292100" dist="139700" dir="2700000" algn="tl" rotWithShape="0">
                <a:srgbClr val="333333">
                  <a:alpha val="60000"/>
                </a:srgbClr>
              </a:outerShdw>
            </a:effectLst>
          </p:spPr>
        </p:pic>
      </p:grpSp>
      <p:grpSp>
        <p:nvGrpSpPr>
          <p:cNvPr id="626" name="Google Shape;626;p24"/>
          <p:cNvGrpSpPr/>
          <p:nvPr/>
        </p:nvGrpSpPr>
        <p:grpSpPr>
          <a:xfrm>
            <a:off x="3129258" y="1182831"/>
            <a:ext cx="2876881" cy="3528225"/>
            <a:chOff x="4148644" y="1448158"/>
            <a:chExt cx="3835841" cy="4704300"/>
          </a:xfrm>
        </p:grpSpPr>
        <p:grpSp>
          <p:nvGrpSpPr>
            <p:cNvPr id="627" name="Google Shape;627;p24"/>
            <p:cNvGrpSpPr/>
            <p:nvPr/>
          </p:nvGrpSpPr>
          <p:grpSpPr>
            <a:xfrm>
              <a:off x="4148644" y="1448158"/>
              <a:ext cx="3835841" cy="4704300"/>
              <a:chOff x="4292259" y="1448158"/>
              <a:chExt cx="3835841" cy="4704300"/>
            </a:xfrm>
          </p:grpSpPr>
          <p:sp>
            <p:nvSpPr>
              <p:cNvPr id="628" name="Google Shape;628;p24"/>
              <p:cNvSpPr/>
              <p:nvPr/>
            </p:nvSpPr>
            <p:spPr>
              <a:xfrm>
                <a:off x="4292600" y="1535818"/>
                <a:ext cx="3835500" cy="4272000"/>
              </a:xfrm>
              <a:prstGeom prst="roundRect">
                <a:avLst>
                  <a:gd name="adj" fmla="val 3960"/>
                </a:avLst>
              </a:prstGeom>
              <a:solidFill>
                <a:srgbClr val="8FCF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grpSp>
            <p:nvGrpSpPr>
              <p:cNvPr id="629" name="Google Shape;629;p24"/>
              <p:cNvGrpSpPr/>
              <p:nvPr/>
            </p:nvGrpSpPr>
            <p:grpSpPr>
              <a:xfrm>
                <a:off x="4292259" y="1448158"/>
                <a:ext cx="3835536" cy="4704300"/>
                <a:chOff x="1326762" y="2744928"/>
                <a:chExt cx="2938433" cy="4704300"/>
              </a:xfrm>
            </p:grpSpPr>
            <p:sp>
              <p:nvSpPr>
                <p:cNvPr id="630" name="Google Shape;630;p24"/>
                <p:cNvSpPr/>
                <p:nvPr/>
              </p:nvSpPr>
              <p:spPr>
                <a:xfrm>
                  <a:off x="1326995" y="2744928"/>
                  <a:ext cx="2938200" cy="4704300"/>
                </a:xfrm>
                <a:custGeom>
                  <a:avLst/>
                  <a:gdLst/>
                  <a:ahLst/>
                  <a:cxnLst/>
                  <a:rect l="l" t="t" r="r" b="b"/>
                  <a:pathLst>
                    <a:path w="120000" h="120000" extrusionOk="0">
                      <a:moveTo>
                        <a:pt x="0" y="0"/>
                      </a:moveTo>
                      <a:lnTo>
                        <a:pt x="120000" y="0"/>
                      </a:lnTo>
                      <a:lnTo>
                        <a:pt x="120000" y="119994"/>
                      </a:lnTo>
                      <a:lnTo>
                        <a:pt x="0" y="119994"/>
                      </a:lnTo>
                      <a:lnTo>
                        <a:pt x="0" y="0"/>
                      </a:lnTo>
                      <a:close/>
                    </a:path>
                  </a:pathLst>
                </a:custGeom>
                <a:solidFill>
                  <a:srgbClr val="0863A5"/>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cap="none">
                    <a:solidFill>
                      <a:schemeClr val="dk1"/>
                    </a:solidFill>
                    <a:latin typeface="Roboto"/>
                    <a:ea typeface="Roboto"/>
                    <a:cs typeface="Roboto"/>
                    <a:sym typeface="Roboto"/>
                  </a:endParaRPr>
                </a:p>
              </p:txBody>
            </p:sp>
            <p:sp>
              <p:nvSpPr>
                <p:cNvPr id="631" name="Google Shape;631;p24"/>
                <p:cNvSpPr/>
                <p:nvPr/>
              </p:nvSpPr>
              <p:spPr>
                <a:xfrm>
                  <a:off x="1326762" y="2758180"/>
                  <a:ext cx="2890734" cy="1008812"/>
                </a:xfrm>
                <a:custGeom>
                  <a:avLst/>
                  <a:gdLst/>
                  <a:ahLst/>
                  <a:cxnLst/>
                  <a:rect l="l" t="t" r="r" b="b"/>
                  <a:pathLst>
                    <a:path w="120000" h="120000" extrusionOk="0">
                      <a:moveTo>
                        <a:pt x="0" y="0"/>
                      </a:moveTo>
                      <a:lnTo>
                        <a:pt x="120000" y="0"/>
                      </a:lnTo>
                      <a:lnTo>
                        <a:pt x="120000" y="120000"/>
                      </a:lnTo>
                      <a:lnTo>
                        <a:pt x="0" y="120000"/>
                      </a:lnTo>
                      <a:close/>
                    </a:path>
                  </a:pathLst>
                </a:custGeom>
                <a:solidFill>
                  <a:srgbClr val="0863A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Open Sans"/>
                      <a:ea typeface="Open Sans"/>
                      <a:cs typeface="Open Sans"/>
                      <a:sym typeface="Open Sans"/>
                    </a:rPr>
                    <a:t>2.</a:t>
                  </a:r>
                  <a:br>
                    <a:rPr lang="en-US" sz="2000" b="1" i="0" u="none" strike="noStrike" cap="none">
                      <a:solidFill>
                        <a:schemeClr val="lt1"/>
                      </a:solidFill>
                      <a:latin typeface="Open Sans"/>
                      <a:ea typeface="Open Sans"/>
                      <a:cs typeface="Open Sans"/>
                      <a:sym typeface="Open Sans"/>
                    </a:rPr>
                  </a:br>
                  <a:r>
                    <a:rPr lang="en-US" sz="2000" b="1" i="0" u="none" strike="noStrike" cap="none">
                      <a:solidFill>
                        <a:schemeClr val="lt1"/>
                      </a:solidFill>
                      <a:latin typeface="Open Sans"/>
                      <a:ea typeface="Open Sans"/>
                      <a:cs typeface="Open Sans"/>
                      <a:sym typeface="Open Sans"/>
                    </a:rPr>
                    <a:t>Comment apprendre</a:t>
                  </a:r>
                  <a:endParaRPr sz="2000" b="1" i="0" u="none" strike="noStrike" cap="none">
                    <a:solidFill>
                      <a:schemeClr val="lt1"/>
                    </a:solidFill>
                    <a:latin typeface="Open Sans"/>
                    <a:ea typeface="Open Sans"/>
                    <a:cs typeface="Open Sans"/>
                    <a:sym typeface="Open Sans"/>
                  </a:endParaRPr>
                </a:p>
              </p:txBody>
            </p:sp>
          </p:grpSp>
        </p:grpSp>
        <p:pic>
          <p:nvPicPr>
            <p:cNvPr id="632" name="Google Shape;632;p24"/>
            <p:cNvPicPr preferRelativeResize="0"/>
            <p:nvPr/>
          </p:nvPicPr>
          <p:blipFill rotWithShape="1">
            <a:blip r:embed="rId4">
              <a:alphaModFix/>
            </a:blip>
            <a:srcRect/>
            <a:stretch/>
          </p:blipFill>
          <p:spPr>
            <a:xfrm>
              <a:off x="4246023" y="2470366"/>
              <a:ext cx="3641322" cy="3425249"/>
            </a:xfrm>
            <a:prstGeom prst="rect">
              <a:avLst/>
            </a:prstGeom>
            <a:noFill/>
            <a:ln>
              <a:noFill/>
            </a:ln>
            <a:effectLst>
              <a:outerShdw blurRad="292100" dist="139700" dir="2700000" algn="tl" rotWithShape="0">
                <a:srgbClr val="333333">
                  <a:alpha val="60000"/>
                </a:srgbClr>
              </a:outerShdw>
            </a:effectLst>
          </p:spPr>
        </p:pic>
      </p:grpSp>
      <p:grpSp>
        <p:nvGrpSpPr>
          <p:cNvPr id="633" name="Google Shape;633;p24"/>
          <p:cNvGrpSpPr/>
          <p:nvPr/>
        </p:nvGrpSpPr>
        <p:grpSpPr>
          <a:xfrm>
            <a:off x="6056477" y="1192661"/>
            <a:ext cx="2927059" cy="3518434"/>
            <a:chOff x="8066679" y="1461264"/>
            <a:chExt cx="3902745" cy="4691245"/>
          </a:xfrm>
        </p:grpSpPr>
        <p:grpSp>
          <p:nvGrpSpPr>
            <p:cNvPr id="634" name="Google Shape;634;p24"/>
            <p:cNvGrpSpPr/>
            <p:nvPr/>
          </p:nvGrpSpPr>
          <p:grpSpPr>
            <a:xfrm>
              <a:off x="8066679" y="1461264"/>
              <a:ext cx="3902745" cy="4691245"/>
              <a:chOff x="4225355" y="1461265"/>
              <a:chExt cx="3902745" cy="4691245"/>
            </a:xfrm>
          </p:grpSpPr>
          <p:sp>
            <p:nvSpPr>
              <p:cNvPr id="635" name="Google Shape;635;p24"/>
              <p:cNvSpPr/>
              <p:nvPr/>
            </p:nvSpPr>
            <p:spPr>
              <a:xfrm>
                <a:off x="4292600" y="1535818"/>
                <a:ext cx="3835500" cy="4272000"/>
              </a:xfrm>
              <a:prstGeom prst="roundRect">
                <a:avLst>
                  <a:gd name="adj" fmla="val 3960"/>
                </a:avLst>
              </a:prstGeom>
              <a:solidFill>
                <a:srgbClr val="8FCF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grpSp>
            <p:nvGrpSpPr>
              <p:cNvPr id="636" name="Google Shape;636;p24"/>
              <p:cNvGrpSpPr/>
              <p:nvPr/>
            </p:nvGrpSpPr>
            <p:grpSpPr>
              <a:xfrm>
                <a:off x="4225355" y="1461265"/>
                <a:ext cx="3902441" cy="4691245"/>
                <a:chOff x="1275506" y="2758035"/>
                <a:chExt cx="2989689" cy="4691245"/>
              </a:xfrm>
            </p:grpSpPr>
            <p:sp>
              <p:nvSpPr>
                <p:cNvPr id="637" name="Google Shape;637;p24"/>
                <p:cNvSpPr/>
                <p:nvPr/>
              </p:nvSpPr>
              <p:spPr>
                <a:xfrm>
                  <a:off x="1326995" y="2758180"/>
                  <a:ext cx="2938200" cy="4691100"/>
                </a:xfrm>
                <a:custGeom>
                  <a:avLst/>
                  <a:gdLst/>
                  <a:ahLst/>
                  <a:cxnLst/>
                  <a:rect l="l" t="t" r="r" b="b"/>
                  <a:pathLst>
                    <a:path w="120000" h="120000" extrusionOk="0">
                      <a:moveTo>
                        <a:pt x="0" y="0"/>
                      </a:moveTo>
                      <a:lnTo>
                        <a:pt x="120000" y="0"/>
                      </a:lnTo>
                      <a:lnTo>
                        <a:pt x="120000" y="119994"/>
                      </a:lnTo>
                      <a:lnTo>
                        <a:pt x="0" y="119994"/>
                      </a:lnTo>
                      <a:lnTo>
                        <a:pt x="0" y="0"/>
                      </a:lnTo>
                      <a:close/>
                    </a:path>
                  </a:pathLst>
                </a:custGeom>
                <a:solidFill>
                  <a:srgbClr val="0863A5"/>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cap="none">
                    <a:solidFill>
                      <a:schemeClr val="dk1"/>
                    </a:solidFill>
                    <a:latin typeface="Roboto"/>
                    <a:ea typeface="Roboto"/>
                    <a:cs typeface="Roboto"/>
                    <a:sym typeface="Roboto"/>
                  </a:endParaRPr>
                </a:p>
              </p:txBody>
            </p:sp>
            <p:sp>
              <p:nvSpPr>
                <p:cNvPr id="638" name="Google Shape;638;p24"/>
                <p:cNvSpPr/>
                <p:nvPr/>
              </p:nvSpPr>
              <p:spPr>
                <a:xfrm>
                  <a:off x="1275506" y="2758035"/>
                  <a:ext cx="2989689" cy="1008957"/>
                </a:xfrm>
                <a:custGeom>
                  <a:avLst/>
                  <a:gdLst/>
                  <a:ahLst/>
                  <a:cxnLst/>
                  <a:rect l="l" t="t" r="r" b="b"/>
                  <a:pathLst>
                    <a:path w="120000" h="120000" extrusionOk="0">
                      <a:moveTo>
                        <a:pt x="0" y="0"/>
                      </a:moveTo>
                      <a:lnTo>
                        <a:pt x="120000" y="0"/>
                      </a:lnTo>
                      <a:lnTo>
                        <a:pt x="120000" y="120000"/>
                      </a:lnTo>
                      <a:lnTo>
                        <a:pt x="0" y="120000"/>
                      </a:lnTo>
                      <a:close/>
                    </a:path>
                  </a:pathLst>
                </a:custGeom>
                <a:solidFill>
                  <a:srgbClr val="0863A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Open Sans"/>
                      <a:ea typeface="Open Sans"/>
                      <a:cs typeface="Open Sans"/>
                      <a:sym typeface="Open Sans"/>
                    </a:rPr>
                    <a:t>3.</a:t>
                  </a:r>
                  <a:endParaRPr/>
                </a:p>
                <a:p>
                  <a:pPr marL="0" marR="0" lvl="0" indent="0" algn="ctr" rtl="0">
                    <a:lnSpc>
                      <a:spcPct val="100000"/>
                    </a:lnSpc>
                    <a:spcBef>
                      <a:spcPts val="0"/>
                    </a:spcBef>
                    <a:spcAft>
                      <a:spcPts val="0"/>
                    </a:spcAft>
                    <a:buNone/>
                  </a:pPr>
                  <a:r>
                    <a:rPr lang="en-US" sz="2000" b="1" i="0" u="none" strike="noStrike" cap="none">
                      <a:solidFill>
                        <a:schemeClr val="lt1"/>
                      </a:solidFill>
                      <a:latin typeface="Open Sans"/>
                      <a:ea typeface="Open Sans"/>
                      <a:cs typeface="Open Sans"/>
                      <a:sym typeface="Open Sans"/>
                    </a:rPr>
                    <a:t>À quelle fin</a:t>
                  </a:r>
                  <a:endParaRPr sz="2000" b="1" i="0" u="none" strike="noStrike" cap="none">
                    <a:solidFill>
                      <a:schemeClr val="lt1"/>
                    </a:solidFill>
                    <a:latin typeface="Open Sans"/>
                    <a:ea typeface="Open Sans"/>
                    <a:cs typeface="Open Sans"/>
                    <a:sym typeface="Open Sans"/>
                  </a:endParaRPr>
                </a:p>
              </p:txBody>
            </p:sp>
          </p:grpSp>
        </p:grpSp>
        <p:pic>
          <p:nvPicPr>
            <p:cNvPr id="639" name="Google Shape;639;p24"/>
            <p:cNvPicPr preferRelativeResize="0"/>
            <p:nvPr/>
          </p:nvPicPr>
          <p:blipFill rotWithShape="1">
            <a:blip r:embed="rId4">
              <a:alphaModFix/>
            </a:blip>
            <a:srcRect/>
            <a:stretch/>
          </p:blipFill>
          <p:spPr>
            <a:xfrm>
              <a:off x="8230961" y="2457111"/>
              <a:ext cx="3641324" cy="3425249"/>
            </a:xfrm>
            <a:prstGeom prst="rect">
              <a:avLst/>
            </a:prstGeom>
            <a:noFill/>
            <a:ln>
              <a:noFill/>
            </a:ln>
            <a:effectLst>
              <a:outerShdw blurRad="292100" dist="139700" dir="2700000" algn="tl" rotWithShape="0">
                <a:srgbClr val="333333">
                  <a:alpha val="60000"/>
                </a:srgbClr>
              </a:outerShdw>
            </a:effectLst>
          </p:spPr>
        </p:pic>
      </p:grpSp>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25"/>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645" name="Google Shape;645;p25"/>
          <p:cNvSpPr/>
          <p:nvPr/>
        </p:nvSpPr>
        <p:spPr>
          <a:xfrm>
            <a:off x="-1" y="0"/>
            <a:ext cx="9144000" cy="5143500"/>
          </a:xfrm>
          <a:prstGeom prst="roundRect">
            <a:avLst>
              <a:gd name="adj" fmla="val 0"/>
            </a:avLst>
          </a:prstGeom>
          <a:solidFill>
            <a:srgbClr val="1B2A32">
              <a:alpha val="91764"/>
            </a:srgbClr>
          </a:solidFill>
          <a:ln>
            <a:noFill/>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6" name="Google Shape;646;p25"/>
          <p:cNvSpPr/>
          <p:nvPr/>
        </p:nvSpPr>
        <p:spPr>
          <a:xfrm>
            <a:off x="298661" y="1602254"/>
            <a:ext cx="3648756"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Avoir</a:t>
            </a:r>
            <a:endParaRPr sz="4000" b="1" i="0"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un travail</a:t>
            </a:r>
            <a:endParaRPr/>
          </a:p>
          <a:p>
            <a:pPr marL="0" marR="0" lvl="0" indent="0" algn="l"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épanouissant</a:t>
            </a:r>
            <a:endParaRPr sz="4000" b="1" i="0" u="none" strike="noStrike" cap="none">
              <a:solidFill>
                <a:schemeClr val="lt1"/>
              </a:solidFill>
              <a:latin typeface="Open Sans"/>
              <a:ea typeface="Open Sans"/>
              <a:cs typeface="Open Sans"/>
              <a:sym typeface="Open Sans"/>
            </a:endParaRPr>
          </a:p>
        </p:txBody>
      </p:sp>
      <p:pic>
        <p:nvPicPr>
          <p:cNvPr id="647" name="Google Shape;647;p25"/>
          <p:cNvPicPr preferRelativeResize="0"/>
          <p:nvPr/>
        </p:nvPicPr>
        <p:blipFill>
          <a:blip r:embed="rId4">
            <a:alphaModFix/>
          </a:blip>
          <a:stretch>
            <a:fillRect/>
          </a:stretch>
        </p:blipFill>
        <p:spPr>
          <a:xfrm>
            <a:off x="4241800" y="0"/>
            <a:ext cx="49022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26"/>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653" name="Google Shape;653;p26"/>
          <p:cNvSpPr/>
          <p:nvPr/>
        </p:nvSpPr>
        <p:spPr>
          <a:xfrm>
            <a:off x="-1" y="0"/>
            <a:ext cx="9144000" cy="5143500"/>
          </a:xfrm>
          <a:prstGeom prst="roundRect">
            <a:avLst>
              <a:gd name="adj" fmla="val 0"/>
            </a:avLst>
          </a:prstGeom>
          <a:solidFill>
            <a:srgbClr val="1B2A32">
              <a:alpha val="91764"/>
            </a:srgbClr>
          </a:solidFill>
          <a:ln>
            <a:noFill/>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4" name="Google Shape;654;p26"/>
          <p:cNvSpPr/>
          <p:nvPr/>
        </p:nvSpPr>
        <p:spPr>
          <a:xfrm>
            <a:off x="298661" y="1602254"/>
            <a:ext cx="2919389"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Rester</a:t>
            </a:r>
            <a:endParaRPr sz="4000" b="1" i="0"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Compétitif</a:t>
            </a:r>
            <a:endParaRPr sz="4000" b="1" i="0"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avec l’IA</a:t>
            </a:r>
            <a:endParaRPr sz="4000" b="1" i="0" u="none" strike="noStrike" cap="none">
              <a:solidFill>
                <a:schemeClr val="lt1"/>
              </a:solidFill>
              <a:latin typeface="Open Sans"/>
              <a:ea typeface="Open Sans"/>
              <a:cs typeface="Open Sans"/>
              <a:sym typeface="Open Sans"/>
            </a:endParaRPr>
          </a:p>
        </p:txBody>
      </p:sp>
      <p:pic>
        <p:nvPicPr>
          <p:cNvPr id="655" name="Google Shape;655;p26"/>
          <p:cNvPicPr preferRelativeResize="0"/>
          <p:nvPr/>
        </p:nvPicPr>
        <p:blipFill>
          <a:blip r:embed="rId4">
            <a:alphaModFix/>
          </a:blip>
          <a:stretch>
            <a:fillRect/>
          </a:stretch>
        </p:blipFill>
        <p:spPr>
          <a:xfrm>
            <a:off x="4241800" y="0"/>
            <a:ext cx="49022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27"/>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661" name="Google Shape;661;p27"/>
          <p:cNvSpPr/>
          <p:nvPr/>
        </p:nvSpPr>
        <p:spPr>
          <a:xfrm>
            <a:off x="-1" y="0"/>
            <a:ext cx="9144000" cy="5143500"/>
          </a:xfrm>
          <a:prstGeom prst="roundRect">
            <a:avLst>
              <a:gd name="adj" fmla="val 0"/>
            </a:avLst>
          </a:prstGeom>
          <a:solidFill>
            <a:srgbClr val="1B2A32">
              <a:alpha val="91764"/>
            </a:srgbClr>
          </a:solidFill>
          <a:ln>
            <a:noFill/>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2" name="Google Shape;662;p27"/>
          <p:cNvSpPr/>
          <p:nvPr/>
        </p:nvSpPr>
        <p:spPr>
          <a:xfrm>
            <a:off x="236390" y="1602254"/>
            <a:ext cx="3054041"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Prendre</a:t>
            </a:r>
            <a:endParaRPr/>
          </a:p>
          <a:p>
            <a:pPr marL="0" marR="0" lvl="0" indent="0" algn="l"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Soin de son</a:t>
            </a:r>
            <a:endParaRPr/>
          </a:p>
          <a:p>
            <a:pPr marL="0" marR="0" lvl="0" indent="0" algn="l"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cerveau</a:t>
            </a:r>
            <a:endParaRPr sz="4000" b="1" i="0" u="none" strike="noStrike" cap="none">
              <a:solidFill>
                <a:schemeClr val="lt1"/>
              </a:solidFill>
              <a:latin typeface="Open Sans"/>
              <a:ea typeface="Open Sans"/>
              <a:cs typeface="Open Sans"/>
              <a:sym typeface="Open Sans"/>
            </a:endParaRPr>
          </a:p>
        </p:txBody>
      </p:sp>
      <p:pic>
        <p:nvPicPr>
          <p:cNvPr id="663" name="Google Shape;663;p27"/>
          <p:cNvPicPr preferRelativeResize="0"/>
          <p:nvPr/>
        </p:nvPicPr>
        <p:blipFill>
          <a:blip r:embed="rId4">
            <a:alphaModFix/>
          </a:blip>
          <a:stretch>
            <a:fillRect/>
          </a:stretch>
        </p:blipFill>
        <p:spPr>
          <a:xfrm>
            <a:off x="4241800" y="0"/>
            <a:ext cx="49022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28"/>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669" name="Google Shape;669;p28"/>
          <p:cNvSpPr/>
          <p:nvPr/>
        </p:nvSpPr>
        <p:spPr>
          <a:xfrm>
            <a:off x="-1" y="0"/>
            <a:ext cx="9144000" cy="5143500"/>
          </a:xfrm>
          <a:prstGeom prst="roundRect">
            <a:avLst>
              <a:gd name="adj" fmla="val 0"/>
            </a:avLst>
          </a:prstGeom>
          <a:solidFill>
            <a:srgbClr val="1B2A32">
              <a:alpha val="91764"/>
            </a:srgbClr>
          </a:solidFill>
          <a:ln>
            <a:noFill/>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0" name="Google Shape;670;p28"/>
          <p:cNvSpPr/>
          <p:nvPr/>
        </p:nvSpPr>
        <p:spPr>
          <a:xfrm>
            <a:off x="236390" y="1602254"/>
            <a:ext cx="3711272"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Vitesse</a:t>
            </a:r>
            <a:endParaRPr/>
          </a:p>
          <a:p>
            <a:pPr marL="0" marR="0" lvl="0" indent="0" algn="l"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et attention…</a:t>
            </a:r>
            <a:endParaRPr sz="4000" b="1" i="0" u="none" strike="noStrike" cap="none">
              <a:solidFill>
                <a:schemeClr val="lt1"/>
              </a:solidFill>
              <a:latin typeface="Open Sans"/>
              <a:ea typeface="Open Sans"/>
              <a:cs typeface="Open Sans"/>
              <a:sym typeface="Open Sans"/>
            </a:endParaRPr>
          </a:p>
        </p:txBody>
      </p:sp>
      <p:pic>
        <p:nvPicPr>
          <p:cNvPr id="671" name="Google Shape;671;p28"/>
          <p:cNvPicPr preferRelativeResize="0"/>
          <p:nvPr/>
        </p:nvPicPr>
        <p:blipFill>
          <a:blip r:embed="rId4">
            <a:alphaModFix/>
          </a:blip>
          <a:stretch>
            <a:fillRect/>
          </a:stretch>
        </p:blipFill>
        <p:spPr>
          <a:xfrm>
            <a:off x="4241800" y="0"/>
            <a:ext cx="4902200" cy="5143500"/>
          </a:xfrm>
          <a:prstGeom prst="rect">
            <a:avLst/>
          </a:prstGeom>
          <a:noFill/>
          <a:ln>
            <a:noFill/>
          </a:ln>
          <a:effectLst>
            <a:outerShdw blurRad="508000" dist="1104900" dir="2160000" sx="78000" sy="78000" algn="ctr" rotWithShape="0">
              <a:srgbClr val="000000">
                <a:alpha val="2196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B2A32"/>
        </a:solidFill>
        <a:effectLst/>
      </p:bgPr>
    </p:bg>
    <p:spTree>
      <p:nvGrpSpPr>
        <p:cNvPr id="1" name="Shape 682"/>
        <p:cNvGrpSpPr/>
        <p:nvPr/>
      </p:nvGrpSpPr>
      <p:grpSpPr>
        <a:xfrm>
          <a:off x="0" y="0"/>
          <a:ext cx="0" cy="0"/>
          <a:chOff x="0" y="0"/>
          <a:chExt cx="0" cy="0"/>
        </a:xfrm>
      </p:grpSpPr>
      <p:pic>
        <p:nvPicPr>
          <p:cNvPr id="683" name="Google Shape;683;g27d35e81eb2_1_993"/>
          <p:cNvPicPr preferRelativeResize="0"/>
          <p:nvPr/>
        </p:nvPicPr>
        <p:blipFill rotWithShape="1">
          <a:blip r:embed="rId3">
            <a:alphaModFix amt="21000"/>
          </a:blip>
          <a:srcRect/>
          <a:stretch/>
        </p:blipFill>
        <p:spPr>
          <a:xfrm>
            <a:off x="-111230" y="-36374"/>
            <a:ext cx="9366459" cy="5216248"/>
          </a:xfrm>
          <a:prstGeom prst="rect">
            <a:avLst/>
          </a:prstGeom>
          <a:noFill/>
          <a:ln>
            <a:noFill/>
          </a:ln>
        </p:spPr>
      </p:pic>
      <p:sp>
        <p:nvSpPr>
          <p:cNvPr id="684" name="Google Shape;684;g27d35e81eb2_1_993"/>
          <p:cNvSpPr txBox="1"/>
          <p:nvPr/>
        </p:nvSpPr>
        <p:spPr>
          <a:xfrm>
            <a:off x="740132" y="1708766"/>
            <a:ext cx="1721314" cy="392578"/>
          </a:xfrm>
          <a:prstGeom prst="rect">
            <a:avLst/>
          </a:prstGeom>
          <a:solidFill>
            <a:srgbClr val="4E7EFF"/>
          </a:solid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1</a:t>
            </a:r>
            <a:endParaRPr sz="1100" b="1" i="0" u="none" strike="noStrike" cap="none">
              <a:solidFill>
                <a:schemeClr val="lt1"/>
              </a:solidFill>
              <a:latin typeface="Arial"/>
              <a:ea typeface="Arial"/>
              <a:cs typeface="Arial"/>
              <a:sym typeface="Arial"/>
            </a:endParaRPr>
          </a:p>
        </p:txBody>
      </p:sp>
      <p:sp>
        <p:nvSpPr>
          <p:cNvPr id="685" name="Google Shape;685;g27d35e81eb2_1_993"/>
          <p:cNvSpPr txBox="1"/>
          <p:nvPr/>
        </p:nvSpPr>
        <p:spPr>
          <a:xfrm>
            <a:off x="3685420" y="1714026"/>
            <a:ext cx="1721314" cy="392578"/>
          </a:xfrm>
          <a:prstGeom prst="rect">
            <a:avLst/>
          </a:prstGeom>
          <a:solidFill>
            <a:srgbClr val="4E7EFF"/>
          </a:solid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2</a:t>
            </a:r>
            <a:endParaRPr sz="1100" b="1" i="0" u="none" strike="noStrike" cap="none">
              <a:solidFill>
                <a:schemeClr val="lt1"/>
              </a:solidFill>
              <a:latin typeface="Arial"/>
              <a:ea typeface="Arial"/>
              <a:cs typeface="Arial"/>
              <a:sym typeface="Arial"/>
            </a:endParaRPr>
          </a:p>
        </p:txBody>
      </p:sp>
      <p:sp>
        <p:nvSpPr>
          <p:cNvPr id="686" name="Google Shape;686;g27d35e81eb2_1_993"/>
          <p:cNvSpPr txBox="1"/>
          <p:nvPr/>
        </p:nvSpPr>
        <p:spPr>
          <a:xfrm>
            <a:off x="6630708" y="1708766"/>
            <a:ext cx="1721314" cy="392578"/>
          </a:xfrm>
          <a:prstGeom prst="rect">
            <a:avLst/>
          </a:prstGeom>
          <a:solidFill>
            <a:srgbClr val="4E7EFF"/>
          </a:solid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chemeClr val="dk1"/>
              </a:buClr>
              <a:buSzPts val="2100"/>
              <a:buFont typeface="Arial"/>
              <a:buNone/>
            </a:pPr>
            <a:r>
              <a:rPr lang="en-US" sz="2100" b="1" i="0" u="none" strike="noStrike" cap="none">
                <a:solidFill>
                  <a:schemeClr val="lt1"/>
                </a:solidFill>
                <a:latin typeface="Arial"/>
                <a:ea typeface="Arial"/>
                <a:cs typeface="Arial"/>
                <a:sym typeface="Arial"/>
              </a:rPr>
              <a:t>3</a:t>
            </a:r>
            <a:endParaRPr sz="2100" b="1" i="0" u="none" strike="noStrike" cap="none">
              <a:solidFill>
                <a:schemeClr val="lt1"/>
              </a:solidFill>
              <a:latin typeface="Arial"/>
              <a:ea typeface="Arial"/>
              <a:cs typeface="Arial"/>
              <a:sym typeface="Arial"/>
            </a:endParaRPr>
          </a:p>
        </p:txBody>
      </p:sp>
      <p:sp>
        <p:nvSpPr>
          <p:cNvPr id="687" name="Google Shape;687;g27d35e81eb2_1_993"/>
          <p:cNvSpPr/>
          <p:nvPr/>
        </p:nvSpPr>
        <p:spPr>
          <a:xfrm>
            <a:off x="271931" y="2217381"/>
            <a:ext cx="2657716" cy="2228008"/>
          </a:xfrm>
          <a:prstGeom prst="rect">
            <a:avLst/>
          </a:prstGeom>
          <a:solidFill>
            <a:schemeClr val="lt1">
              <a:alpha val="94901"/>
            </a:schemeClr>
          </a:solidFill>
          <a:ln w="25400" cap="flat" cmpd="sng">
            <a:solidFill>
              <a:srgbClr val="0A4E8D"/>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chemeClr val="dk2"/>
                </a:solidFill>
                <a:latin typeface="Open Sans Extrabold"/>
                <a:ea typeface="Open Sans Extrabold"/>
                <a:cs typeface="Open Sans Extrabold"/>
                <a:sym typeface="Open Sans ExtraBold"/>
              </a:rPr>
              <a:t>Infobèse</a:t>
            </a:r>
            <a:br>
              <a:rPr lang="en-US" sz="1400" b="1" i="0" u="sng" strike="noStrike" cap="none">
                <a:solidFill>
                  <a:schemeClr val="dk2"/>
                </a:solidFill>
                <a:latin typeface="Open Sans Extrabold"/>
                <a:ea typeface="Open Sans Extrabold"/>
                <a:cs typeface="Open Sans Extrabold"/>
                <a:sym typeface="Open Sans ExtraBold"/>
              </a:rPr>
            </a:br>
            <a:r>
              <a:rPr lang="en-US" sz="1400" b="1" i="0" u="sng" strike="noStrike" cap="none">
                <a:solidFill>
                  <a:schemeClr val="dk2"/>
                </a:solidFill>
                <a:latin typeface="Open Sans Extrabold"/>
                <a:ea typeface="Open Sans Extrabold"/>
                <a:cs typeface="Open Sans Extrabold"/>
                <a:sym typeface="Open Sans ExtraBold"/>
              </a:rPr>
              <a:t>(grande culture générale)</a:t>
            </a:r>
            <a:r>
              <a:rPr lang="en-US" sz="1400" b="1" i="0" u="none" strike="noStrike" cap="none">
                <a:solidFill>
                  <a:schemeClr val="dk2"/>
                </a:solidFill>
                <a:latin typeface="Open Sans Extrabold"/>
                <a:ea typeface="Open Sans Extrabold"/>
                <a:cs typeface="Open Sans Extrabold"/>
                <a:sym typeface="Open Sans ExtraBold"/>
              </a:rPr>
              <a:t>:</a:t>
            </a:r>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2"/>
                </a:solidFill>
                <a:latin typeface="Open Sans"/>
                <a:ea typeface="Open Sans"/>
                <a:cs typeface="Open Sans"/>
                <a:sym typeface="Open Sans"/>
              </a:rPr>
              <a:t>C’est un consommateur de contenus. Il apprend toute sorte de chose en fonction des contenus disponibles et des tendances de son secteur d’activité. </a:t>
            </a:r>
            <a:endParaRPr sz="1400" b="1" i="0" u="none" strike="noStrike" cap="none">
              <a:solidFill>
                <a:schemeClr val="dk2"/>
              </a:solidFill>
              <a:latin typeface="Open Sans"/>
              <a:ea typeface="Open Sans"/>
              <a:cs typeface="Open Sans"/>
              <a:sym typeface="Open Sans"/>
            </a:endParaRPr>
          </a:p>
        </p:txBody>
      </p:sp>
      <p:sp>
        <p:nvSpPr>
          <p:cNvPr id="688" name="Google Shape;688;g27d35e81eb2_1_993"/>
          <p:cNvSpPr/>
          <p:nvPr/>
        </p:nvSpPr>
        <p:spPr>
          <a:xfrm>
            <a:off x="3256439" y="2217381"/>
            <a:ext cx="2522909" cy="2244512"/>
          </a:xfrm>
          <a:prstGeom prst="rect">
            <a:avLst/>
          </a:prstGeom>
          <a:solidFill>
            <a:schemeClr val="lt1">
              <a:alpha val="94901"/>
            </a:schemeClr>
          </a:solidFill>
          <a:ln w="25400" cap="flat" cmpd="sng">
            <a:solidFill>
              <a:srgbClr val="0A4E8D"/>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1400" b="1" i="0" u="sng" strike="noStrike" cap="none">
                <a:solidFill>
                  <a:schemeClr val="dk2"/>
                </a:solidFill>
                <a:latin typeface="Open Sans Extrabold"/>
                <a:ea typeface="Open Sans Extrabold"/>
                <a:cs typeface="Open Sans Extrabold"/>
                <a:sym typeface="Open Sans ExtraBold"/>
              </a:rPr>
              <a:t>Archiviste:</a:t>
            </a:r>
            <a:br>
              <a:rPr lang="en-US" sz="1400" b="1" i="0" u="none" strike="noStrike" cap="none">
                <a:solidFill>
                  <a:schemeClr val="dk2"/>
                </a:solidFill>
                <a:latin typeface="Open Sans"/>
                <a:ea typeface="Open Sans"/>
                <a:cs typeface="Open Sans"/>
                <a:sym typeface="Open Sans"/>
              </a:rPr>
            </a:br>
            <a:r>
              <a:rPr lang="en-US" sz="1400" b="1" i="0" u="none" strike="noStrike" cap="none">
                <a:solidFill>
                  <a:schemeClr val="dk2"/>
                </a:solidFill>
                <a:latin typeface="Open Sans"/>
                <a:ea typeface="Open Sans"/>
                <a:cs typeface="Open Sans"/>
                <a:sym typeface="Open Sans"/>
              </a:rPr>
              <a:t>À la différence de l’infobèse, il archive tout ce qu’il apprend. Notion de stockage/rétention de ce qu’il apprend </a:t>
            </a:r>
            <a:endParaRPr sz="1400" b="1" i="0" u="none" strike="noStrike" cap="none">
              <a:solidFill>
                <a:schemeClr val="dk2"/>
              </a:solidFill>
              <a:latin typeface="Open Sans"/>
              <a:ea typeface="Open Sans"/>
              <a:cs typeface="Open Sans"/>
              <a:sym typeface="Open Sans"/>
            </a:endParaRPr>
          </a:p>
        </p:txBody>
      </p:sp>
      <p:sp>
        <p:nvSpPr>
          <p:cNvPr id="689" name="Google Shape;689;g27d35e81eb2_1_993"/>
          <p:cNvSpPr/>
          <p:nvPr/>
        </p:nvSpPr>
        <p:spPr>
          <a:xfrm>
            <a:off x="6162508" y="2200881"/>
            <a:ext cx="2709561" cy="2244512"/>
          </a:xfrm>
          <a:prstGeom prst="rect">
            <a:avLst/>
          </a:prstGeom>
          <a:solidFill>
            <a:schemeClr val="lt1">
              <a:alpha val="94901"/>
            </a:schemeClr>
          </a:solidFill>
          <a:ln w="25400" cap="flat" cmpd="sng">
            <a:solidFill>
              <a:srgbClr val="0A4E8D"/>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1400" b="1" i="0" u="sng" strike="noStrike" cap="none">
                <a:solidFill>
                  <a:srgbClr val="0A4E8D"/>
                </a:solidFill>
                <a:latin typeface="Open Sans Extrabold"/>
                <a:ea typeface="Open Sans Extrabold"/>
                <a:cs typeface="Open Sans Extrabold"/>
                <a:sym typeface="Open Sans ExtraBold"/>
              </a:rPr>
              <a:t>Expert</a:t>
            </a:r>
            <a:br>
              <a:rPr lang="en-US" sz="1400" b="1" i="0" u="sng" strike="noStrike" cap="none">
                <a:solidFill>
                  <a:srgbClr val="0A4E8D"/>
                </a:solidFill>
                <a:latin typeface="Open Sans Extrabold"/>
                <a:ea typeface="Open Sans Extrabold"/>
                <a:cs typeface="Open Sans Extrabold"/>
                <a:sym typeface="Open Sans ExtraBold"/>
              </a:rPr>
            </a:br>
            <a:r>
              <a:rPr lang="en-US" sz="1400" b="1" i="0" u="sng" strike="noStrike" cap="none">
                <a:solidFill>
                  <a:srgbClr val="0A4E8D"/>
                </a:solidFill>
                <a:latin typeface="Open Sans Extrabold"/>
                <a:ea typeface="Open Sans Extrabold"/>
                <a:cs typeface="Open Sans Extrabold"/>
                <a:sym typeface="Open Sans ExtraBold"/>
              </a:rPr>
              <a:t>(Référence sur son secteur):</a:t>
            </a:r>
            <a:br>
              <a:rPr lang="en-US" sz="1400" b="1" i="0" u="sng" strike="noStrike" cap="none">
                <a:solidFill>
                  <a:srgbClr val="0A4E8D"/>
                </a:solidFill>
                <a:latin typeface="Open Sans Extrabold"/>
                <a:ea typeface="Open Sans Extrabold"/>
                <a:cs typeface="Open Sans Extrabold"/>
                <a:sym typeface="Open Sans ExtraBold"/>
              </a:rPr>
            </a:br>
            <a:r>
              <a:rPr lang="en-US" sz="1400" b="1" i="0" u="none" strike="noStrike" cap="none">
                <a:solidFill>
                  <a:srgbClr val="0A4E8D"/>
                </a:solidFill>
                <a:latin typeface="Open Sans"/>
                <a:ea typeface="Open Sans"/>
                <a:cs typeface="Open Sans"/>
                <a:sym typeface="Open Sans"/>
              </a:rPr>
              <a:t>Il apprend, stocke, transforme et l’utilise vers un but précis</a:t>
            </a:r>
            <a:endParaRPr sz="1400" b="1" i="0" u="none" strike="noStrike" cap="none">
              <a:solidFill>
                <a:srgbClr val="0A4E8D"/>
              </a:solidFill>
              <a:latin typeface="Open Sans"/>
              <a:ea typeface="Open Sans"/>
              <a:cs typeface="Open Sans"/>
              <a:sym typeface="Open Sans"/>
            </a:endParaRPr>
          </a:p>
        </p:txBody>
      </p:sp>
      <p:sp>
        <p:nvSpPr>
          <p:cNvPr id="690" name="Google Shape;690;g27d35e81eb2_1_993"/>
          <p:cNvSpPr/>
          <p:nvPr/>
        </p:nvSpPr>
        <p:spPr>
          <a:xfrm rot="-5400000">
            <a:off x="1301407" y="882775"/>
            <a:ext cx="598764" cy="648141"/>
          </a:xfrm>
          <a:custGeom>
            <a:avLst/>
            <a:gdLst/>
            <a:ahLst/>
            <a:cxnLst/>
            <a:rect l="l" t="t" r="r" b="b"/>
            <a:pathLst>
              <a:path w="2993176" h="3240001" extrusionOk="0">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Arial"/>
              <a:ea typeface="Arial"/>
              <a:cs typeface="Arial"/>
              <a:sym typeface="Arial"/>
            </a:endParaRPr>
          </a:p>
        </p:txBody>
      </p:sp>
      <p:sp>
        <p:nvSpPr>
          <p:cNvPr id="691" name="Google Shape;691;g27d35e81eb2_1_993"/>
          <p:cNvSpPr/>
          <p:nvPr/>
        </p:nvSpPr>
        <p:spPr>
          <a:xfrm>
            <a:off x="4339752" y="1043093"/>
            <a:ext cx="464493" cy="463135"/>
          </a:xfrm>
          <a:custGeom>
            <a:avLst/>
            <a:gdLst/>
            <a:ahLst/>
            <a:cxnLst/>
            <a:rect l="l" t="t" r="r" b="b"/>
            <a:pathLst>
              <a:path w="3240000" h="3230531" extrusionOk="0">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Arial"/>
              <a:ea typeface="Arial"/>
              <a:cs typeface="Arial"/>
              <a:sym typeface="Arial"/>
            </a:endParaRPr>
          </a:p>
        </p:txBody>
      </p:sp>
      <p:sp>
        <p:nvSpPr>
          <p:cNvPr id="692" name="Google Shape;692;g27d35e81eb2_1_993"/>
          <p:cNvSpPr/>
          <p:nvPr/>
        </p:nvSpPr>
        <p:spPr>
          <a:xfrm>
            <a:off x="7235045" y="951207"/>
            <a:ext cx="512639" cy="555021"/>
          </a:xfrm>
          <a:custGeom>
            <a:avLst/>
            <a:gdLst/>
            <a:ahLst/>
            <a:cxnLst/>
            <a:rect l="l" t="t" r="r" b="b"/>
            <a:pathLst>
              <a:path w="2120980" h="2676504" extrusionOk="0">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5" name="Image 14" descr="Une image contenant bougie, intérieur, léger, éclabousser&#10;&#10;Description générée automatiquement">
            <a:extLst>
              <a:ext uri="{FF2B5EF4-FFF2-40B4-BE49-F238E27FC236}">
                <a16:creationId xmlns:a16="http://schemas.microsoft.com/office/drawing/2014/main" id="{0273A9AE-86FC-5364-BAD3-00511D178883}"/>
              </a:ext>
            </a:extLst>
          </p:cNvPr>
          <p:cNvPicPr>
            <a:picLocks noChangeAspect="1"/>
          </p:cNvPicPr>
          <p:nvPr/>
        </p:nvPicPr>
        <p:blipFill rotWithShape="1">
          <a:blip r:embed="rId3">
            <a:alphaModFix amt="17000"/>
          </a:blip>
          <a:srcRect t="29659" b="13624"/>
          <a:stretch/>
        </p:blipFill>
        <p:spPr>
          <a:xfrm>
            <a:off x="1" y="0"/>
            <a:ext cx="9143999" cy="4637443"/>
          </a:xfrm>
          <a:prstGeom prst="rect">
            <a:avLst/>
          </a:prstGeom>
        </p:spPr>
      </p:pic>
      <p:sp>
        <p:nvSpPr>
          <p:cNvPr id="396" name="Google Shape;396;g27f299f0ed2_0_207"/>
          <p:cNvSpPr/>
          <p:nvPr/>
        </p:nvSpPr>
        <p:spPr>
          <a:xfrm>
            <a:off x="0" y="4576138"/>
            <a:ext cx="9144000" cy="567300"/>
          </a:xfrm>
          <a:prstGeom prst="rect">
            <a:avLst/>
          </a:prstGeom>
          <a:gradFill>
            <a:gsLst>
              <a:gs pos="0">
                <a:schemeClr val="dk1"/>
              </a:gs>
              <a:gs pos="100000">
                <a:srgbClr val="262626"/>
              </a:gs>
            </a:gsLst>
            <a:lin ang="16200038"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397" name="Google Shape;397;g27f299f0ed2_0_207"/>
          <p:cNvSpPr/>
          <p:nvPr/>
        </p:nvSpPr>
        <p:spPr>
          <a:xfrm>
            <a:off x="-287" y="4566033"/>
            <a:ext cx="9144300" cy="52200"/>
          </a:xfrm>
          <a:prstGeom prst="rect">
            <a:avLst/>
          </a:prstGeom>
          <a:solidFill>
            <a:srgbClr val="188DFB"/>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9" name="Google Shape;399;g27f299f0ed2_0_207"/>
          <p:cNvPicPr preferRelativeResize="0"/>
          <p:nvPr/>
        </p:nvPicPr>
        <p:blipFill rotWithShape="1">
          <a:blip r:embed="rId4">
            <a:alphaModFix/>
          </a:blip>
          <a:srcRect r="-4373"/>
          <a:stretch/>
        </p:blipFill>
        <p:spPr>
          <a:xfrm>
            <a:off x="53375" y="4682329"/>
            <a:ext cx="2715375" cy="387650"/>
          </a:xfrm>
          <a:prstGeom prst="rect">
            <a:avLst/>
          </a:prstGeom>
          <a:noFill/>
          <a:ln>
            <a:noFill/>
          </a:ln>
        </p:spPr>
      </p:pic>
      <p:sp>
        <p:nvSpPr>
          <p:cNvPr id="2" name="Rectangle 1">
            <a:extLst>
              <a:ext uri="{FF2B5EF4-FFF2-40B4-BE49-F238E27FC236}">
                <a16:creationId xmlns:a16="http://schemas.microsoft.com/office/drawing/2014/main" id="{CE164862-8E9E-8D32-1EC2-10F674CADF02}"/>
              </a:ext>
            </a:extLst>
          </p:cNvPr>
          <p:cNvSpPr/>
          <p:nvPr/>
        </p:nvSpPr>
        <p:spPr>
          <a:xfrm rot="19875663">
            <a:off x="-168109" y="1021024"/>
            <a:ext cx="4767133" cy="523220"/>
          </a:xfrm>
          <a:prstGeom prst="rect">
            <a:avLst/>
          </a:prstGeom>
          <a:noFill/>
        </p:spPr>
        <p:txBody>
          <a:bodyPr wrap="square" lIns="91440" tIns="45720" rIns="91440" bIns="45720">
            <a:spAutoFit/>
          </a:bodyPr>
          <a:lstStyle/>
          <a:p>
            <a:pPr algn="ctr"/>
            <a:r>
              <a:rPr lang="fr-FR" sz="28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Docteur en Neurosciences</a:t>
            </a:r>
          </a:p>
        </p:txBody>
      </p:sp>
      <p:sp>
        <p:nvSpPr>
          <p:cNvPr id="3" name="Rectangle 2">
            <a:extLst>
              <a:ext uri="{FF2B5EF4-FFF2-40B4-BE49-F238E27FC236}">
                <a16:creationId xmlns:a16="http://schemas.microsoft.com/office/drawing/2014/main" id="{D9A68A5C-E9D0-C0B6-6168-2F5A131545C5}"/>
              </a:ext>
            </a:extLst>
          </p:cNvPr>
          <p:cNvSpPr/>
          <p:nvPr/>
        </p:nvSpPr>
        <p:spPr>
          <a:xfrm>
            <a:off x="3077012" y="845466"/>
            <a:ext cx="4767133" cy="523220"/>
          </a:xfrm>
          <a:prstGeom prst="rect">
            <a:avLst/>
          </a:prstGeom>
          <a:noFill/>
        </p:spPr>
        <p:txBody>
          <a:bodyPr wrap="square" lIns="91440" tIns="45720" rIns="91440" bIns="45720">
            <a:spAutoFit/>
          </a:bodyPr>
          <a:lstStyle/>
          <a:p>
            <a:pPr algn="ctr"/>
            <a:r>
              <a:rPr lang="fr-FR" sz="28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Docteur en Biologie</a:t>
            </a:r>
          </a:p>
        </p:txBody>
      </p:sp>
      <p:sp>
        <p:nvSpPr>
          <p:cNvPr id="4" name="Rectangle 3">
            <a:extLst>
              <a:ext uri="{FF2B5EF4-FFF2-40B4-BE49-F238E27FC236}">
                <a16:creationId xmlns:a16="http://schemas.microsoft.com/office/drawing/2014/main" id="{390AF21C-0D21-0B32-DF77-E844249E3022}"/>
              </a:ext>
            </a:extLst>
          </p:cNvPr>
          <p:cNvSpPr/>
          <p:nvPr/>
        </p:nvSpPr>
        <p:spPr>
          <a:xfrm rot="1261767">
            <a:off x="433167" y="3182910"/>
            <a:ext cx="5287689" cy="523220"/>
          </a:xfrm>
          <a:prstGeom prst="rect">
            <a:avLst/>
          </a:prstGeom>
          <a:noFill/>
        </p:spPr>
        <p:txBody>
          <a:bodyPr wrap="square" lIns="91440" tIns="45720" rIns="91440" bIns="45720">
            <a:spAutoFit/>
          </a:bodyPr>
          <a:lstStyle/>
          <a:p>
            <a:pPr algn="ctr"/>
            <a:r>
              <a:rPr lang="fr-FR" sz="28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Docteur en Biotechnologies</a:t>
            </a:r>
          </a:p>
        </p:txBody>
      </p:sp>
      <p:sp>
        <p:nvSpPr>
          <p:cNvPr id="9" name="Rectangle 8">
            <a:extLst>
              <a:ext uri="{FF2B5EF4-FFF2-40B4-BE49-F238E27FC236}">
                <a16:creationId xmlns:a16="http://schemas.microsoft.com/office/drawing/2014/main" id="{0E0F6968-5A8A-9EFB-33E8-DEF0DC69AD10}"/>
              </a:ext>
            </a:extLst>
          </p:cNvPr>
          <p:cNvSpPr/>
          <p:nvPr/>
        </p:nvSpPr>
        <p:spPr>
          <a:xfrm rot="20547740">
            <a:off x="4367213" y="2273849"/>
            <a:ext cx="4596006" cy="954107"/>
          </a:xfrm>
          <a:prstGeom prst="rect">
            <a:avLst/>
          </a:prstGeom>
          <a:noFill/>
        </p:spPr>
        <p:txBody>
          <a:bodyPr wrap="square" lIns="91440" tIns="45720" rIns="91440" bIns="45720">
            <a:spAutoFit/>
          </a:bodyPr>
          <a:lstStyle/>
          <a:p>
            <a:pPr algn="ctr"/>
            <a:r>
              <a:rPr lang="fr-FR" sz="28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Docteur en Biophysique Moléculaire</a:t>
            </a:r>
          </a:p>
        </p:txBody>
      </p:sp>
      <p:sp>
        <p:nvSpPr>
          <p:cNvPr id="11" name="Rectangle 10">
            <a:extLst>
              <a:ext uri="{FF2B5EF4-FFF2-40B4-BE49-F238E27FC236}">
                <a16:creationId xmlns:a16="http://schemas.microsoft.com/office/drawing/2014/main" id="{A6D4A42C-1380-9C1A-C10C-E111A13D4090}"/>
              </a:ext>
            </a:extLst>
          </p:cNvPr>
          <p:cNvSpPr/>
          <p:nvPr/>
        </p:nvSpPr>
        <p:spPr>
          <a:xfrm rot="21025485">
            <a:off x="2303088" y="1942639"/>
            <a:ext cx="4767133" cy="523220"/>
          </a:xfrm>
          <a:prstGeom prst="rect">
            <a:avLst/>
          </a:prstGeom>
          <a:noFill/>
        </p:spPr>
        <p:txBody>
          <a:bodyPr wrap="square" lIns="91440" tIns="45720" rIns="91440" bIns="45720">
            <a:spAutoFit/>
          </a:bodyPr>
          <a:lstStyle/>
          <a:p>
            <a:pPr algn="ctr"/>
            <a:r>
              <a:rPr lang="fr-FR" sz="2800" b="1">
                <a:ln w="12700">
                  <a:solidFill>
                    <a:schemeClr val="accent1"/>
                  </a:solidFill>
                  <a:prstDash val="solid"/>
                </a:ln>
                <a:solidFill>
                  <a:srgbClr val="00B050"/>
                </a:solidFill>
                <a:effectLst>
                  <a:outerShdw dist="38100" dir="2640000" algn="bl" rotWithShape="0">
                    <a:schemeClr val="accent1"/>
                  </a:outerShdw>
                </a:effectLst>
              </a:rPr>
              <a:t>Triple Master en Psycho</a:t>
            </a:r>
            <a:endParaRPr lang="fr-FR" sz="2800" b="1" cap="none" spc="0">
              <a:ln w="12700">
                <a:solidFill>
                  <a:schemeClr val="accent1"/>
                </a:solidFill>
                <a:prstDash val="solid"/>
              </a:ln>
              <a:solidFill>
                <a:srgbClr val="00B050"/>
              </a:solidFill>
              <a:effectLst>
                <a:outerShdw dist="38100" dir="2640000" algn="bl" rotWithShape="0">
                  <a:schemeClr val="accent1"/>
                </a:outerShdw>
              </a:effectLst>
            </a:endParaRPr>
          </a:p>
        </p:txBody>
      </p:sp>
      <p:sp>
        <p:nvSpPr>
          <p:cNvPr id="12" name="Rectangle 11">
            <a:extLst>
              <a:ext uri="{FF2B5EF4-FFF2-40B4-BE49-F238E27FC236}">
                <a16:creationId xmlns:a16="http://schemas.microsoft.com/office/drawing/2014/main" id="{681733C6-52C7-8D66-46C4-D1DD3192263E}"/>
              </a:ext>
            </a:extLst>
          </p:cNvPr>
          <p:cNvSpPr/>
          <p:nvPr/>
        </p:nvSpPr>
        <p:spPr>
          <a:xfrm rot="803081">
            <a:off x="5030979" y="387126"/>
            <a:ext cx="4767133" cy="523220"/>
          </a:xfrm>
          <a:prstGeom prst="rect">
            <a:avLst/>
          </a:prstGeom>
          <a:noFill/>
        </p:spPr>
        <p:txBody>
          <a:bodyPr wrap="square" lIns="91440" tIns="45720" rIns="91440" bIns="45720">
            <a:spAutoFit/>
          </a:bodyPr>
          <a:lstStyle/>
          <a:p>
            <a:pPr algn="ctr"/>
            <a:r>
              <a:rPr lang="fr-FR" sz="2800" b="1">
                <a:ln w="12700">
                  <a:solidFill>
                    <a:schemeClr val="accent1"/>
                  </a:solidFill>
                  <a:prstDash val="solid"/>
                </a:ln>
                <a:solidFill>
                  <a:srgbClr val="00B050"/>
                </a:solidFill>
                <a:effectLst>
                  <a:outerShdw dist="38100" dir="2640000" algn="bl" rotWithShape="0">
                    <a:schemeClr val="accent1"/>
                  </a:outerShdw>
                </a:effectLst>
              </a:rPr>
              <a:t>Psychanalyste</a:t>
            </a:r>
            <a:endParaRPr lang="fr-FR" sz="2800" b="1" cap="none" spc="0">
              <a:ln w="12700">
                <a:solidFill>
                  <a:schemeClr val="accent1"/>
                </a:solidFill>
                <a:prstDash val="solid"/>
              </a:ln>
              <a:solidFill>
                <a:srgbClr val="00B050"/>
              </a:solidFill>
              <a:effectLst>
                <a:outerShdw dist="38100" dir="2640000" algn="bl" rotWithShape="0">
                  <a:schemeClr val="accent1"/>
                </a:outerShdw>
              </a:effectLst>
            </a:endParaRPr>
          </a:p>
        </p:txBody>
      </p:sp>
    </p:spTree>
    <p:extLst>
      <p:ext uri="{BB962C8B-B14F-4D97-AF65-F5344CB8AC3E}">
        <p14:creationId xmlns:p14="http://schemas.microsoft.com/office/powerpoint/2010/main" val="28401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1000"/>
                                        <p:tgtEl>
                                          <p:spTgt spid="3"/>
                                        </p:tgtEl>
                                      </p:cBhvr>
                                    </p:animEffect>
                                  </p:childTnLst>
                                </p:cTn>
                              </p:par>
                            </p:childTnLst>
                          </p:cTn>
                        </p:par>
                        <p:par>
                          <p:cTn id="12" fill="hold">
                            <p:stCondLst>
                              <p:cond delay="2000"/>
                            </p:stCondLst>
                            <p:childTnLst>
                              <p:par>
                                <p:cTn id="13" presetID="5"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1000"/>
                                        <p:tgtEl>
                                          <p:spTgt spid="9"/>
                                        </p:tgtEl>
                                      </p:cBhvr>
                                    </p:animEffect>
                                  </p:childTnLst>
                                </p:cTn>
                              </p:par>
                            </p:childTnLst>
                          </p:cTn>
                        </p:par>
                        <p:par>
                          <p:cTn id="16" fill="hold">
                            <p:stCondLst>
                              <p:cond delay="3000"/>
                            </p:stCondLst>
                            <p:childTnLst>
                              <p:par>
                                <p:cTn id="17" presetID="5"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1000"/>
                                        <p:tgtEl>
                                          <p:spTgt spid="4"/>
                                        </p:tgtEl>
                                      </p:cBhvr>
                                    </p:animEffect>
                                  </p:childTnLst>
                                </p:cTn>
                              </p:par>
                            </p:childTnLst>
                          </p:cTn>
                        </p:par>
                        <p:par>
                          <p:cTn id="20" fill="hold">
                            <p:stCondLst>
                              <p:cond delay="4000"/>
                            </p:stCondLst>
                            <p:childTnLst>
                              <p:par>
                                <p:cTn id="21" presetID="5"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1000"/>
                                        <p:tgtEl>
                                          <p:spTgt spid="11"/>
                                        </p:tgtEl>
                                      </p:cBhvr>
                                    </p:animEffect>
                                  </p:childTnLst>
                                </p:cTn>
                              </p:par>
                            </p:childTnLst>
                          </p:cTn>
                        </p:par>
                        <p:par>
                          <p:cTn id="24" fill="hold">
                            <p:stCondLst>
                              <p:cond delay="5000"/>
                            </p:stCondLst>
                            <p:childTnLst>
                              <p:par>
                                <p:cTn id="25" presetID="5"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B2A32"/>
        </a:solidFill>
        <a:effectLst/>
      </p:bgPr>
    </p:bg>
    <p:spTree>
      <p:nvGrpSpPr>
        <p:cNvPr id="1" name="Shape 682"/>
        <p:cNvGrpSpPr/>
        <p:nvPr/>
      </p:nvGrpSpPr>
      <p:grpSpPr>
        <a:xfrm>
          <a:off x="0" y="0"/>
          <a:ext cx="0" cy="0"/>
          <a:chOff x="0" y="0"/>
          <a:chExt cx="0" cy="0"/>
        </a:xfrm>
      </p:grpSpPr>
      <p:pic>
        <p:nvPicPr>
          <p:cNvPr id="683" name="Google Shape;683;g27d35e81eb2_1_993"/>
          <p:cNvPicPr preferRelativeResize="0"/>
          <p:nvPr/>
        </p:nvPicPr>
        <p:blipFill rotWithShape="1">
          <a:blip r:embed="rId5">
            <a:alphaModFix amt="21000"/>
          </a:blip>
          <a:srcRect/>
          <a:stretch/>
        </p:blipFill>
        <p:spPr>
          <a:xfrm>
            <a:off x="-111230" y="-36374"/>
            <a:ext cx="9366459" cy="5216248"/>
          </a:xfrm>
          <a:prstGeom prst="rect">
            <a:avLst/>
          </a:prstGeom>
          <a:noFill/>
          <a:ln>
            <a:noFill/>
          </a:ln>
        </p:spPr>
      </p:pic>
      <p:pic>
        <p:nvPicPr>
          <p:cNvPr id="3" name="WhatsApp Video 2023-11-12 at 15.57.55 HEVC_6AD2B871-4F2B-438F-A765-887CAE03B4C3.mp4">
            <a:hlinkClick r:id="" action="ppaction://media"/>
            <a:extLst>
              <a:ext uri="{FF2B5EF4-FFF2-40B4-BE49-F238E27FC236}">
                <a16:creationId xmlns:a16="http://schemas.microsoft.com/office/drawing/2014/main" id="{02279931-AA69-7EC3-CBA5-9E1AB07F802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575" y="0"/>
            <a:ext cx="9086850" cy="5143500"/>
          </a:xfrm>
          <a:prstGeom prst="rect">
            <a:avLst/>
          </a:prstGeom>
        </p:spPr>
      </p:pic>
    </p:spTree>
    <p:extLst>
      <p:ext uri="{BB962C8B-B14F-4D97-AF65-F5344CB8AC3E}">
        <p14:creationId xmlns:p14="http://schemas.microsoft.com/office/powerpoint/2010/main" val="282514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40" name="Google Shape;140;p1"/>
          <p:cNvPicPr preferRelativeResize="0"/>
          <p:nvPr/>
        </p:nvPicPr>
        <p:blipFill rotWithShape="1">
          <a:blip r:embed="rId4">
            <a:alphaModFix/>
          </a:blip>
          <a:srcRect r="-4373"/>
          <a:stretch/>
        </p:blipFill>
        <p:spPr>
          <a:xfrm>
            <a:off x="619091" y="600891"/>
            <a:ext cx="1784476" cy="263266"/>
          </a:xfrm>
          <a:prstGeom prst="rect">
            <a:avLst/>
          </a:prstGeom>
          <a:noFill/>
          <a:ln>
            <a:noFill/>
          </a:ln>
        </p:spPr>
      </p:pic>
      <p:sp>
        <p:nvSpPr>
          <p:cNvPr id="141" name="Google Shape;141;p1"/>
          <p:cNvSpPr txBox="1"/>
          <p:nvPr/>
        </p:nvSpPr>
        <p:spPr>
          <a:xfrm>
            <a:off x="619090" y="1556087"/>
            <a:ext cx="559882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FFFFFF"/>
                </a:solidFill>
                <a:latin typeface="Open Sans"/>
                <a:ea typeface="Open Sans"/>
                <a:cs typeface="Open Sans"/>
                <a:sym typeface="Open Sans"/>
              </a:rPr>
              <a:t>Merci de votre attention !</a:t>
            </a:r>
          </a:p>
        </p:txBody>
      </p:sp>
      <p:sp>
        <p:nvSpPr>
          <p:cNvPr id="142" name="Google Shape;142;p1"/>
          <p:cNvSpPr txBox="1"/>
          <p:nvPr/>
        </p:nvSpPr>
        <p:spPr>
          <a:xfrm>
            <a:off x="619091" y="3032190"/>
            <a:ext cx="503712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a:solidFill>
                  <a:srgbClr val="4E7EFF"/>
                </a:solidFill>
                <a:latin typeface="Open Sans"/>
                <a:ea typeface="Open Sans"/>
                <a:cs typeface="Open Sans"/>
                <a:sym typeface="Open Sans"/>
              </a:rPr>
              <a:t>Et prenez soin de votre cerveau et de vos apprentissages !</a:t>
            </a:r>
            <a:endParaRPr/>
          </a:p>
        </p:txBody>
      </p:sp>
      <p:cxnSp>
        <p:nvCxnSpPr>
          <p:cNvPr id="143" name="Google Shape;143;p1"/>
          <p:cNvCxnSpPr/>
          <p:nvPr/>
        </p:nvCxnSpPr>
        <p:spPr>
          <a:xfrm>
            <a:off x="744583" y="2873828"/>
            <a:ext cx="3082834" cy="0"/>
          </a:xfrm>
          <a:prstGeom prst="straightConnector1">
            <a:avLst/>
          </a:prstGeom>
          <a:noFill/>
          <a:ln w="9525" cap="flat" cmpd="sng">
            <a:solidFill>
              <a:srgbClr val="4A7DBA"/>
            </a:solidFill>
            <a:prstDash val="solid"/>
            <a:round/>
            <a:headEnd type="none" w="sm" len="sm"/>
            <a:tailEnd type="none" w="sm" len="sm"/>
          </a:ln>
        </p:spPr>
      </p:cxnSp>
      <p:sp>
        <p:nvSpPr>
          <p:cNvPr id="2" name="Google Shape;141;p1">
            <a:extLst>
              <a:ext uri="{FF2B5EF4-FFF2-40B4-BE49-F238E27FC236}">
                <a16:creationId xmlns:a16="http://schemas.microsoft.com/office/drawing/2014/main" id="{DF637E10-A9A0-8A55-2015-1ACE4B67A7D6}"/>
              </a:ext>
            </a:extLst>
          </p:cNvPr>
          <p:cNvSpPr txBox="1"/>
          <p:nvPr/>
        </p:nvSpPr>
        <p:spPr>
          <a:xfrm>
            <a:off x="4787760" y="4028647"/>
            <a:ext cx="367814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a:solidFill>
                  <a:srgbClr val="FFFFFF"/>
                </a:solidFill>
                <a:latin typeface="Open Sans"/>
                <a:ea typeface="Open Sans"/>
                <a:cs typeface="Open Sans"/>
                <a:sym typeface="Open Sans"/>
              </a:rPr>
              <a:t>https://optimistra.com</a:t>
            </a:r>
            <a:endParaRPr lang="en-US" sz="2400" b="1" i="0" u="none" strike="noStrike" cap="none">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157932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6" name="Google Shape;396;g27f299f0ed2_0_207"/>
          <p:cNvSpPr/>
          <p:nvPr/>
        </p:nvSpPr>
        <p:spPr>
          <a:xfrm>
            <a:off x="0" y="4576138"/>
            <a:ext cx="9144000" cy="567300"/>
          </a:xfrm>
          <a:prstGeom prst="rect">
            <a:avLst/>
          </a:prstGeom>
          <a:gradFill>
            <a:gsLst>
              <a:gs pos="0">
                <a:schemeClr val="dk1"/>
              </a:gs>
              <a:gs pos="100000">
                <a:srgbClr val="262626"/>
              </a:gs>
            </a:gsLst>
            <a:lin ang="16200038"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pic>
        <p:nvPicPr>
          <p:cNvPr id="399" name="Google Shape;399;g27f299f0ed2_0_207"/>
          <p:cNvPicPr preferRelativeResize="0"/>
          <p:nvPr/>
        </p:nvPicPr>
        <p:blipFill rotWithShape="1">
          <a:blip r:embed="rId3">
            <a:alphaModFix/>
          </a:blip>
          <a:srcRect r="-4373"/>
          <a:stretch/>
        </p:blipFill>
        <p:spPr>
          <a:xfrm>
            <a:off x="53375" y="4682329"/>
            <a:ext cx="2715375" cy="387650"/>
          </a:xfrm>
          <a:prstGeom prst="rect">
            <a:avLst/>
          </a:prstGeom>
          <a:noFill/>
          <a:ln>
            <a:noFill/>
          </a:ln>
        </p:spPr>
      </p:pic>
      <p:pic>
        <p:nvPicPr>
          <p:cNvPr id="6" name="Image 5" descr="Une image contenant personne, mâchoire, lèvre, Visage humain&#10;&#10;Description générée automatiquement">
            <a:extLst>
              <a:ext uri="{FF2B5EF4-FFF2-40B4-BE49-F238E27FC236}">
                <a16:creationId xmlns:a16="http://schemas.microsoft.com/office/drawing/2014/main" id="{C16B0D4B-95B4-1572-3732-138F564B9017}"/>
              </a:ext>
            </a:extLst>
          </p:cNvPr>
          <p:cNvPicPr>
            <a:picLocks noChangeAspect="1"/>
          </p:cNvPicPr>
          <p:nvPr/>
        </p:nvPicPr>
        <p:blipFill>
          <a:blip r:embed="rId4"/>
          <a:stretch>
            <a:fillRect/>
          </a:stretch>
        </p:blipFill>
        <p:spPr>
          <a:xfrm>
            <a:off x="2981923" y="993060"/>
            <a:ext cx="3342312" cy="3342312"/>
          </a:xfrm>
          <a:prstGeom prst="rect">
            <a:avLst/>
          </a:prstGeom>
        </p:spPr>
      </p:pic>
      <p:sp>
        <p:nvSpPr>
          <p:cNvPr id="7" name="ZoneTexte 6">
            <a:extLst>
              <a:ext uri="{FF2B5EF4-FFF2-40B4-BE49-F238E27FC236}">
                <a16:creationId xmlns:a16="http://schemas.microsoft.com/office/drawing/2014/main" id="{EE030A31-060F-F702-952F-64EC5FB50D4E}"/>
              </a:ext>
            </a:extLst>
          </p:cNvPr>
          <p:cNvSpPr txBox="1"/>
          <p:nvPr/>
        </p:nvSpPr>
        <p:spPr>
          <a:xfrm>
            <a:off x="2981923" y="41096"/>
            <a:ext cx="3342312" cy="954107"/>
          </a:xfrm>
          <a:prstGeom prst="rect">
            <a:avLst/>
          </a:prstGeom>
          <a:solidFill>
            <a:schemeClr val="tx1">
              <a:alpha val="55000"/>
            </a:schemeClr>
          </a:solidFill>
        </p:spPr>
        <p:txBody>
          <a:bodyPr wrap="square" rtlCol="0">
            <a:spAutoFit/>
          </a:bodyPr>
          <a:lstStyle/>
          <a:p>
            <a:pPr algn="ctr"/>
            <a:r>
              <a:rPr lang="fr-FR" b="1">
                <a:solidFill>
                  <a:schemeClr val="bg1"/>
                </a:solidFill>
              </a:rPr>
              <a:t>LA TECHNIQUE INFAILLIBLE</a:t>
            </a:r>
          </a:p>
          <a:p>
            <a:pPr algn="ctr"/>
            <a:r>
              <a:rPr lang="fr-FR" b="1">
                <a:solidFill>
                  <a:schemeClr val="bg1"/>
                </a:solidFill>
              </a:rPr>
              <a:t>POUR APPRENDRE ET</a:t>
            </a:r>
          </a:p>
          <a:p>
            <a:pPr algn="ctr"/>
            <a:r>
              <a:rPr lang="fr-FR" b="1">
                <a:solidFill>
                  <a:schemeClr val="bg1"/>
                </a:solidFill>
              </a:rPr>
              <a:t>QUI MARCHE</a:t>
            </a:r>
          </a:p>
          <a:p>
            <a:pPr algn="ctr"/>
            <a:r>
              <a:rPr lang="fr-FR" b="1">
                <a:solidFill>
                  <a:schemeClr val="bg1"/>
                </a:solidFill>
              </a:rPr>
              <a:t>À TOUS LES COUPS</a:t>
            </a:r>
          </a:p>
        </p:txBody>
      </p:sp>
    </p:spTree>
    <p:extLst>
      <p:ext uri="{BB962C8B-B14F-4D97-AF65-F5344CB8AC3E}">
        <p14:creationId xmlns:p14="http://schemas.microsoft.com/office/powerpoint/2010/main" val="18191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6" name="Google Shape;396;g27f299f0ed2_0_207"/>
          <p:cNvSpPr/>
          <p:nvPr/>
        </p:nvSpPr>
        <p:spPr>
          <a:xfrm>
            <a:off x="0" y="4576138"/>
            <a:ext cx="9144000" cy="567300"/>
          </a:xfrm>
          <a:prstGeom prst="rect">
            <a:avLst/>
          </a:prstGeom>
          <a:gradFill>
            <a:gsLst>
              <a:gs pos="0">
                <a:schemeClr val="dk1"/>
              </a:gs>
              <a:gs pos="100000">
                <a:srgbClr val="262626"/>
              </a:gs>
            </a:gsLst>
            <a:lin ang="16200038"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pic>
        <p:nvPicPr>
          <p:cNvPr id="399" name="Google Shape;399;g27f299f0ed2_0_207"/>
          <p:cNvPicPr preferRelativeResize="0"/>
          <p:nvPr/>
        </p:nvPicPr>
        <p:blipFill rotWithShape="1">
          <a:blip r:embed="rId3">
            <a:alphaModFix/>
          </a:blip>
          <a:srcRect r="-4373"/>
          <a:stretch/>
        </p:blipFill>
        <p:spPr>
          <a:xfrm>
            <a:off x="53375" y="4682329"/>
            <a:ext cx="2715375" cy="387650"/>
          </a:xfrm>
          <a:prstGeom prst="rect">
            <a:avLst/>
          </a:prstGeom>
          <a:noFill/>
          <a:ln>
            <a:noFill/>
          </a:ln>
        </p:spPr>
      </p:pic>
      <p:pic>
        <p:nvPicPr>
          <p:cNvPr id="3" name="Image 2" descr="Une image contenant meubles, livre, bibliothèque, Rayonnage&#10;&#10;Description générée automatiquement">
            <a:extLst>
              <a:ext uri="{FF2B5EF4-FFF2-40B4-BE49-F238E27FC236}">
                <a16:creationId xmlns:a16="http://schemas.microsoft.com/office/drawing/2014/main" id="{C3073D42-55B4-051E-C852-51DCC764228F}"/>
              </a:ext>
            </a:extLst>
          </p:cNvPr>
          <p:cNvPicPr>
            <a:picLocks noChangeAspect="1"/>
          </p:cNvPicPr>
          <p:nvPr/>
        </p:nvPicPr>
        <p:blipFill>
          <a:blip r:embed="rId4"/>
          <a:stretch>
            <a:fillRect/>
          </a:stretch>
        </p:blipFill>
        <p:spPr>
          <a:xfrm>
            <a:off x="582416" y="184935"/>
            <a:ext cx="4092325" cy="4092325"/>
          </a:xfrm>
          <a:prstGeom prst="rect">
            <a:avLst/>
          </a:prstGeom>
        </p:spPr>
      </p:pic>
      <p:pic>
        <p:nvPicPr>
          <p:cNvPr id="5" name="Image 4" descr="Une image contenant Visage humain, personne, habits, mur&#10;&#10;Description générée automatiquement">
            <a:extLst>
              <a:ext uri="{FF2B5EF4-FFF2-40B4-BE49-F238E27FC236}">
                <a16:creationId xmlns:a16="http://schemas.microsoft.com/office/drawing/2014/main" id="{EA660D3C-BF0A-28F8-3636-AA9CD2288F9F}"/>
              </a:ext>
            </a:extLst>
          </p:cNvPr>
          <p:cNvPicPr>
            <a:picLocks noChangeAspect="1"/>
          </p:cNvPicPr>
          <p:nvPr/>
        </p:nvPicPr>
        <p:blipFill>
          <a:blip r:embed="rId5"/>
          <a:stretch>
            <a:fillRect/>
          </a:stretch>
        </p:blipFill>
        <p:spPr>
          <a:xfrm>
            <a:off x="4843942" y="358132"/>
            <a:ext cx="4068567" cy="2712378"/>
          </a:xfrm>
          <a:prstGeom prst="rect">
            <a:avLst/>
          </a:prstGeom>
        </p:spPr>
      </p:pic>
    </p:spTree>
    <p:extLst>
      <p:ext uri="{BB962C8B-B14F-4D97-AF65-F5344CB8AC3E}">
        <p14:creationId xmlns:p14="http://schemas.microsoft.com/office/powerpoint/2010/main" val="404137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g27f299f0ed2_0_207"/>
          <p:cNvPicPr preferRelativeResize="0"/>
          <p:nvPr/>
        </p:nvPicPr>
        <p:blipFill rotWithShape="1">
          <a:blip r:embed="rId3">
            <a:alphaModFix amt="5000"/>
          </a:blip>
          <a:srcRect/>
          <a:stretch/>
        </p:blipFill>
        <p:spPr>
          <a:xfrm>
            <a:off x="0" y="0"/>
            <a:ext cx="9144000" cy="5143501"/>
          </a:xfrm>
          <a:prstGeom prst="rect">
            <a:avLst/>
          </a:prstGeom>
          <a:noFill/>
          <a:ln>
            <a:noFill/>
          </a:ln>
        </p:spPr>
      </p:pic>
      <p:sp>
        <p:nvSpPr>
          <p:cNvPr id="393" name="Google Shape;393;g27f299f0ed2_0_207"/>
          <p:cNvSpPr/>
          <p:nvPr/>
        </p:nvSpPr>
        <p:spPr>
          <a:xfrm flipH="1">
            <a:off x="204147" y="954202"/>
            <a:ext cx="987000" cy="818100"/>
          </a:xfrm>
          <a:custGeom>
            <a:avLst/>
            <a:gdLst/>
            <a:ahLst/>
            <a:cxnLst/>
            <a:rect l="l" t="t" r="r" b="b"/>
            <a:pathLst>
              <a:path w="120000" h="120000" extrusionOk="0">
                <a:moveTo>
                  <a:pt x="51438" y="33371"/>
                </a:moveTo>
                <a:cubicBezTo>
                  <a:pt x="51438" y="0"/>
                  <a:pt x="51438" y="0"/>
                  <a:pt x="51438" y="0"/>
                </a:cubicBezTo>
                <a:cubicBezTo>
                  <a:pt x="0" y="0"/>
                  <a:pt x="0" y="0"/>
                  <a:pt x="0" y="0"/>
                </a:cubicBezTo>
                <a:cubicBezTo>
                  <a:pt x="0" y="72363"/>
                  <a:pt x="0" y="72363"/>
                  <a:pt x="0" y="72363"/>
                </a:cubicBezTo>
                <a:cubicBezTo>
                  <a:pt x="12733" y="72363"/>
                  <a:pt x="12733" y="72363"/>
                  <a:pt x="12733" y="72363"/>
                </a:cubicBezTo>
                <a:cubicBezTo>
                  <a:pt x="11582" y="81181"/>
                  <a:pt x="7338" y="88011"/>
                  <a:pt x="0" y="92939"/>
                </a:cubicBezTo>
                <a:cubicBezTo>
                  <a:pt x="0" y="120000"/>
                  <a:pt x="0" y="120000"/>
                  <a:pt x="0" y="120000"/>
                </a:cubicBezTo>
                <a:cubicBezTo>
                  <a:pt x="10503" y="117146"/>
                  <a:pt x="20071" y="111786"/>
                  <a:pt x="28633" y="104092"/>
                </a:cubicBezTo>
                <a:cubicBezTo>
                  <a:pt x="36762" y="96397"/>
                  <a:pt x="42589" y="87060"/>
                  <a:pt x="46187" y="76080"/>
                </a:cubicBezTo>
                <a:cubicBezTo>
                  <a:pt x="49712" y="64755"/>
                  <a:pt x="51438" y="50576"/>
                  <a:pt x="51438" y="33371"/>
                </a:cubicBezTo>
                <a:moveTo>
                  <a:pt x="119999" y="33371"/>
                </a:moveTo>
                <a:cubicBezTo>
                  <a:pt x="119999" y="0"/>
                  <a:pt x="119999" y="0"/>
                  <a:pt x="119999" y="0"/>
                </a:cubicBezTo>
                <a:cubicBezTo>
                  <a:pt x="68561" y="0"/>
                  <a:pt x="68561" y="0"/>
                  <a:pt x="68561" y="0"/>
                </a:cubicBezTo>
                <a:cubicBezTo>
                  <a:pt x="68561" y="72363"/>
                  <a:pt x="68561" y="72363"/>
                  <a:pt x="68561" y="72363"/>
                </a:cubicBezTo>
                <a:cubicBezTo>
                  <a:pt x="81223" y="72363"/>
                  <a:pt x="81223" y="72363"/>
                  <a:pt x="81223" y="72363"/>
                </a:cubicBezTo>
                <a:cubicBezTo>
                  <a:pt x="80287" y="81181"/>
                  <a:pt x="76115" y="88011"/>
                  <a:pt x="68561" y="92939"/>
                </a:cubicBezTo>
                <a:cubicBezTo>
                  <a:pt x="68561" y="120000"/>
                  <a:pt x="68561" y="120000"/>
                  <a:pt x="68561" y="120000"/>
                </a:cubicBezTo>
                <a:cubicBezTo>
                  <a:pt x="78992" y="117146"/>
                  <a:pt x="88561" y="111786"/>
                  <a:pt x="97122" y="104092"/>
                </a:cubicBezTo>
                <a:cubicBezTo>
                  <a:pt x="105611" y="96397"/>
                  <a:pt x="111510" y="87060"/>
                  <a:pt x="114748" y="76080"/>
                </a:cubicBezTo>
                <a:cubicBezTo>
                  <a:pt x="118273" y="64755"/>
                  <a:pt x="119999" y="50576"/>
                  <a:pt x="119999" y="33371"/>
                </a:cubicBezTo>
                <a:close/>
              </a:path>
            </a:pathLst>
          </a:custGeom>
          <a:solidFill>
            <a:srgbClr val="0070C0">
              <a:alpha val="21568"/>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4" name="Google Shape;394;g27f299f0ed2_0_207"/>
          <p:cNvSpPr txBox="1">
            <a:spLocks noGrp="1"/>
          </p:cNvSpPr>
          <p:nvPr>
            <p:ph type="body" idx="1"/>
          </p:nvPr>
        </p:nvSpPr>
        <p:spPr>
          <a:xfrm>
            <a:off x="217283" y="1202597"/>
            <a:ext cx="6510088" cy="256771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2800">
                <a:latin typeface="Open Sans"/>
                <a:ea typeface="Open Sans"/>
                <a:cs typeface="Open Sans"/>
                <a:sym typeface="Open Sans"/>
              </a:rPr>
              <a:t>“Les illettrés du 21è siècle ne seront pas ceux qui ne savent ni lire,</a:t>
            </a:r>
            <a:br>
              <a:rPr lang="en-US" sz="2800">
                <a:latin typeface="Open Sans"/>
                <a:ea typeface="Open Sans"/>
                <a:cs typeface="Open Sans"/>
                <a:sym typeface="Open Sans"/>
              </a:rPr>
            </a:br>
            <a:r>
              <a:rPr lang="en-US" sz="2800">
                <a:latin typeface="Open Sans"/>
                <a:ea typeface="Open Sans"/>
                <a:cs typeface="Open Sans"/>
                <a:sym typeface="Open Sans"/>
              </a:rPr>
              <a:t>ni écrire, mais ceux qui ne savent</a:t>
            </a:r>
            <a:br>
              <a:rPr lang="en-US" sz="2800">
                <a:latin typeface="Open Sans"/>
                <a:ea typeface="Open Sans"/>
                <a:cs typeface="Open Sans"/>
                <a:sym typeface="Open Sans"/>
              </a:rPr>
            </a:br>
            <a:r>
              <a:rPr lang="en-US" sz="2800">
                <a:latin typeface="Open Sans"/>
                <a:ea typeface="Open Sans"/>
                <a:cs typeface="Open Sans"/>
                <a:sym typeface="Open Sans"/>
              </a:rPr>
              <a:t>pas apprendre”</a:t>
            </a:r>
            <a:endParaRPr sz="2800">
              <a:latin typeface="Open Sans"/>
              <a:ea typeface="Open Sans"/>
              <a:cs typeface="Open Sans"/>
              <a:sym typeface="Open Sans"/>
            </a:endParaRPr>
          </a:p>
          <a:p>
            <a:pPr marL="342900" lvl="0" indent="0" algn="l" rtl="0">
              <a:lnSpc>
                <a:spcPct val="100000"/>
              </a:lnSpc>
              <a:spcBef>
                <a:spcPts val="0"/>
              </a:spcBef>
              <a:spcAft>
                <a:spcPts val="0"/>
              </a:spcAft>
              <a:buSzPts val="1800"/>
              <a:buNone/>
            </a:pPr>
            <a:endParaRPr sz="2800">
              <a:latin typeface="Open Sans"/>
              <a:ea typeface="Open Sans"/>
              <a:cs typeface="Open Sans"/>
              <a:sym typeface="Open Sans"/>
            </a:endParaRPr>
          </a:p>
          <a:p>
            <a:pPr marL="342900" lvl="0" indent="0" algn="l" rtl="0">
              <a:lnSpc>
                <a:spcPct val="100000"/>
              </a:lnSpc>
              <a:spcBef>
                <a:spcPts val="0"/>
              </a:spcBef>
              <a:spcAft>
                <a:spcPts val="0"/>
              </a:spcAft>
              <a:buSzPts val="1800"/>
              <a:buNone/>
            </a:pPr>
            <a:r>
              <a:rPr lang="en-US" sz="2000" b="1">
                <a:latin typeface="Open Sans"/>
                <a:ea typeface="Open Sans"/>
                <a:cs typeface="Open Sans"/>
                <a:sym typeface="Open Sans"/>
              </a:rPr>
              <a:t>- Alvin Toffler</a:t>
            </a:r>
            <a:r>
              <a:rPr lang="en-US" sz="1800" b="1">
                <a:latin typeface="Open Sans"/>
                <a:ea typeface="Open Sans"/>
                <a:cs typeface="Open Sans"/>
                <a:sym typeface="Open Sans"/>
              </a:rPr>
              <a:t>, écrivain, sociologue et futurologue</a:t>
            </a:r>
            <a:endParaRPr sz="2000" b="1">
              <a:latin typeface="Open Sans"/>
              <a:ea typeface="Open Sans"/>
              <a:cs typeface="Open Sans"/>
              <a:sym typeface="Open Sans"/>
            </a:endParaRPr>
          </a:p>
        </p:txBody>
      </p:sp>
      <p:pic>
        <p:nvPicPr>
          <p:cNvPr id="395" name="Google Shape;395;g27f299f0ed2_0_207"/>
          <p:cNvPicPr preferRelativeResize="0"/>
          <p:nvPr/>
        </p:nvPicPr>
        <p:blipFill rotWithShape="1">
          <a:blip r:embed="rId4">
            <a:alphaModFix/>
          </a:blip>
          <a:srcRect/>
          <a:stretch/>
        </p:blipFill>
        <p:spPr>
          <a:xfrm>
            <a:off x="7209904" y="1435118"/>
            <a:ext cx="1716812" cy="2335196"/>
          </a:xfrm>
          <a:prstGeom prst="rect">
            <a:avLst/>
          </a:prstGeom>
          <a:noFill/>
          <a:ln w="9525" cap="flat" cmpd="sng">
            <a:solidFill>
              <a:schemeClr val="dk1"/>
            </a:solidFill>
            <a:prstDash val="solid"/>
            <a:round/>
            <a:headEnd type="none" w="sm" len="sm"/>
            <a:tailEnd type="none" w="sm" len="sm"/>
          </a:ln>
        </p:spPr>
      </p:pic>
      <p:sp>
        <p:nvSpPr>
          <p:cNvPr id="396" name="Google Shape;396;g27f299f0ed2_0_207"/>
          <p:cNvSpPr/>
          <p:nvPr/>
        </p:nvSpPr>
        <p:spPr>
          <a:xfrm>
            <a:off x="0" y="4576138"/>
            <a:ext cx="9144000" cy="567300"/>
          </a:xfrm>
          <a:prstGeom prst="rect">
            <a:avLst/>
          </a:prstGeom>
          <a:gradFill>
            <a:gsLst>
              <a:gs pos="0">
                <a:schemeClr val="dk1"/>
              </a:gs>
              <a:gs pos="100000">
                <a:srgbClr val="262626"/>
              </a:gs>
            </a:gsLst>
            <a:lin ang="16200038"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397" name="Google Shape;397;g27f299f0ed2_0_207"/>
          <p:cNvSpPr/>
          <p:nvPr/>
        </p:nvSpPr>
        <p:spPr>
          <a:xfrm>
            <a:off x="-287" y="4566033"/>
            <a:ext cx="9144300" cy="52200"/>
          </a:xfrm>
          <a:prstGeom prst="rect">
            <a:avLst/>
          </a:prstGeom>
          <a:solidFill>
            <a:srgbClr val="188DFB"/>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8" name="Google Shape;398;g27f299f0ed2_0_207"/>
          <p:cNvPicPr preferRelativeResize="0"/>
          <p:nvPr/>
        </p:nvPicPr>
        <p:blipFill rotWithShape="1">
          <a:blip r:embed="rId5">
            <a:alphaModFix/>
          </a:blip>
          <a:srcRect/>
          <a:stretch/>
        </p:blipFill>
        <p:spPr>
          <a:xfrm>
            <a:off x="6898477" y="759067"/>
            <a:ext cx="2028239" cy="3047900"/>
          </a:xfrm>
          <a:prstGeom prst="rect">
            <a:avLst/>
          </a:prstGeom>
          <a:noFill/>
          <a:ln w="38100" cap="flat" cmpd="sng">
            <a:solidFill>
              <a:srgbClr val="8FCFF2"/>
            </a:solidFill>
            <a:prstDash val="solid"/>
            <a:round/>
            <a:headEnd type="none" w="sm" len="sm"/>
            <a:tailEnd type="none" w="sm" len="sm"/>
          </a:ln>
        </p:spPr>
      </p:pic>
      <p:pic>
        <p:nvPicPr>
          <p:cNvPr id="399" name="Google Shape;399;g27f299f0ed2_0_207"/>
          <p:cNvPicPr preferRelativeResize="0"/>
          <p:nvPr/>
        </p:nvPicPr>
        <p:blipFill rotWithShape="1">
          <a:blip r:embed="rId6">
            <a:alphaModFix/>
          </a:blip>
          <a:srcRect r="-4373"/>
          <a:stretch/>
        </p:blipFill>
        <p:spPr>
          <a:xfrm>
            <a:off x="53375" y="4682329"/>
            <a:ext cx="2715375" cy="387650"/>
          </a:xfrm>
          <a:prstGeom prst="rect">
            <a:avLst/>
          </a:prstGeom>
          <a:noFill/>
          <a:ln>
            <a:noFill/>
          </a:ln>
        </p:spPr>
      </p:pic>
    </p:spTree>
    <p:extLst>
      <p:ext uri="{BB962C8B-B14F-4D97-AF65-F5344CB8AC3E}">
        <p14:creationId xmlns:p14="http://schemas.microsoft.com/office/powerpoint/2010/main" val="242227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9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
        <p:cNvGrpSpPr/>
        <p:nvPr/>
      </p:nvGrpSpPr>
      <p:grpSpPr>
        <a:xfrm>
          <a:off x="0" y="0"/>
          <a:ext cx="0" cy="0"/>
          <a:chOff x="0" y="0"/>
          <a:chExt cx="0" cy="0"/>
        </a:xfrm>
      </p:grpSpPr>
      <p:pic>
        <p:nvPicPr>
          <p:cNvPr id="165" name="Google Shape;165;p3"/>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166" name="Google Shape;166;p3"/>
          <p:cNvSpPr/>
          <p:nvPr/>
        </p:nvSpPr>
        <p:spPr>
          <a:xfrm>
            <a:off x="26893" y="-10086"/>
            <a:ext cx="9144001" cy="5143500"/>
          </a:xfrm>
          <a:prstGeom prst="rect">
            <a:avLst/>
          </a:prstGeom>
          <a:solidFill>
            <a:schemeClr val="dk1">
              <a:alpha val="55686"/>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7" name="Google Shape;167;p3"/>
          <p:cNvSpPr/>
          <p:nvPr/>
        </p:nvSpPr>
        <p:spPr>
          <a:xfrm>
            <a:off x="419100" y="2064201"/>
            <a:ext cx="6154483" cy="2480625"/>
          </a:xfrm>
          <a:prstGeom prst="roundRect">
            <a:avLst>
              <a:gd name="adj" fmla="val 4215"/>
            </a:avLst>
          </a:prstGeom>
          <a:solidFill>
            <a:srgbClr val="1B2A32"/>
          </a:solidFill>
          <a:ln>
            <a:noFill/>
          </a:ln>
          <a:effectLst>
            <a:outerShdw blurRad="127000" dist="38100" dir="8100000" algn="tr" rotWithShape="0">
              <a:srgbClr val="000000">
                <a:alpha val="29803"/>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168" name="Google Shape;168;p3"/>
          <p:cNvPicPr preferRelativeResize="0">
            <a:picLocks noGrp="1"/>
          </p:cNvPicPr>
          <p:nvPr>
            <p:ph type="pic" idx="2"/>
          </p:nvPr>
        </p:nvPicPr>
        <p:blipFill rotWithShape="1">
          <a:blip r:embed="rId4">
            <a:alphaModFix/>
          </a:blip>
          <a:srcRect/>
          <a:stretch/>
        </p:blipFill>
        <p:spPr>
          <a:xfrm>
            <a:off x="6165816" y="1349034"/>
            <a:ext cx="2101009" cy="3151514"/>
          </a:xfrm>
          <a:prstGeom prst="roundRect">
            <a:avLst>
              <a:gd name="adj" fmla="val 5253"/>
            </a:avLst>
          </a:prstGeom>
          <a:solidFill>
            <a:srgbClr val="D8D8D8"/>
          </a:solidFill>
          <a:ln>
            <a:noFill/>
          </a:ln>
        </p:spPr>
      </p:pic>
      <p:sp>
        <p:nvSpPr>
          <p:cNvPr id="169" name="Google Shape;169;p3"/>
          <p:cNvSpPr/>
          <p:nvPr/>
        </p:nvSpPr>
        <p:spPr>
          <a:xfrm>
            <a:off x="0" y="0"/>
            <a:ext cx="3322737" cy="1349034"/>
          </a:xfrm>
          <a:custGeom>
            <a:avLst/>
            <a:gdLst/>
            <a:ahLst/>
            <a:cxnLst/>
            <a:rect l="l" t="t" r="r" b="b"/>
            <a:pathLst>
              <a:path w="4430316" h="1798712" extrusionOk="0">
                <a:moveTo>
                  <a:pt x="0" y="0"/>
                </a:moveTo>
                <a:lnTo>
                  <a:pt x="4430316" y="0"/>
                </a:lnTo>
                <a:lnTo>
                  <a:pt x="4397259" y="70226"/>
                </a:lnTo>
                <a:cubicBezTo>
                  <a:pt x="4247094" y="358115"/>
                  <a:pt x="4013489" y="607612"/>
                  <a:pt x="3737602" y="777089"/>
                </a:cubicBezTo>
                <a:cubicBezTo>
                  <a:pt x="2885385" y="1296619"/>
                  <a:pt x="1743773" y="517864"/>
                  <a:pt x="906233" y="1161839"/>
                </a:cubicBezTo>
                <a:cubicBezTo>
                  <a:pt x="571287" y="1425628"/>
                  <a:pt x="319112" y="1723778"/>
                  <a:pt x="1629" y="1798442"/>
                </a:cubicBezTo>
                <a:lnTo>
                  <a:pt x="0" y="1798712"/>
                </a:lnTo>
                <a:close/>
              </a:path>
            </a:pathLst>
          </a:custGeom>
          <a:solidFill>
            <a:srgbClr val="4E7E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70" name="Google Shape;170;p3"/>
          <p:cNvSpPr txBox="1"/>
          <p:nvPr/>
        </p:nvSpPr>
        <p:spPr>
          <a:xfrm>
            <a:off x="618617" y="2362496"/>
            <a:ext cx="5547300" cy="1793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Open Sans"/>
                <a:ea typeface="Open Sans"/>
                <a:cs typeface="Open Sans"/>
                <a:sym typeface="Open Sans"/>
              </a:rPr>
              <a:t>74% des experts déclarent souffrir de</a:t>
            </a:r>
            <a:r>
              <a:rPr lang="en-US" sz="1400" b="1" i="0" u="none" strike="noStrike" cap="none">
                <a:solidFill>
                  <a:srgbClr val="E91F32"/>
                </a:solidFill>
                <a:latin typeface="Open Sans"/>
                <a:ea typeface="Open Sans"/>
                <a:cs typeface="Open Sans"/>
                <a:sym typeface="Open Sans"/>
              </a:rPr>
              <a:t> </a:t>
            </a:r>
            <a:r>
              <a:rPr lang="en-US" sz="1400" b="1" i="0" u="none" strike="noStrike" cap="none">
                <a:solidFill>
                  <a:srgbClr val="4E7EFF"/>
                </a:solidFill>
                <a:latin typeface="Open Sans"/>
                <a:ea typeface="Open Sans"/>
                <a:cs typeface="Open Sans"/>
                <a:sym typeface="Open Sans"/>
              </a:rPr>
              <a:t>surinformation</a:t>
            </a:r>
            <a:r>
              <a:rPr lang="en-US" sz="1400" b="0" i="0" u="none" strike="noStrike" cap="none">
                <a:solidFill>
                  <a:schemeClr val="lt1"/>
                </a:solidFill>
                <a:latin typeface="Open Sans"/>
                <a:ea typeface="Open Sans"/>
                <a:cs typeface="Open Sans"/>
                <a:sym typeface="Open Sans"/>
              </a:rPr>
              <a:t> et d’un</a:t>
            </a:r>
            <a:r>
              <a:rPr lang="en-US" sz="1400" b="1" i="0" u="none" strike="noStrike" cap="none">
                <a:solidFill>
                  <a:srgbClr val="E91F32"/>
                </a:solidFill>
                <a:latin typeface="Open Sans"/>
                <a:ea typeface="Open Sans"/>
                <a:cs typeface="Open Sans"/>
                <a:sym typeface="Open Sans"/>
              </a:rPr>
              <a:t> </a:t>
            </a:r>
            <a:r>
              <a:rPr lang="en-US" sz="1400" b="1" i="0" u="none" strike="noStrike" cap="none">
                <a:solidFill>
                  <a:srgbClr val="4E7EFF"/>
                </a:solidFill>
                <a:latin typeface="Open Sans"/>
                <a:ea typeface="Open Sans"/>
                <a:cs typeface="Open Sans"/>
                <a:sym typeface="Open Sans"/>
              </a:rPr>
              <a:t>sentiment d’urgence</a:t>
            </a:r>
            <a:r>
              <a:rPr lang="en-US" sz="1400" b="0" i="0" u="none" strike="noStrike" cap="none">
                <a:solidFill>
                  <a:srgbClr val="4E7EFF"/>
                </a:solidFill>
                <a:latin typeface="Open Sans"/>
                <a:ea typeface="Open Sans"/>
                <a:cs typeface="Open Sans"/>
                <a:sym typeface="Open Sans"/>
              </a:rPr>
              <a:t> </a:t>
            </a:r>
            <a:r>
              <a:rPr lang="en-US" sz="1400" b="0" i="0" u="none" strike="noStrike" cap="none">
                <a:solidFill>
                  <a:schemeClr val="lt1"/>
                </a:solidFill>
                <a:latin typeface="Open Sans"/>
                <a:ea typeface="Open Sans"/>
                <a:cs typeface="Open Sans"/>
                <a:sym typeface="Open Sans"/>
              </a:rPr>
              <a:t>généralisé.  </a:t>
            </a:r>
            <a:r>
              <a:rPr lang="en-US" sz="1000" b="0" i="0" u="none" strike="noStrike" cap="none">
                <a:solidFill>
                  <a:schemeClr val="lt1"/>
                </a:solidFill>
                <a:latin typeface="Open Sans"/>
                <a:ea typeface="Open Sans"/>
                <a:cs typeface="Open Sans"/>
                <a:sym typeface="Open Sans"/>
              </a:rPr>
              <a:t>(Expansion Management Review 2014)</a:t>
            </a:r>
            <a:endParaRPr/>
          </a:p>
          <a:p>
            <a:pPr marL="0" marR="0" lvl="0" indent="0" algn="l" rtl="0">
              <a:lnSpc>
                <a:spcPct val="100000"/>
              </a:lnSpc>
              <a:spcBef>
                <a:spcPts val="0"/>
              </a:spcBef>
              <a:spcAft>
                <a:spcPts val="0"/>
              </a:spcAft>
              <a:buNone/>
            </a:pPr>
            <a:endParaRPr sz="14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US" sz="1400" b="0" i="0" u="none" strike="noStrike" cap="none">
                <a:solidFill>
                  <a:schemeClr val="lt1"/>
                </a:solidFill>
                <a:latin typeface="Open Sans"/>
                <a:ea typeface="Open Sans"/>
                <a:cs typeface="Open Sans"/>
                <a:sym typeface="Open Sans"/>
              </a:rPr>
              <a:t>28,2% des personnes actives (OFS 2022) sont dans la zone critique du Job Stress Index.</a:t>
            </a:r>
            <a:endParaRPr/>
          </a:p>
          <a:p>
            <a:pPr marL="0" marR="0" lvl="0" indent="0" algn="l" rtl="0">
              <a:lnSpc>
                <a:spcPct val="100000"/>
              </a:lnSpc>
              <a:spcBef>
                <a:spcPts val="0"/>
              </a:spcBef>
              <a:spcAft>
                <a:spcPts val="0"/>
              </a:spcAft>
              <a:buNone/>
            </a:pPr>
            <a:endParaRPr sz="14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US" sz="1400" b="0" i="0" u="none" strike="noStrike" cap="none">
                <a:solidFill>
                  <a:schemeClr val="lt1"/>
                </a:solidFill>
                <a:latin typeface="Open Sans"/>
                <a:ea typeface="Open Sans"/>
                <a:cs typeface="Open Sans"/>
                <a:sym typeface="Open Sans"/>
              </a:rPr>
              <a:t>56,6% des personnes (OFS 2022) se sentent émotionnellement épuisées,</a:t>
            </a:r>
            <a:r>
              <a:rPr lang="en-US">
                <a:solidFill>
                  <a:schemeClr val="lt1"/>
                </a:solidFill>
                <a:latin typeface="Open Sans"/>
                <a:ea typeface="Open Sans"/>
                <a:cs typeface="Open Sans"/>
                <a:sym typeface="Open Sans"/>
              </a:rPr>
              <a:t> </a:t>
            </a:r>
            <a:r>
              <a:rPr lang="en-US" sz="1400" b="0" i="0" u="none" strike="noStrike" cap="none">
                <a:solidFill>
                  <a:schemeClr val="lt1"/>
                </a:solidFill>
                <a:latin typeface="Open Sans"/>
                <a:ea typeface="Open Sans"/>
                <a:cs typeface="Open Sans"/>
                <a:sym typeface="Open Sans"/>
              </a:rPr>
              <a:t>en relation au rapport contraintes-ressources.</a:t>
            </a:r>
            <a:endParaRPr/>
          </a:p>
        </p:txBody>
      </p:sp>
      <p:sp>
        <p:nvSpPr>
          <p:cNvPr id="171" name="Google Shape;171;p3"/>
          <p:cNvSpPr/>
          <p:nvPr/>
        </p:nvSpPr>
        <p:spPr>
          <a:xfrm>
            <a:off x="8519160" y="4544826"/>
            <a:ext cx="411480" cy="411480"/>
          </a:xfrm>
          <a:prstGeom prst="roundRect">
            <a:avLst>
              <a:gd name="adj" fmla="val 8260"/>
            </a:avLst>
          </a:prstGeom>
          <a:solidFill>
            <a:srgbClr val="4E7EFF"/>
          </a:solidFill>
          <a:ln>
            <a:noFill/>
          </a:ln>
          <a:effectLst>
            <a:outerShdw blurRad="241300" dist="2286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72" name="Google Shape;172;p3"/>
          <p:cNvSpPr/>
          <p:nvPr/>
        </p:nvSpPr>
        <p:spPr>
          <a:xfrm>
            <a:off x="8540228" y="187194"/>
            <a:ext cx="411480" cy="411480"/>
          </a:xfrm>
          <a:prstGeom prst="roundRect">
            <a:avLst>
              <a:gd name="adj" fmla="val 8260"/>
            </a:avLst>
          </a:prstGeom>
          <a:solidFill>
            <a:srgbClr val="4E7EFF"/>
          </a:solidFill>
          <a:ln>
            <a:noFill/>
          </a:ln>
          <a:effectLst>
            <a:outerShdw blurRad="241300" dist="2286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73" name="Google Shape;173;p3"/>
          <p:cNvSpPr/>
          <p:nvPr/>
        </p:nvSpPr>
        <p:spPr>
          <a:xfrm>
            <a:off x="512027" y="1304755"/>
            <a:ext cx="565378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Open Sans"/>
                <a:ea typeface="Open Sans"/>
                <a:cs typeface="Open Sans"/>
                <a:sym typeface="Open Sans"/>
              </a:rPr>
              <a:t>La triste vérité :</a:t>
            </a:r>
            <a:endParaRPr sz="1800" b="1"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14"/>
        <p:cNvGrpSpPr/>
        <p:nvPr/>
      </p:nvGrpSpPr>
      <p:grpSpPr>
        <a:xfrm>
          <a:off x="0" y="0"/>
          <a:ext cx="0" cy="0"/>
          <a:chOff x="0" y="0"/>
          <a:chExt cx="0" cy="0"/>
        </a:xfrm>
      </p:grpSpPr>
      <p:pic>
        <p:nvPicPr>
          <p:cNvPr id="415" name="Google Shape;415;g27d35e81eb2_1_833"/>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416" name="Google Shape;416;g27d35e81eb2_1_833"/>
          <p:cNvSpPr/>
          <p:nvPr/>
        </p:nvSpPr>
        <p:spPr>
          <a:xfrm>
            <a:off x="0" y="0"/>
            <a:ext cx="9144000" cy="5143500"/>
          </a:xfrm>
          <a:prstGeom prst="roundRect">
            <a:avLst>
              <a:gd name="adj" fmla="val 0"/>
            </a:avLst>
          </a:prstGeom>
          <a:solidFill>
            <a:srgbClr val="1B2A32">
              <a:alpha val="60000"/>
            </a:srgbClr>
          </a:solidFill>
          <a:ln>
            <a:noFill/>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7" name="Google Shape;417;g27d35e81eb2_1_833"/>
          <p:cNvSpPr/>
          <p:nvPr/>
        </p:nvSpPr>
        <p:spPr>
          <a:xfrm>
            <a:off x="0" y="226608"/>
            <a:ext cx="9144000" cy="638807"/>
          </a:xfrm>
          <a:prstGeom prst="rect">
            <a:avLst/>
          </a:prstGeom>
          <a:solidFill>
            <a:srgbClr val="0A4E8D">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8" name="Google Shape;418;g27d35e81eb2_1_833"/>
          <p:cNvSpPr txBox="1"/>
          <p:nvPr/>
        </p:nvSpPr>
        <p:spPr>
          <a:xfrm>
            <a:off x="0" y="343244"/>
            <a:ext cx="9144000" cy="426271"/>
          </a:xfrm>
          <a:prstGeom prst="rect">
            <a:avLst/>
          </a:prstGeom>
          <a:noFill/>
          <a:ln>
            <a:noFill/>
          </a:ln>
        </p:spPr>
        <p:txBody>
          <a:bodyPr spcFirstLastPara="1" wrap="square" lIns="19050" tIns="19050" rIns="19050" bIns="19050" anchor="t" anchorCtr="0">
            <a:spAutoFit/>
          </a:bodyPr>
          <a:lstStyle/>
          <a:p>
            <a:pPr marL="0" marR="0" lvl="0" indent="0" algn="ctr" rtl="0">
              <a:lnSpc>
                <a:spcPct val="90000"/>
              </a:lnSpc>
              <a:spcBef>
                <a:spcPts val="0"/>
              </a:spcBef>
              <a:spcAft>
                <a:spcPts val="0"/>
              </a:spcAft>
              <a:buClr>
                <a:srgbClr val="000000"/>
              </a:buClr>
              <a:buSzPts val="3000"/>
              <a:buFont typeface="Arial"/>
              <a:buNone/>
            </a:pPr>
            <a:r>
              <a:rPr lang="en-US" sz="2800" b="1" i="0" u="none" strike="noStrike" cap="none">
                <a:solidFill>
                  <a:schemeClr val="lt1"/>
                </a:solidFill>
                <a:latin typeface="Open Sans"/>
                <a:ea typeface="Open Sans"/>
                <a:cs typeface="Open Sans"/>
                <a:sym typeface="Open Sans"/>
              </a:rPr>
              <a:t>L’apprentissage à l’ère de l‘infobésité</a:t>
            </a:r>
            <a:endParaRPr sz="2800" b="1" i="0" u="none" strike="noStrike" cap="none">
              <a:solidFill>
                <a:schemeClr val="lt1"/>
              </a:solidFill>
              <a:latin typeface="Open Sans"/>
              <a:ea typeface="Open Sans"/>
              <a:cs typeface="Open Sans"/>
              <a:sym typeface="Open Sans"/>
            </a:endParaRPr>
          </a:p>
        </p:txBody>
      </p:sp>
      <p:grpSp>
        <p:nvGrpSpPr>
          <p:cNvPr id="419" name="Google Shape;419;g27d35e81eb2_1_833"/>
          <p:cNvGrpSpPr/>
          <p:nvPr/>
        </p:nvGrpSpPr>
        <p:grpSpPr>
          <a:xfrm>
            <a:off x="155665" y="1182831"/>
            <a:ext cx="2876653" cy="3538350"/>
            <a:chOff x="164010" y="1448157"/>
            <a:chExt cx="3835537" cy="4717800"/>
          </a:xfrm>
        </p:grpSpPr>
        <p:grpSp>
          <p:nvGrpSpPr>
            <p:cNvPr id="420" name="Google Shape;420;g27d35e81eb2_1_833"/>
            <p:cNvGrpSpPr/>
            <p:nvPr/>
          </p:nvGrpSpPr>
          <p:grpSpPr>
            <a:xfrm>
              <a:off x="164010" y="1448157"/>
              <a:ext cx="3835537" cy="4717800"/>
              <a:chOff x="4292563" y="1448158"/>
              <a:chExt cx="3835537" cy="4717800"/>
            </a:xfrm>
          </p:grpSpPr>
          <p:sp>
            <p:nvSpPr>
              <p:cNvPr id="421" name="Google Shape;421;g27d35e81eb2_1_833"/>
              <p:cNvSpPr/>
              <p:nvPr/>
            </p:nvSpPr>
            <p:spPr>
              <a:xfrm>
                <a:off x="4292600" y="1535818"/>
                <a:ext cx="3835500" cy="4272000"/>
              </a:xfrm>
              <a:prstGeom prst="roundRect">
                <a:avLst>
                  <a:gd name="adj" fmla="val 3960"/>
                </a:avLst>
              </a:prstGeom>
              <a:solidFill>
                <a:srgbClr val="8FCF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grpSp>
            <p:nvGrpSpPr>
              <p:cNvPr id="422" name="Google Shape;422;g27d35e81eb2_1_833"/>
              <p:cNvGrpSpPr/>
              <p:nvPr/>
            </p:nvGrpSpPr>
            <p:grpSpPr>
              <a:xfrm>
                <a:off x="4292563" y="1448158"/>
                <a:ext cx="3835232" cy="4717800"/>
                <a:chOff x="1326995" y="2744928"/>
                <a:chExt cx="2938200" cy="4717800"/>
              </a:xfrm>
            </p:grpSpPr>
            <p:sp>
              <p:nvSpPr>
                <p:cNvPr id="423" name="Google Shape;423;g27d35e81eb2_1_833"/>
                <p:cNvSpPr/>
                <p:nvPr/>
              </p:nvSpPr>
              <p:spPr>
                <a:xfrm>
                  <a:off x="1326995" y="2744928"/>
                  <a:ext cx="2938200" cy="4717800"/>
                </a:xfrm>
                <a:custGeom>
                  <a:avLst/>
                  <a:gdLst/>
                  <a:ahLst/>
                  <a:cxnLst/>
                  <a:rect l="l" t="t" r="r" b="b"/>
                  <a:pathLst>
                    <a:path w="120000" h="120000" extrusionOk="0">
                      <a:moveTo>
                        <a:pt x="0" y="0"/>
                      </a:moveTo>
                      <a:lnTo>
                        <a:pt x="120000" y="0"/>
                      </a:lnTo>
                      <a:lnTo>
                        <a:pt x="120000" y="119994"/>
                      </a:lnTo>
                      <a:lnTo>
                        <a:pt x="0" y="119994"/>
                      </a:lnTo>
                      <a:lnTo>
                        <a:pt x="0" y="0"/>
                      </a:lnTo>
                      <a:close/>
                    </a:path>
                  </a:pathLst>
                </a:custGeom>
                <a:solidFill>
                  <a:srgbClr val="0863A5"/>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cap="none">
                    <a:solidFill>
                      <a:schemeClr val="dk1"/>
                    </a:solidFill>
                    <a:latin typeface="Roboto"/>
                    <a:ea typeface="Roboto"/>
                    <a:cs typeface="Roboto"/>
                    <a:sym typeface="Roboto"/>
                  </a:endParaRPr>
                </a:p>
              </p:txBody>
            </p:sp>
            <p:sp>
              <p:nvSpPr>
                <p:cNvPr id="424" name="Google Shape;424;g27d35e81eb2_1_833"/>
                <p:cNvSpPr/>
                <p:nvPr/>
              </p:nvSpPr>
              <p:spPr>
                <a:xfrm>
                  <a:off x="1391111" y="2961553"/>
                  <a:ext cx="2789700" cy="460500"/>
                </a:xfrm>
                <a:custGeom>
                  <a:avLst/>
                  <a:gdLst/>
                  <a:ahLst/>
                  <a:cxnLst/>
                  <a:rect l="l" t="t" r="r" b="b"/>
                  <a:pathLst>
                    <a:path w="120000" h="120000" extrusionOk="0">
                      <a:moveTo>
                        <a:pt x="0" y="0"/>
                      </a:moveTo>
                      <a:lnTo>
                        <a:pt x="120000" y="0"/>
                      </a:lnTo>
                      <a:lnTo>
                        <a:pt x="120000" y="120000"/>
                      </a:lnTo>
                      <a:lnTo>
                        <a:pt x="0" y="120000"/>
                      </a:lnTo>
                      <a:close/>
                    </a:path>
                  </a:pathLst>
                </a:custGeom>
                <a:solidFill>
                  <a:srgbClr val="0863A5"/>
                </a:solidFill>
                <a:ln>
                  <a:noFill/>
                </a:ln>
              </p:spPr>
              <p:txBody>
                <a:bodyPr spcFirstLastPara="1" wrap="square" lIns="0" tIns="0" rIns="0" bIns="0" anchor="ctr" anchorCtr="0">
                  <a:noAutofit/>
                </a:bodyPr>
                <a:lstStyle/>
                <a:p>
                  <a:pPr marL="76200" marR="0" lvl="0" indent="0" algn="ctr" rtl="0">
                    <a:lnSpc>
                      <a:spcPct val="100000"/>
                    </a:lnSpc>
                    <a:spcBef>
                      <a:spcPts val="0"/>
                    </a:spcBef>
                    <a:spcAft>
                      <a:spcPts val="0"/>
                    </a:spcAft>
                    <a:buNone/>
                  </a:pPr>
                  <a:r>
                    <a:rPr lang="en-US" sz="2000" b="1" i="0" u="none" strike="noStrike" cap="none">
                      <a:solidFill>
                        <a:schemeClr val="lt1"/>
                      </a:solidFill>
                      <a:latin typeface="Open Sans"/>
                      <a:ea typeface="Open Sans"/>
                      <a:cs typeface="Open Sans"/>
                      <a:sym typeface="Open Sans"/>
                    </a:rPr>
                    <a:t>1. Quoi apprendre</a:t>
                  </a:r>
                  <a:endParaRPr sz="2000" b="0" i="0" u="none" strike="noStrike" cap="none">
                    <a:solidFill>
                      <a:schemeClr val="lt1"/>
                    </a:solidFill>
                    <a:latin typeface="Open Sans"/>
                    <a:ea typeface="Open Sans"/>
                    <a:cs typeface="Open Sans"/>
                    <a:sym typeface="Open Sans"/>
                  </a:endParaRPr>
                </a:p>
              </p:txBody>
            </p:sp>
          </p:grpSp>
        </p:grpSp>
        <p:pic>
          <p:nvPicPr>
            <p:cNvPr id="425" name="Google Shape;425;g27d35e81eb2_1_833"/>
            <p:cNvPicPr preferRelativeResize="0"/>
            <p:nvPr/>
          </p:nvPicPr>
          <p:blipFill rotWithShape="1">
            <a:blip r:embed="rId4">
              <a:alphaModFix/>
            </a:blip>
            <a:srcRect/>
            <a:stretch/>
          </p:blipFill>
          <p:spPr>
            <a:xfrm>
              <a:off x="247832" y="2457112"/>
              <a:ext cx="3641324" cy="3425249"/>
            </a:xfrm>
            <a:prstGeom prst="rect">
              <a:avLst/>
            </a:prstGeom>
            <a:noFill/>
            <a:ln>
              <a:noFill/>
            </a:ln>
            <a:effectLst>
              <a:outerShdw blurRad="292100" dist="139700" dir="2700000" algn="tl" rotWithShape="0">
                <a:srgbClr val="333333">
                  <a:alpha val="60000"/>
                </a:srgbClr>
              </a:outerShdw>
            </a:effectLst>
          </p:spPr>
        </p:pic>
      </p:grpSp>
      <p:grpSp>
        <p:nvGrpSpPr>
          <p:cNvPr id="426" name="Google Shape;426;g27d35e81eb2_1_833"/>
          <p:cNvGrpSpPr/>
          <p:nvPr/>
        </p:nvGrpSpPr>
        <p:grpSpPr>
          <a:xfrm>
            <a:off x="3129486" y="1182831"/>
            <a:ext cx="2876653" cy="3528225"/>
            <a:chOff x="4148948" y="1448158"/>
            <a:chExt cx="3835537" cy="4704300"/>
          </a:xfrm>
        </p:grpSpPr>
        <p:grpSp>
          <p:nvGrpSpPr>
            <p:cNvPr id="427" name="Google Shape;427;g27d35e81eb2_1_833"/>
            <p:cNvGrpSpPr/>
            <p:nvPr/>
          </p:nvGrpSpPr>
          <p:grpSpPr>
            <a:xfrm>
              <a:off x="4148948" y="1448158"/>
              <a:ext cx="3835537" cy="4704300"/>
              <a:chOff x="4292563" y="1448158"/>
              <a:chExt cx="3835537" cy="4704300"/>
            </a:xfrm>
          </p:grpSpPr>
          <p:sp>
            <p:nvSpPr>
              <p:cNvPr id="428" name="Google Shape;428;g27d35e81eb2_1_833"/>
              <p:cNvSpPr/>
              <p:nvPr/>
            </p:nvSpPr>
            <p:spPr>
              <a:xfrm>
                <a:off x="4292600" y="1535818"/>
                <a:ext cx="3835500" cy="4272000"/>
              </a:xfrm>
              <a:prstGeom prst="roundRect">
                <a:avLst>
                  <a:gd name="adj" fmla="val 3960"/>
                </a:avLst>
              </a:prstGeom>
              <a:solidFill>
                <a:srgbClr val="8FCF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grpSp>
            <p:nvGrpSpPr>
              <p:cNvPr id="429" name="Google Shape;429;g27d35e81eb2_1_833"/>
              <p:cNvGrpSpPr/>
              <p:nvPr/>
            </p:nvGrpSpPr>
            <p:grpSpPr>
              <a:xfrm>
                <a:off x="4292563" y="1448158"/>
                <a:ext cx="3835232" cy="4704300"/>
                <a:chOff x="1326995" y="2744928"/>
                <a:chExt cx="2938200" cy="4704300"/>
              </a:xfrm>
            </p:grpSpPr>
            <p:sp>
              <p:nvSpPr>
                <p:cNvPr id="430" name="Google Shape;430;g27d35e81eb2_1_833"/>
                <p:cNvSpPr/>
                <p:nvPr/>
              </p:nvSpPr>
              <p:spPr>
                <a:xfrm>
                  <a:off x="1326995" y="2744928"/>
                  <a:ext cx="2938200" cy="4704300"/>
                </a:xfrm>
                <a:custGeom>
                  <a:avLst/>
                  <a:gdLst/>
                  <a:ahLst/>
                  <a:cxnLst/>
                  <a:rect l="l" t="t" r="r" b="b"/>
                  <a:pathLst>
                    <a:path w="120000" h="120000" extrusionOk="0">
                      <a:moveTo>
                        <a:pt x="0" y="0"/>
                      </a:moveTo>
                      <a:lnTo>
                        <a:pt x="120000" y="0"/>
                      </a:lnTo>
                      <a:lnTo>
                        <a:pt x="120000" y="119994"/>
                      </a:lnTo>
                      <a:lnTo>
                        <a:pt x="0" y="119994"/>
                      </a:lnTo>
                      <a:lnTo>
                        <a:pt x="0" y="0"/>
                      </a:lnTo>
                      <a:close/>
                    </a:path>
                  </a:pathLst>
                </a:custGeom>
                <a:solidFill>
                  <a:srgbClr val="0863A5"/>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cap="none">
                    <a:solidFill>
                      <a:schemeClr val="dk1"/>
                    </a:solidFill>
                    <a:latin typeface="Roboto"/>
                    <a:ea typeface="Roboto"/>
                    <a:cs typeface="Roboto"/>
                    <a:sym typeface="Roboto"/>
                  </a:endParaRPr>
                </a:p>
              </p:txBody>
            </p:sp>
            <p:sp>
              <p:nvSpPr>
                <p:cNvPr id="431" name="Google Shape;431;g27d35e81eb2_1_833"/>
                <p:cNvSpPr/>
                <p:nvPr/>
              </p:nvSpPr>
              <p:spPr>
                <a:xfrm>
                  <a:off x="1401331" y="2961553"/>
                  <a:ext cx="2789700" cy="460500"/>
                </a:xfrm>
                <a:custGeom>
                  <a:avLst/>
                  <a:gdLst/>
                  <a:ahLst/>
                  <a:cxnLst/>
                  <a:rect l="l" t="t" r="r" b="b"/>
                  <a:pathLst>
                    <a:path w="120000" h="120000" extrusionOk="0">
                      <a:moveTo>
                        <a:pt x="0" y="0"/>
                      </a:moveTo>
                      <a:lnTo>
                        <a:pt x="120000" y="0"/>
                      </a:lnTo>
                      <a:lnTo>
                        <a:pt x="120000" y="120000"/>
                      </a:lnTo>
                      <a:lnTo>
                        <a:pt x="0" y="120000"/>
                      </a:lnTo>
                      <a:close/>
                    </a:path>
                  </a:pathLst>
                </a:custGeom>
                <a:solidFill>
                  <a:srgbClr val="0863A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400"/>
                    <a:buFont typeface="Bree Serif"/>
                    <a:buNone/>
                  </a:pPr>
                  <a:r>
                    <a:rPr lang="en-US" sz="2000" b="1" i="0" u="none" strike="noStrike" cap="none">
                      <a:solidFill>
                        <a:schemeClr val="lt1"/>
                      </a:solidFill>
                      <a:latin typeface="Open Sans"/>
                      <a:ea typeface="Open Sans"/>
                      <a:cs typeface="Open Sans"/>
                      <a:sym typeface="Open Sans"/>
                    </a:rPr>
                    <a:t>2.</a:t>
                  </a:r>
                  <a:endParaRPr sz="2000" b="0" i="0" u="none" strike="noStrike" cap="none">
                    <a:solidFill>
                      <a:schemeClr val="lt1"/>
                    </a:solidFill>
                    <a:latin typeface="Open Sans"/>
                    <a:ea typeface="Open Sans"/>
                    <a:cs typeface="Open Sans"/>
                    <a:sym typeface="Open Sans"/>
                  </a:endParaRPr>
                </a:p>
              </p:txBody>
            </p:sp>
          </p:grpSp>
        </p:grpSp>
        <p:pic>
          <p:nvPicPr>
            <p:cNvPr id="432" name="Google Shape;432;g27d35e81eb2_1_833"/>
            <p:cNvPicPr preferRelativeResize="0"/>
            <p:nvPr/>
          </p:nvPicPr>
          <p:blipFill rotWithShape="1">
            <a:blip r:embed="rId4">
              <a:alphaModFix/>
            </a:blip>
            <a:srcRect/>
            <a:stretch/>
          </p:blipFill>
          <p:spPr>
            <a:xfrm>
              <a:off x="4246023" y="2470366"/>
              <a:ext cx="3641322" cy="3425249"/>
            </a:xfrm>
            <a:prstGeom prst="rect">
              <a:avLst/>
            </a:prstGeom>
            <a:noFill/>
            <a:ln>
              <a:noFill/>
            </a:ln>
            <a:effectLst>
              <a:outerShdw blurRad="292100" dist="139700" dir="2700000" algn="tl" rotWithShape="0">
                <a:srgbClr val="333333">
                  <a:alpha val="60000"/>
                </a:srgbClr>
              </a:outerShdw>
            </a:effectLst>
          </p:spPr>
        </p:pic>
      </p:grpSp>
      <p:grpSp>
        <p:nvGrpSpPr>
          <p:cNvPr id="433" name="Google Shape;433;g27d35e81eb2_1_833"/>
          <p:cNvGrpSpPr/>
          <p:nvPr/>
        </p:nvGrpSpPr>
        <p:grpSpPr>
          <a:xfrm>
            <a:off x="6106883" y="1192770"/>
            <a:ext cx="2876653" cy="3518325"/>
            <a:chOff x="8133887" y="1461409"/>
            <a:chExt cx="3835537" cy="4691100"/>
          </a:xfrm>
        </p:grpSpPr>
        <p:grpSp>
          <p:nvGrpSpPr>
            <p:cNvPr id="434" name="Google Shape;434;g27d35e81eb2_1_833"/>
            <p:cNvGrpSpPr/>
            <p:nvPr/>
          </p:nvGrpSpPr>
          <p:grpSpPr>
            <a:xfrm>
              <a:off x="8133887" y="1461409"/>
              <a:ext cx="3835537" cy="4691100"/>
              <a:chOff x="4292563" y="1461410"/>
              <a:chExt cx="3835537" cy="4691100"/>
            </a:xfrm>
          </p:grpSpPr>
          <p:sp>
            <p:nvSpPr>
              <p:cNvPr id="435" name="Google Shape;435;g27d35e81eb2_1_833"/>
              <p:cNvSpPr/>
              <p:nvPr/>
            </p:nvSpPr>
            <p:spPr>
              <a:xfrm>
                <a:off x="4292600" y="1535818"/>
                <a:ext cx="3835500" cy="4272000"/>
              </a:xfrm>
              <a:prstGeom prst="roundRect">
                <a:avLst>
                  <a:gd name="adj" fmla="val 3960"/>
                </a:avLst>
              </a:prstGeom>
              <a:solidFill>
                <a:srgbClr val="8FCF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grpSp>
            <p:nvGrpSpPr>
              <p:cNvPr id="436" name="Google Shape;436;g27d35e81eb2_1_833"/>
              <p:cNvGrpSpPr/>
              <p:nvPr/>
            </p:nvGrpSpPr>
            <p:grpSpPr>
              <a:xfrm>
                <a:off x="4292563" y="1461410"/>
                <a:ext cx="3835232" cy="4691100"/>
                <a:chOff x="1326995" y="2758180"/>
                <a:chExt cx="2938200" cy="4691100"/>
              </a:xfrm>
            </p:grpSpPr>
            <p:sp>
              <p:nvSpPr>
                <p:cNvPr id="437" name="Google Shape;437;g27d35e81eb2_1_833"/>
                <p:cNvSpPr/>
                <p:nvPr/>
              </p:nvSpPr>
              <p:spPr>
                <a:xfrm>
                  <a:off x="1326995" y="2758180"/>
                  <a:ext cx="2938200" cy="4691100"/>
                </a:xfrm>
                <a:custGeom>
                  <a:avLst/>
                  <a:gdLst/>
                  <a:ahLst/>
                  <a:cxnLst/>
                  <a:rect l="l" t="t" r="r" b="b"/>
                  <a:pathLst>
                    <a:path w="120000" h="120000" extrusionOk="0">
                      <a:moveTo>
                        <a:pt x="0" y="0"/>
                      </a:moveTo>
                      <a:lnTo>
                        <a:pt x="120000" y="0"/>
                      </a:lnTo>
                      <a:lnTo>
                        <a:pt x="120000" y="119994"/>
                      </a:lnTo>
                      <a:lnTo>
                        <a:pt x="0" y="119994"/>
                      </a:lnTo>
                      <a:lnTo>
                        <a:pt x="0" y="0"/>
                      </a:lnTo>
                      <a:close/>
                    </a:path>
                  </a:pathLst>
                </a:custGeom>
                <a:solidFill>
                  <a:srgbClr val="0863A5"/>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cap="none">
                    <a:solidFill>
                      <a:schemeClr val="dk1"/>
                    </a:solidFill>
                    <a:latin typeface="Roboto"/>
                    <a:ea typeface="Roboto"/>
                    <a:cs typeface="Roboto"/>
                    <a:sym typeface="Roboto"/>
                  </a:endParaRPr>
                </a:p>
              </p:txBody>
            </p:sp>
            <p:sp>
              <p:nvSpPr>
                <p:cNvPr id="438" name="Google Shape;438;g27d35e81eb2_1_833"/>
                <p:cNvSpPr/>
                <p:nvPr/>
              </p:nvSpPr>
              <p:spPr>
                <a:xfrm>
                  <a:off x="1605574" y="2961539"/>
                  <a:ext cx="2230200" cy="460500"/>
                </a:xfrm>
                <a:custGeom>
                  <a:avLst/>
                  <a:gdLst/>
                  <a:ahLst/>
                  <a:cxnLst/>
                  <a:rect l="l" t="t" r="r" b="b"/>
                  <a:pathLst>
                    <a:path w="120000" h="120000" extrusionOk="0">
                      <a:moveTo>
                        <a:pt x="0" y="0"/>
                      </a:moveTo>
                      <a:lnTo>
                        <a:pt x="120000" y="0"/>
                      </a:lnTo>
                      <a:lnTo>
                        <a:pt x="120000" y="120000"/>
                      </a:lnTo>
                      <a:lnTo>
                        <a:pt x="0" y="120000"/>
                      </a:lnTo>
                      <a:close/>
                    </a:path>
                  </a:pathLst>
                </a:custGeom>
                <a:solidFill>
                  <a:srgbClr val="0863A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400"/>
                    <a:buFont typeface="Bree Serif"/>
                    <a:buNone/>
                  </a:pPr>
                  <a:r>
                    <a:rPr lang="en-US" sz="2000" b="1" i="0" u="none" strike="noStrike" cap="none">
                      <a:solidFill>
                        <a:schemeClr val="lt1"/>
                      </a:solidFill>
                      <a:latin typeface="Open Sans"/>
                      <a:ea typeface="Open Sans"/>
                      <a:cs typeface="Open Sans"/>
                      <a:sym typeface="Open Sans"/>
                    </a:rPr>
                    <a:t>3.</a:t>
                  </a:r>
                  <a:endParaRPr sz="2000" b="0" i="0" u="none" strike="noStrike" cap="none">
                    <a:solidFill>
                      <a:schemeClr val="lt1"/>
                    </a:solidFill>
                    <a:latin typeface="Open Sans"/>
                    <a:ea typeface="Open Sans"/>
                    <a:cs typeface="Open Sans"/>
                    <a:sym typeface="Open Sans"/>
                  </a:endParaRPr>
                </a:p>
              </p:txBody>
            </p:sp>
          </p:grpSp>
        </p:grpSp>
        <p:pic>
          <p:nvPicPr>
            <p:cNvPr id="439" name="Google Shape;439;g27d35e81eb2_1_833"/>
            <p:cNvPicPr preferRelativeResize="0"/>
            <p:nvPr/>
          </p:nvPicPr>
          <p:blipFill rotWithShape="1">
            <a:blip r:embed="rId4">
              <a:alphaModFix/>
            </a:blip>
            <a:srcRect/>
            <a:stretch/>
          </p:blipFill>
          <p:spPr>
            <a:xfrm>
              <a:off x="8230961" y="2457111"/>
              <a:ext cx="3641324" cy="3425249"/>
            </a:xfrm>
            <a:prstGeom prst="rect">
              <a:avLst/>
            </a:prstGeom>
            <a:noFill/>
            <a:ln>
              <a:noFill/>
            </a:ln>
            <a:effectLst>
              <a:outerShdw blurRad="292100" dist="139700" dir="2700000" algn="tl" rotWithShape="0">
                <a:srgbClr val="333333">
                  <a:alpha val="60000"/>
                </a:srgbClr>
              </a:outerShdw>
            </a:effectLst>
          </p:spPr>
        </p:pic>
      </p:grpSp>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g27f299f0ed2_0_130"/>
          <p:cNvPicPr preferRelativeResize="0"/>
          <p:nvPr/>
        </p:nvPicPr>
        <p:blipFill rotWithShape="1">
          <a:blip r:embed="rId3">
            <a:alphaModFix/>
          </a:blip>
          <a:srcRect/>
          <a:stretch/>
        </p:blipFill>
        <p:spPr>
          <a:xfrm>
            <a:off x="0" y="108"/>
            <a:ext cx="9144000" cy="5143284"/>
          </a:xfrm>
          <a:prstGeom prst="rect">
            <a:avLst/>
          </a:prstGeom>
          <a:noFill/>
          <a:ln>
            <a:noFill/>
          </a:ln>
        </p:spPr>
      </p:pic>
      <p:sp>
        <p:nvSpPr>
          <p:cNvPr id="446" name="Google Shape;446;g27f299f0ed2_0_130"/>
          <p:cNvSpPr/>
          <p:nvPr/>
        </p:nvSpPr>
        <p:spPr>
          <a:xfrm>
            <a:off x="-1" y="-108"/>
            <a:ext cx="9144000" cy="5143500"/>
          </a:xfrm>
          <a:prstGeom prst="roundRect">
            <a:avLst>
              <a:gd name="adj" fmla="val 0"/>
            </a:avLst>
          </a:prstGeom>
          <a:solidFill>
            <a:srgbClr val="1B2A32">
              <a:alpha val="60000"/>
            </a:srgbClr>
          </a:solidFill>
          <a:ln>
            <a:noFill/>
          </a:ln>
          <a:effectLst>
            <a:outerShdw blurRad="508000" dist="1104900" dir="2160000" sx="78000" sy="78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7" name="Google Shape;447;g27f299f0ed2_0_130"/>
          <p:cNvPicPr preferRelativeResize="0"/>
          <p:nvPr/>
        </p:nvPicPr>
        <p:blipFill rotWithShape="1">
          <a:blip r:embed="rId4">
            <a:alphaModFix/>
          </a:blip>
          <a:srcRect/>
          <a:stretch/>
        </p:blipFill>
        <p:spPr>
          <a:xfrm>
            <a:off x="1126671" y="173932"/>
            <a:ext cx="6890657" cy="4795635"/>
          </a:xfrm>
          <a:prstGeom prst="rect">
            <a:avLst/>
          </a:prstGeom>
          <a:noFill/>
          <a:ln>
            <a:noFill/>
          </a:ln>
          <a:effectLst>
            <a:outerShdw blurRad="50800" dist="50800" dir="5400000" algn="ctr" rotWithShape="0">
              <a:srgbClr val="000000">
                <a:alpha val="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B757BC2B82BAE4B809EBF68E855008A" ma:contentTypeVersion="15" ma:contentTypeDescription="Ein neues Dokument erstellen." ma:contentTypeScope="" ma:versionID="1194c55f504f39e2f45def4f547d8044">
  <xsd:schema xmlns:xsd="http://www.w3.org/2001/XMLSchema" xmlns:xs="http://www.w3.org/2001/XMLSchema" xmlns:p="http://schemas.microsoft.com/office/2006/metadata/properties" xmlns:ns2="2623840c-c1f7-43a3-9446-fc9c338d2406" xmlns:ns3="049c8dc5-3f55-4ba1-a806-be7c0f6b4107" targetNamespace="http://schemas.microsoft.com/office/2006/metadata/properties" ma:root="true" ma:fieldsID="5869e82ddc155bcc947a6d32ccd6dfbf" ns2:_="" ns3:_="">
    <xsd:import namespace="2623840c-c1f7-43a3-9446-fc9c338d2406"/>
    <xsd:import namespace="049c8dc5-3f55-4ba1-a806-be7c0f6b41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23840c-c1f7-43a3-9446-fc9c338d2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980b7be9-839d-403d-a4ec-1389b92422ae"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9c8dc5-3f55-4ba1-a806-be7c0f6b4107"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element name="TaxCatchAll" ma:index="20" nillable="true" ma:displayName="Taxonomy Catch All Column" ma:hidden="true" ma:list="{f8a0c0dc-dc07-49bc-98fd-13bcb06ec90a}" ma:internalName="TaxCatchAll" ma:showField="CatchAllData" ma:web="049c8dc5-3f55-4ba1-a806-be7c0f6b41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49c8dc5-3f55-4ba1-a806-be7c0f6b4107">
      <UserInfo>
        <DisplayName>Caroline Meier</DisplayName>
        <AccountId>15</AccountId>
        <AccountType/>
      </UserInfo>
    </SharedWithUsers>
    <TaxCatchAll xmlns="049c8dc5-3f55-4ba1-a806-be7c0f6b4107" xsi:nil="true"/>
    <lcf76f155ced4ddcb4097134ff3c332f xmlns="2623840c-c1f7-43a3-9446-fc9c338d240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99F16A-C35C-471F-A38E-8E27AE60C5CC}"/>
</file>

<file path=customXml/itemProps2.xml><?xml version="1.0" encoding="utf-8"?>
<ds:datastoreItem xmlns:ds="http://schemas.openxmlformats.org/officeDocument/2006/customXml" ds:itemID="{9CC79449-C22E-4576-B4C9-4AB0D2914907}"/>
</file>

<file path=customXml/itemProps3.xml><?xml version="1.0" encoding="utf-8"?>
<ds:datastoreItem xmlns:ds="http://schemas.openxmlformats.org/officeDocument/2006/customXml" ds:itemID="{729B4017-8AE1-42AD-BC66-04CD39B3955F}"/>
</file>

<file path=docProps/app.xml><?xml version="1.0" encoding="utf-8"?>
<Properties xmlns="http://schemas.openxmlformats.org/officeDocument/2006/extended-properties" xmlns:vt="http://schemas.openxmlformats.org/officeDocument/2006/docPropsVTypes">
  <TotalTime>79</TotalTime>
  <Words>1164</Words>
  <Application>Microsoft Macintosh PowerPoint</Application>
  <PresentationFormat>Affichage à l'écran (16:9)</PresentationFormat>
  <Paragraphs>137</Paragraphs>
  <Slides>31</Slides>
  <Notes>31</Notes>
  <HiddenSlides>0</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31</vt:i4>
      </vt:variant>
    </vt:vector>
  </HeadingPairs>
  <TitlesOfParts>
    <vt:vector size="42" baseType="lpstr">
      <vt:lpstr>Roboto</vt:lpstr>
      <vt:lpstr>Aptos</vt:lpstr>
      <vt:lpstr>Arial</vt:lpstr>
      <vt:lpstr>Open Sans</vt:lpstr>
      <vt:lpstr>Times New Roman</vt:lpstr>
      <vt:lpstr>Open Sans ExtraBold</vt:lpstr>
      <vt:lpstr>Bree Serif</vt:lpstr>
      <vt:lpstr>Helvetica Neue Light</vt:lpstr>
      <vt:lpstr>Calibri</vt:lpstr>
      <vt:lpstr>Courier New</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Qui utilise les Mind Maps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 bon apprentissage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Russell Brunson</dc:creator>
  <cp:lastModifiedBy>Michel Wozniak</cp:lastModifiedBy>
  <cp:revision>6</cp:revision>
  <dcterms:created xsi:type="dcterms:W3CDTF">2014-10-23T17:14:12Z</dcterms:created>
  <dcterms:modified xsi:type="dcterms:W3CDTF">2023-11-14T09:34:37Z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0x0101006B757BC2B82BAE4B809EBF68E855008A</vt:lpwstr>
  </property>
</Properties>
</file>