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89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customXml" Target="../customXml/item2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25" Type="http://schemas.openxmlformats.org/officeDocument/2006/relationships/slide" Target="slides/slide19.xml"/><Relationship Id="rId7" Type="http://schemas.openxmlformats.org/officeDocument/2006/relationships/slide" Target="slides/slide1.xml"/><Relationship Id="rId33" Type="http://schemas.openxmlformats.org/officeDocument/2006/relationships/slide" Target="slides/slide27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8" Type="http://schemas.openxmlformats.org/officeDocument/2006/relationships/customXml" Target="../customXml/item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24" Type="http://schemas.openxmlformats.org/officeDocument/2006/relationships/slide" Target="slides/slide18.xml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31" Type="http://schemas.openxmlformats.org/officeDocument/2006/relationships/slide" Target="slides/slide2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3" Type="http://schemas.openxmlformats.org/officeDocument/2006/relationships/presProps" Target="presProps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ff1930d61f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ff1930d61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Favoriser la transformation des entreprises et organisation vers des organisation à intelligences hybrides optimisées pour le bien être collectif.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intelligence hybrides : la mise ensemble et la collaboration entre intelligence individuelle, collective et artificielle ensemble pour dépasser les limites de chacune d’entre elles.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Individu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Entreprises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R&amp;D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International, - MMW - AiiA festival - Education - Formation continue - robot·me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1eab195e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21eab195e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7171e90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47171e90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47171e90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47171e90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47171e90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47171e90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47171e90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47171e90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47171e90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247171e90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999c3d9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999c3d9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L’IA dans la formation continue n’est pas sans amener des défis éthiques majeurs, tant pour le formateur•rice, que pour l’apprenant :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- les apprentissage « sur mesure » face à l’interaction humaine seront-ils un plus?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- la fracture numérique possible face aux potentiels des meilleurs apprentissages partout, en tout temps de la bonne façon va t’il changer la donne de la capacitation des personnes ?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- est ce que l’IA va standardiser un apprentissage unique ou au contraire déjouer les pièges actuels de la formation ?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 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Les 2 questions que l’on pourrait se poser dans ce forum :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- quel est ma valeur ajoutée de formateur aujourd’hui?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300"/>
              <a:t>- comment naviguer avec l’intelligence hybride concrètement (individuelle, collective et artificielle ensemble pour dépasser les limites de chacune s d entre elles) et en utiliser concrètement ses effets ?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1898a2b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61898a2b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1898a2b3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61898a2b3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1898a2b3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61898a2b3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7582bb5f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97582bb5f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61898a2b3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61898a2b3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61898a2b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61898a2b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61898a2b3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61898a2b3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1898a2b3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61898a2b3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61898a2b3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61898a2b3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61898a2b3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61898a2b3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1898a2b3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61898a2b3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1898a2b3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61898a2b3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1898a2b3f_2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61898a2b3f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17 métiers de demain dont nous avons déjà besoin aujourd’hui développé par fondation impactIA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97582bb5f1_0_3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97582bb5f1_0_3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Rappel avec ou sans vidéo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Type d’apprentissage - apprendre sans explicitement être programmée - DATA….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INTELLIGENCE AMPLIFIéE … débat inutile autour de l’IA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f1930d61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ff1930d61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quoi ça change la donne ChatGPT ? </a:t>
            </a:r>
            <a:br>
              <a:rPr lang="fr"/>
            </a:br>
            <a:r>
              <a:rPr lang="fr"/>
              <a:t>l’exemple du “mais de toute façon on a rien à craindre ca marche pas!” Cf sem dernière J.B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97582bb5f1_0_3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97582bb5f1_0_3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142464ad1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12142464ad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ff1930d61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ff1930d61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1eab195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1eab195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7582bb5f1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7582bb5f1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47171e90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47171e90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1898a2b3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61898a2b3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f1930d61f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ff1930d61f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ner_design_thinking.jp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44222" r="222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0" y="1130600"/>
            <a:ext cx="9144000" cy="2862300"/>
          </a:xfrm>
          <a:prstGeom prst="rect">
            <a:avLst/>
          </a:prstGeom>
          <a:solidFill>
            <a:srgbClr val="000000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8" y="13460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Titillium Web"/>
              <a:buNone/>
              <a:defRPr b="1" sz="7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32718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>
            <a:off x="0" y="4899025"/>
            <a:ext cx="9144000" cy="24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4297650" y="4905850"/>
            <a:ext cx="548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‹#›</a:t>
            </a:fld>
            <a:endParaRPr sz="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7548300" y="4873300"/>
            <a:ext cx="15519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© Copyright impactIA 2020</a:t>
            </a:r>
            <a:endParaRPr sz="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50" y="4960802"/>
            <a:ext cx="605798" cy="1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bg>
      <p:bgPr>
        <a:solidFill>
          <a:srgbClr val="5AC3E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/>
          </a:blip>
          <a:srcRect b="33739" l="12290" r="15963" t="8527"/>
          <a:stretch/>
        </p:blipFill>
        <p:spPr>
          <a:xfrm>
            <a:off x="0" y="0"/>
            <a:ext cx="9143999" cy="490552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ONE_COLUMN_TEXT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57121" l="22058" r="25395" t="654"/>
          <a:stretch/>
        </p:blipFill>
        <p:spPr>
          <a:xfrm>
            <a:off x="0" y="0"/>
            <a:ext cx="9144000" cy="4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33739" l="12290" r="15963" t="8527"/>
          <a:stretch/>
        </p:blipFill>
        <p:spPr>
          <a:xfrm>
            <a:off x="0" y="0"/>
            <a:ext cx="9143999" cy="490552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 2">
  <p:cSld name="ONE_COLUMN_TEXT_1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57121" l="22058" r="25395" t="654"/>
          <a:stretch/>
        </p:blipFill>
        <p:spPr>
          <a:xfrm>
            <a:off x="0" y="0"/>
            <a:ext cx="9144000" cy="4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 1">
  <p:cSld name="ONE_COLUMN_TEXT_1_1">
    <p:bg>
      <p:bgPr>
        <a:solidFill>
          <a:srgbClr val="5AC3E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4572000" y="-125"/>
            <a:ext cx="4572000" cy="487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0" name="Google Shape;70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  <p:sp>
        <p:nvSpPr>
          <p:cNvPr id="74" name="Google Shape;74;p19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Font typeface="Titillium Web"/>
              <a:buNone/>
              <a:defRPr b="1" sz="7200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mo">
  <p:cSld name="TITLE_ONLY_1_3">
    <p:bg>
      <p:bgPr>
        <a:solidFill>
          <a:srgbClr val="F1C23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3"/>
          <p:cNvSpPr txBox="1"/>
          <p:nvPr>
            <p:ph type="title"/>
          </p:nvPr>
        </p:nvSpPr>
        <p:spPr>
          <a:xfrm>
            <a:off x="376200" y="1887775"/>
            <a:ext cx="37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6" name="Google Shape;86;p23"/>
          <p:cNvSpPr txBox="1"/>
          <p:nvPr/>
        </p:nvSpPr>
        <p:spPr>
          <a:xfrm>
            <a:off x="376200" y="14655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Demo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7" name="Google Shape;8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8275" y="1023175"/>
            <a:ext cx="2850551" cy="28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67136" cy="49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5"/>
          <p:cNvSpPr/>
          <p:nvPr/>
        </p:nvSpPr>
        <p:spPr>
          <a:xfrm>
            <a:off x="0" y="-6825"/>
            <a:ext cx="9167100" cy="4912800"/>
          </a:xfrm>
          <a:prstGeom prst="rect">
            <a:avLst/>
          </a:prstGeom>
          <a:gradFill>
            <a:gsLst>
              <a:gs pos="0">
                <a:srgbClr val="70AACF">
                  <a:alpha val="94901"/>
                </a:srgbClr>
              </a:gs>
              <a:gs pos="1000">
                <a:srgbClr val="70AACF">
                  <a:alpha val="94901"/>
                </a:srgbClr>
              </a:gs>
              <a:gs pos="26000">
                <a:srgbClr val="A6EBE9">
                  <a:alpha val="64705"/>
                </a:srgbClr>
              </a:gs>
              <a:gs pos="62000">
                <a:srgbClr val="C5F1BE">
                  <a:alpha val="74901"/>
                </a:srgbClr>
              </a:gs>
              <a:gs pos="100000">
                <a:srgbClr val="E1F390">
                  <a:alpha val="9490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5"/>
          <p:cNvSpPr/>
          <p:nvPr/>
        </p:nvSpPr>
        <p:spPr>
          <a:xfrm>
            <a:off x="0" y="1130600"/>
            <a:ext cx="9144000" cy="2862300"/>
          </a:xfrm>
          <a:prstGeom prst="rect">
            <a:avLst/>
          </a:prstGeom>
          <a:solidFill>
            <a:srgbClr val="000000">
              <a:alpha val="3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13460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Titillium Web"/>
              <a:buNone/>
              <a:defRPr b="1" sz="7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tillium Web"/>
              <a:buNone/>
              <a:defRPr b="1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311700" y="32718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1" name="Google Shape;101;p25"/>
          <p:cNvSpPr/>
          <p:nvPr/>
        </p:nvSpPr>
        <p:spPr>
          <a:xfrm>
            <a:off x="0" y="4899025"/>
            <a:ext cx="9144000" cy="24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4297650" y="4905850"/>
            <a:ext cx="548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‹#›</a:t>
            </a:fld>
            <a:endParaRPr b="0" i="0" sz="8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3" name="Google Shape;103;p25"/>
          <p:cNvSpPr txBox="1"/>
          <p:nvPr/>
        </p:nvSpPr>
        <p:spPr>
          <a:xfrm>
            <a:off x="8199450" y="4873300"/>
            <a:ext cx="9006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fr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sz="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4" name="Google Shape;1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50" y="4960802"/>
            <a:ext cx="605798" cy="1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 1">
  <p:cSld name="One column text 1 1">
    <p:bg>
      <p:bgPr>
        <a:solidFill>
          <a:srgbClr val="5AC3E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8"/>
          <p:cNvSpPr txBox="1"/>
          <p:nvPr>
            <p:ph idx="1" type="body"/>
          </p:nvPr>
        </p:nvSpPr>
        <p:spPr>
          <a:xfrm>
            <a:off x="311700" y="1006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iew">
  <p:cSld name="Review">
    <p:bg>
      <p:bgPr>
        <a:solidFill>
          <a:srgbClr val="F1C23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9"/>
          <p:cNvSpPr txBox="1"/>
          <p:nvPr>
            <p:ph type="title"/>
          </p:nvPr>
        </p:nvSpPr>
        <p:spPr>
          <a:xfrm>
            <a:off x="357400" y="1887775"/>
            <a:ext cx="3722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6" name="Google Shape;116;p29"/>
          <p:cNvSpPr txBox="1"/>
          <p:nvPr/>
        </p:nvSpPr>
        <p:spPr>
          <a:xfrm>
            <a:off x="357400" y="14655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Review</a:t>
            </a:r>
            <a:endParaRPr b="0" i="0" sz="18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7" name="Google Shape;11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47825" y="1258738"/>
            <a:ext cx="2378224" cy="23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 only 1 1">
    <p:bg>
      <p:bgPr>
        <a:solidFill>
          <a:srgbClr val="5AC3E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006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/>
          <p:nvPr/>
        </p:nvSpPr>
        <p:spPr>
          <a:xfrm>
            <a:off x="4572000" y="-125"/>
            <a:ext cx="4572000" cy="487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5" name="Google Shape;125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6" name="Google Shape;126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 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1" name="Google Shape;131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2" name="Google Shape;1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>
  <p:cSld name="Diapositive de titr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4400" y="4343401"/>
            <a:ext cx="7799385" cy="47982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5"/>
          <p:cNvSpPr txBox="1"/>
          <p:nvPr>
            <p:ph type="ctrTitle"/>
          </p:nvPr>
        </p:nvSpPr>
        <p:spPr>
          <a:xfrm>
            <a:off x="762000" y="0"/>
            <a:ext cx="8382000" cy="5394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" name="Google Shape;136;p35"/>
          <p:cNvSpPr txBox="1"/>
          <p:nvPr>
            <p:ph idx="1" type="subTitle"/>
          </p:nvPr>
        </p:nvSpPr>
        <p:spPr>
          <a:xfrm>
            <a:off x="762000" y="1600200"/>
            <a:ext cx="79248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 sz="2100">
                <a:solidFill>
                  <a:schemeClr val="folHlink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  <p:sp>
        <p:nvSpPr>
          <p:cNvPr id="139" name="Google Shape;139;p36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8"/>
          <p:cNvPicPr preferRelativeResize="0"/>
          <p:nvPr/>
        </p:nvPicPr>
        <p:blipFill rotWithShape="1">
          <a:blip r:embed="rId2">
            <a:alphaModFix/>
          </a:blip>
          <a:srcRect b="33739" l="12290" r="15963" t="8527"/>
          <a:stretch/>
        </p:blipFill>
        <p:spPr>
          <a:xfrm>
            <a:off x="0" y="0"/>
            <a:ext cx="9143999" cy="4905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8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bg>
      <p:bgPr>
        <a:solidFill>
          <a:srgbClr val="000000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9"/>
          <p:cNvSpPr txBox="1"/>
          <p:nvPr>
            <p:ph type="title"/>
          </p:nvPr>
        </p:nvSpPr>
        <p:spPr>
          <a:xfrm>
            <a:off x="228300" y="201850"/>
            <a:ext cx="18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0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40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40"/>
          <p:cNvSpPr txBox="1"/>
          <p:nvPr>
            <p:ph idx="2" type="body"/>
          </p:nvPr>
        </p:nvSpPr>
        <p:spPr>
          <a:xfrm>
            <a:off x="48324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ercise">
  <p:cSld name="TITLE_ONLY_1">
    <p:bg>
      <p:bgPr>
        <a:solidFill>
          <a:srgbClr val="F1C23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1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41"/>
          <p:cNvSpPr txBox="1"/>
          <p:nvPr>
            <p:ph type="title"/>
          </p:nvPr>
        </p:nvSpPr>
        <p:spPr>
          <a:xfrm>
            <a:off x="376200" y="1611675"/>
            <a:ext cx="37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54" name="Google Shape;154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1175" y="1026225"/>
            <a:ext cx="2929324" cy="292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1"/>
          <p:cNvSpPr txBox="1"/>
          <p:nvPr/>
        </p:nvSpPr>
        <p:spPr>
          <a:xfrm>
            <a:off x="376200" y="11894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Mise en pratique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 1 1">
  <p:cSld name="ONE_COLUMN_TEXT_1_1">
    <p:bg>
      <p:bgPr>
        <a:solidFill>
          <a:srgbClr val="5AC3E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2"/>
          <p:cNvSpPr txBox="1"/>
          <p:nvPr>
            <p:ph type="title"/>
          </p:nvPr>
        </p:nvSpPr>
        <p:spPr>
          <a:xfrm>
            <a:off x="228300" y="103530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3"/>
          <p:cNvSpPr/>
          <p:nvPr/>
        </p:nvSpPr>
        <p:spPr>
          <a:xfrm>
            <a:off x="4572000" y="-125"/>
            <a:ext cx="4572000" cy="487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1" name="Google Shape;161;p4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2" name="Google Shape;162;p4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bg>
      <p:bgPr>
        <a:solidFill>
          <a:srgbClr val="000000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228300" y="201850"/>
            <a:ext cx="18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ercise">
  <p:cSld name="TITLE_ONLY_1">
    <p:bg>
      <p:bgPr>
        <a:solidFill>
          <a:srgbClr val="F1C23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76200" y="1611675"/>
            <a:ext cx="37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1175" y="1026225"/>
            <a:ext cx="2929324" cy="292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/>
          <p:nvPr/>
        </p:nvSpPr>
        <p:spPr>
          <a:xfrm>
            <a:off x="376200" y="11894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Mise en pratique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ercise 1">
  <p:cSld name="TITLE_ONLY_1_4">
    <p:bg>
      <p:bgPr>
        <a:solidFill>
          <a:srgbClr val="F1C23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76200" y="1611675"/>
            <a:ext cx="37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/>
        </p:nvSpPr>
        <p:spPr>
          <a:xfrm>
            <a:off x="376200" y="11894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ratique en groupe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8888" y="1284600"/>
            <a:ext cx="2654325" cy="265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iew">
  <p:cSld name="TITLE_ONLY_1_2">
    <p:bg>
      <p:bgPr>
        <a:solidFill>
          <a:srgbClr val="F1C23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4587850" y="0"/>
            <a:ext cx="4556400" cy="48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57400" y="1582975"/>
            <a:ext cx="37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7" name="Google Shape;47;p10"/>
          <p:cNvSpPr txBox="1"/>
          <p:nvPr/>
        </p:nvSpPr>
        <p:spPr>
          <a:xfrm>
            <a:off x="357400" y="1160775"/>
            <a:ext cx="3609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Titillium Web"/>
                <a:ea typeface="Titillium Web"/>
                <a:cs typeface="Titillium Web"/>
                <a:sym typeface="Titillium Web"/>
              </a:rPr>
              <a:t>Réflexion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47825" y="1258738"/>
            <a:ext cx="2378224" cy="23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illium Web"/>
              <a:buNone/>
              <a:defRPr b="1" sz="3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006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Char char="●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○"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■"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●"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○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■"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●"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Titillium Web"/>
              <a:buChar char="○"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Titillium Web"/>
              <a:buChar char="■"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0" y="4899025"/>
            <a:ext cx="9144000" cy="24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4297650" y="4905850"/>
            <a:ext cx="548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‹#›</a:t>
            </a:fld>
            <a:endParaRPr sz="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7678575" y="4873300"/>
            <a:ext cx="142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fr" sz="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© Copyright impactIA 2022</a:t>
            </a:r>
            <a:endParaRPr sz="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0750" y="4960802"/>
            <a:ext cx="605798" cy="134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228300" y="20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illium Web"/>
              <a:buNone/>
              <a:defRPr b="1" i="0" sz="3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>
            <a:off x="311700" y="1006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tillium Web"/>
              <a:buChar char="●"/>
              <a:defRPr b="0" i="0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○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■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●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○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■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●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tillium Web"/>
              <a:buChar char="○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Titillium Web"/>
              <a:buChar char="■"/>
              <a:defRPr b="0"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91" name="Google Shape;91;p24"/>
          <p:cNvSpPr/>
          <p:nvPr/>
        </p:nvSpPr>
        <p:spPr>
          <a:xfrm>
            <a:off x="0" y="4899025"/>
            <a:ext cx="9144000" cy="24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4"/>
          <p:cNvSpPr txBox="1"/>
          <p:nvPr/>
        </p:nvSpPr>
        <p:spPr>
          <a:xfrm>
            <a:off x="4297650" y="4905850"/>
            <a:ext cx="548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‹#›</a:t>
            </a:fld>
            <a:endParaRPr b="0" i="0" sz="8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" name="Google Shape;93;p24"/>
          <p:cNvSpPr txBox="1"/>
          <p:nvPr/>
        </p:nvSpPr>
        <p:spPr>
          <a:xfrm>
            <a:off x="8199450" y="4873300"/>
            <a:ext cx="9006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fr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b="0" i="0" sz="8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4" name="Google Shape;94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750" y="4960802"/>
            <a:ext cx="605798" cy="134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Sqa8Zo2XWc4" TargetMode="External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_h1ooyyFkF0" TargetMode="External"/><Relationship Id="rId4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/>
        </p:nvSpPr>
        <p:spPr>
          <a:xfrm>
            <a:off x="311700" y="32718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  | Forum romand   | 16 novembre 2023</a:t>
            </a:r>
            <a:endParaRPr sz="2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68" name="Google Shape;1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525" y="3436883"/>
            <a:ext cx="1378124" cy="3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4"/>
          <p:cNvSpPr txBox="1"/>
          <p:nvPr/>
        </p:nvSpPr>
        <p:spPr>
          <a:xfrm>
            <a:off x="311750" y="1541425"/>
            <a:ext cx="8520600" cy="17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L’IA dans la formation continue </a:t>
            </a:r>
            <a:endParaRPr b="1" sz="8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3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53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-23160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4"/>
          <p:cNvSpPr txBox="1"/>
          <p:nvPr>
            <p:ph type="title"/>
          </p:nvPr>
        </p:nvSpPr>
        <p:spPr>
          <a:xfrm>
            <a:off x="218400" y="125505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Antropomorphiser, c’est mal ! </a:t>
            </a:r>
            <a:endParaRPr sz="6600">
              <a:solidFill>
                <a:schemeClr val="lt1"/>
              </a:solidFill>
            </a:endParaRPr>
          </a:p>
        </p:txBody>
      </p:sp>
      <p:sp>
        <p:nvSpPr>
          <p:cNvPr id="228" name="Google Shape;228;p54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904875"/>
            <a:ext cx="2652700" cy="26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2100" y="0"/>
            <a:ext cx="4911898" cy="491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6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56"/>
          <p:cNvPicPr preferRelativeResize="0"/>
          <p:nvPr/>
        </p:nvPicPr>
        <p:blipFill rotWithShape="1">
          <a:blip r:embed="rId3">
            <a:alphaModFix/>
          </a:blip>
          <a:srcRect b="0" l="0" r="3034" t="60932"/>
          <a:stretch/>
        </p:blipFill>
        <p:spPr>
          <a:xfrm>
            <a:off x="0" y="0"/>
            <a:ext cx="9144000" cy="49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7"/>
          <p:cNvSpPr txBox="1"/>
          <p:nvPr>
            <p:ph type="title"/>
          </p:nvPr>
        </p:nvSpPr>
        <p:spPr>
          <a:xfrm>
            <a:off x="218400" y="125505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On est amoureusement </a:t>
            </a:r>
            <a:endParaRPr sz="6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foutu !</a:t>
            </a:r>
            <a:endParaRPr sz="6600">
              <a:solidFill>
                <a:schemeClr val="lt1"/>
              </a:solidFill>
            </a:endParaRPr>
          </a:p>
        </p:txBody>
      </p:sp>
      <p:sp>
        <p:nvSpPr>
          <p:cNvPr id="246" name="Google Shape;246;p57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8"/>
          <p:cNvSpPr txBox="1"/>
          <p:nvPr>
            <p:ph idx="1" type="body"/>
          </p:nvPr>
        </p:nvSpPr>
        <p:spPr>
          <a:xfrm>
            <a:off x="55600" y="4648200"/>
            <a:ext cx="5998800" cy="2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HER</a:t>
            </a:r>
            <a:endParaRPr/>
          </a:p>
        </p:txBody>
      </p:sp>
      <p:pic>
        <p:nvPicPr>
          <p:cNvPr id="252" name="Google Shape;25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8740"/>
            <a:ext cx="9144000" cy="512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9"/>
          <p:cNvSpPr txBox="1"/>
          <p:nvPr>
            <p:ph type="title"/>
          </p:nvPr>
        </p:nvSpPr>
        <p:spPr>
          <a:xfrm>
            <a:off x="228300" y="1001225"/>
            <a:ext cx="8707200" cy="11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L'ARRIVÉE DE L’IA G</a:t>
            </a:r>
            <a:r>
              <a:rPr lang="fr" sz="6000">
                <a:solidFill>
                  <a:schemeClr val="lt1"/>
                </a:solidFill>
              </a:rPr>
              <a:t>É</a:t>
            </a:r>
            <a:r>
              <a:rPr lang="fr" sz="6000"/>
              <a:t>N</a:t>
            </a:r>
            <a:r>
              <a:rPr lang="fr" sz="6000">
                <a:solidFill>
                  <a:schemeClr val="lt1"/>
                </a:solidFill>
              </a:rPr>
              <a:t>É</a:t>
            </a:r>
            <a:r>
              <a:rPr lang="fr" sz="6000"/>
              <a:t>RATIVE …</a:t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pour la formation ???</a:t>
            </a:r>
            <a:endParaRPr sz="6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63" name="Google Shape;26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150" y="0"/>
            <a:ext cx="710369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69" name="Google Shape;26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75" name="Google Shape;2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00" y="0"/>
            <a:ext cx="814939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5"/>
          <p:cNvPicPr preferRelativeResize="0"/>
          <p:nvPr/>
        </p:nvPicPr>
        <p:blipFill rotWithShape="1">
          <a:blip r:embed="rId3">
            <a:alphaModFix/>
          </a:blip>
          <a:srcRect b="79801" l="0" r="0" t="0"/>
          <a:stretch/>
        </p:blipFill>
        <p:spPr>
          <a:xfrm>
            <a:off x="628650" y="300040"/>
            <a:ext cx="7886700" cy="8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5"/>
          <p:cNvSpPr/>
          <p:nvPr/>
        </p:nvSpPr>
        <p:spPr>
          <a:xfrm>
            <a:off x="628650" y="1637850"/>
            <a:ext cx="7886700" cy="2477400"/>
          </a:xfrm>
          <a:prstGeom prst="rect">
            <a:avLst/>
          </a:prstGeom>
          <a:solidFill>
            <a:srgbClr val="147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6" name="Google Shape;176;p45"/>
          <p:cNvSpPr txBox="1"/>
          <p:nvPr/>
        </p:nvSpPr>
        <p:spPr>
          <a:xfrm>
            <a:off x="1177950" y="1799100"/>
            <a:ext cx="6788100" cy="2154900"/>
          </a:xfrm>
          <a:prstGeom prst="rect">
            <a:avLst/>
          </a:prstGeom>
          <a:solidFill>
            <a:srgbClr val="1477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Le travail transformé par l’intelligence hybride, nourrissant l’épanouissement individuel, une vie harmonieuse et une société équitable</a:t>
            </a:r>
            <a:endParaRPr sz="3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81" name="Google Shape;28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5" y="0"/>
            <a:ext cx="8167660" cy="4578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2" name="Google Shape;29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188" y="0"/>
            <a:ext cx="680141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8" name="Google Shape;2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04" name="Google Shape;30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275" y="0"/>
            <a:ext cx="647291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0" name="Google Shape;3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49" y="0"/>
            <a:ext cx="8988699" cy="4745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6" name="Google Shape;31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"/>
            <a:ext cx="9144003" cy="4250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70"/>
          <p:cNvPicPr preferRelativeResize="0"/>
          <p:nvPr/>
        </p:nvPicPr>
        <p:blipFill rotWithShape="1">
          <a:blip r:embed="rId3">
            <a:alphaModFix/>
          </a:blip>
          <a:srcRect b="3828" l="3732" r="4321" t="5005"/>
          <a:stretch/>
        </p:blipFill>
        <p:spPr>
          <a:xfrm>
            <a:off x="1388900" y="0"/>
            <a:ext cx="6608701" cy="488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2225"/>
            <a:ext cx="9143998" cy="557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2"/>
          <p:cNvSpPr txBox="1"/>
          <p:nvPr>
            <p:ph type="title"/>
          </p:nvPr>
        </p:nvSpPr>
        <p:spPr>
          <a:xfrm>
            <a:off x="273000" y="760900"/>
            <a:ext cx="32139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L’IA ?</a:t>
            </a:r>
            <a:endParaRPr sz="6600">
              <a:solidFill>
                <a:schemeClr val="lt1"/>
              </a:solidFill>
            </a:endParaRPr>
          </a:p>
        </p:txBody>
      </p:sp>
      <p:sp>
        <p:nvSpPr>
          <p:cNvPr id="332" name="Google Shape;332;p72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0">
              <a:solidFill>
                <a:schemeClr val="dk1"/>
              </a:solidFill>
            </a:endParaRPr>
          </a:p>
        </p:txBody>
      </p:sp>
      <p:pic>
        <p:nvPicPr>
          <p:cNvPr descr="Artificial intelligence is increasingly becoming part of our lives, from self-driving cars to ChatGPT. John Oliver discusses how AI works, where it might be heading next, and, of course, why it hates the bus.&#10;&#10;Connect with Last Week Tonight online... &#10;&#10;Subscribe to the Last Week Tonight YouTube channel for more almost news as it almost happens: www.youtube.com/lastweektonight &#10;&#10;Find Last Week Tonight on Facebook like your mom would: www.facebook.com/lastweektonight &#10;&#10;Follow us on Twitter for news about jokes and jokes about news: www.twitter.com/lastweektonight &#10;&#10;Visit our official site for all that other stuff at once: www.hbo.com/lastweektonight" id="333" name="Google Shape;333;p72" title="Artificial Intelligence: Last Week Tonight with John Oliver (HBO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650" y="1101525"/>
            <a:ext cx="5629150" cy="31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type="title"/>
          </p:nvPr>
        </p:nvSpPr>
        <p:spPr>
          <a:xfrm>
            <a:off x="218400" y="125505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Qui a échappé à ChatGPT ?</a:t>
            </a:r>
            <a:endParaRPr sz="6600">
              <a:solidFill>
                <a:schemeClr val="lt1"/>
              </a:solidFill>
            </a:endParaRPr>
          </a:p>
        </p:txBody>
      </p:sp>
      <p:sp>
        <p:nvSpPr>
          <p:cNvPr id="182" name="Google Shape;182;p46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3"/>
          <p:cNvSpPr txBox="1"/>
          <p:nvPr>
            <p:ph type="title"/>
          </p:nvPr>
        </p:nvSpPr>
        <p:spPr>
          <a:xfrm>
            <a:off x="228300" y="201850"/>
            <a:ext cx="18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John Oliver - Automation</a:t>
            </a:r>
            <a:endParaRPr/>
          </a:p>
        </p:txBody>
      </p:sp>
      <p:pic>
        <p:nvPicPr>
          <p:cNvPr descr="Automation often seems like a scary new problem, but it’s neither entirely scary nor entirely new.&#10;&#10;Connect with Last Week Tonight online...&#10;&#10;Subscribe to the Last Week Tonight YouTube channel for more almost news as it almost happens: www.youtube.com/lastweektonight&#10;&#10;Find Last Week Tonight on Facebook like your mom would: www.facebook.com/lastweektonight&#10;&#10;Follow us on Twitter for news about jokes and jokes about news: www.twitter.com/lastweektonight&#10;&#10;Visit our official site for all that other stuff at once: www.hbo.com/lastweektonight" id="339" name="Google Shape;339;p73" title="Automation: Last Week Tonight with John Oliver (HBO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7225" y="0"/>
            <a:ext cx="6569026" cy="49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4500" y="1299550"/>
            <a:ext cx="4307850" cy="104129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4"/>
          <p:cNvSpPr txBox="1"/>
          <p:nvPr/>
        </p:nvSpPr>
        <p:spPr>
          <a:xfrm>
            <a:off x="2224500" y="2566238"/>
            <a:ext cx="41295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3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Laura Tocmacov </a:t>
            </a:r>
            <a:endParaRPr sz="33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www.impactia.org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46" name="Google Shape;34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3900" y="2340850"/>
            <a:ext cx="1499953" cy="14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 txBox="1"/>
          <p:nvPr>
            <p:ph type="title"/>
          </p:nvPr>
        </p:nvSpPr>
        <p:spPr>
          <a:xfrm>
            <a:off x="218400" y="125505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5 raisons naïves de passer à côté de l’IA</a:t>
            </a:r>
            <a:endParaRPr sz="6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 txBox="1"/>
          <p:nvPr>
            <p:ph type="title"/>
          </p:nvPr>
        </p:nvSpPr>
        <p:spPr>
          <a:xfrm>
            <a:off x="218400" y="703375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5300">
                <a:solidFill>
                  <a:schemeClr val="lt1"/>
                </a:solidFill>
              </a:rPr>
              <a:t>Pffff, quand on voit comme chatgpt raconte n’importe quoi, </a:t>
            </a:r>
            <a:endParaRPr sz="5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5300">
                <a:solidFill>
                  <a:schemeClr val="lt1"/>
                </a:solidFill>
              </a:rPr>
              <a:t>on a  rien à craindre…</a:t>
            </a:r>
            <a:endParaRPr sz="5300">
              <a:solidFill>
                <a:schemeClr val="lt1"/>
              </a:solidFill>
            </a:endParaRPr>
          </a:p>
        </p:txBody>
      </p:sp>
      <p:sp>
        <p:nvSpPr>
          <p:cNvPr id="193" name="Google Shape;193;p48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9" name="Google Shape;199;p49"/>
          <p:cNvPicPr preferRelativeResize="0"/>
          <p:nvPr/>
        </p:nvPicPr>
        <p:blipFill rotWithShape="1">
          <a:blip r:embed="rId3">
            <a:alphaModFix/>
          </a:blip>
          <a:srcRect b="0" l="1233" r="1603" t="0"/>
          <a:stretch/>
        </p:blipFill>
        <p:spPr>
          <a:xfrm>
            <a:off x="1281825" y="0"/>
            <a:ext cx="655512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/>
          <p:nvPr>
            <p:ph type="title"/>
          </p:nvPr>
        </p:nvSpPr>
        <p:spPr>
          <a:xfrm>
            <a:off x="218400" y="1255050"/>
            <a:ext cx="87072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>
                <a:solidFill>
                  <a:schemeClr val="lt1"/>
                </a:solidFill>
              </a:rPr>
              <a:t>Ca ne fait QUE simuler l’empathie !</a:t>
            </a:r>
            <a:endParaRPr sz="6600">
              <a:solidFill>
                <a:schemeClr val="lt1"/>
              </a:solidFill>
            </a:endParaRPr>
          </a:p>
        </p:txBody>
      </p:sp>
      <p:sp>
        <p:nvSpPr>
          <p:cNvPr id="205" name="Google Shape;205;p50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713"/>
            <a:ext cx="8839204" cy="313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2"/>
          <p:cNvSpPr txBox="1"/>
          <p:nvPr>
            <p:ph type="title"/>
          </p:nvPr>
        </p:nvSpPr>
        <p:spPr>
          <a:xfrm>
            <a:off x="218400" y="599250"/>
            <a:ext cx="8707200" cy="3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5600">
                <a:solidFill>
                  <a:schemeClr val="lt1"/>
                </a:solidFill>
              </a:rPr>
              <a:t>L’art et la relation humaine, on ne nous l’enlèvera pas…!!!...</a:t>
            </a:r>
            <a:endParaRPr sz="5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fr" sz="2700">
                <a:solidFill>
                  <a:schemeClr val="lt1"/>
                </a:solidFill>
              </a:rPr>
              <a:t>ou bien ???</a:t>
            </a:r>
            <a:r>
              <a:rPr lang="fr" sz="5600">
                <a:solidFill>
                  <a:schemeClr val="lt1"/>
                </a:solidFill>
              </a:rPr>
              <a:t> </a:t>
            </a:r>
            <a:endParaRPr sz="5600">
              <a:solidFill>
                <a:schemeClr val="lt1"/>
              </a:solidFill>
            </a:endParaRPr>
          </a:p>
        </p:txBody>
      </p:sp>
      <p:sp>
        <p:nvSpPr>
          <p:cNvPr id="216" name="Google Shape;216;p52"/>
          <p:cNvSpPr txBox="1"/>
          <p:nvPr/>
        </p:nvSpPr>
        <p:spPr>
          <a:xfrm>
            <a:off x="7200900" y="2188200"/>
            <a:ext cx="194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sz="1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757BC2B82BAE4B809EBF68E855008A" ma:contentTypeVersion="15" ma:contentTypeDescription="Crée un document." ma:contentTypeScope="" ma:versionID="de5ddc0516728d12e26907922685931d">
  <xsd:schema xmlns:xsd="http://www.w3.org/2001/XMLSchema" xmlns:xs="http://www.w3.org/2001/XMLSchema" xmlns:p="http://schemas.microsoft.com/office/2006/metadata/properties" xmlns:ns2="2623840c-c1f7-43a3-9446-fc9c338d2406" xmlns:ns3="049c8dc5-3f55-4ba1-a806-be7c0f6b4107" targetNamespace="http://schemas.microsoft.com/office/2006/metadata/properties" ma:root="true" ma:fieldsID="76aee928bfc451f76828ba4b11049b3c" ns2:_="" ns3:_="">
    <xsd:import namespace="2623840c-c1f7-43a3-9446-fc9c338d2406"/>
    <xsd:import namespace="049c8dc5-3f55-4ba1-a806-be7c0f6b41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3840c-c1f7-43a3-9446-fc9c338d2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980b7be9-839d-403d-a4ec-1389b92422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c8dc5-3f55-4ba1-a806-be7c0f6b4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8a0c0dc-dc07-49bc-98fd-13bcb06ec90a}" ma:internalName="TaxCatchAll" ma:showField="CatchAllData" ma:web="049c8dc5-3f55-4ba1-a806-be7c0f6b41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D56C8D-A415-43D2-AC9D-F2D78481E9D7}"/>
</file>

<file path=customXml/itemProps2.xml><?xml version="1.0" encoding="utf-8"?>
<ds:datastoreItem xmlns:ds="http://schemas.openxmlformats.org/officeDocument/2006/customXml" ds:itemID="{B83FD5B6-EDC4-4E04-B97C-72D87F98498D}"/>
</file>