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85" r:id="rId5"/>
    <p:sldId id="302" r:id="rId6"/>
    <p:sldId id="264" r:id="rId7"/>
    <p:sldId id="301" r:id="rId8"/>
    <p:sldId id="262" r:id="rId9"/>
    <p:sldId id="294" r:id="rId10"/>
    <p:sldId id="298" r:id="rId11"/>
    <p:sldId id="300" r:id="rId12"/>
    <p:sldId id="295" r:id="rId13"/>
    <p:sldId id="296" r:id="rId14"/>
    <p:sldId id="289" r:id="rId15"/>
    <p:sldId id="290" r:id="rId16"/>
    <p:sldId id="291" r:id="rId17"/>
    <p:sldId id="293" r:id="rId18"/>
    <p:sldId id="297" r:id="rId19"/>
    <p:sldId id="299" r:id="rId20"/>
    <p:sldId id="288"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userDrawn="1">
          <p15:clr>
            <a:srgbClr val="A4A3A4"/>
          </p15:clr>
        </p15:guide>
        <p15:guide id="2" pos="6970" userDrawn="1">
          <p15:clr>
            <a:srgbClr val="A4A3A4"/>
          </p15:clr>
        </p15:guide>
        <p15:guide id="3" orient="horz" pos="618" userDrawn="1">
          <p15:clr>
            <a:srgbClr val="A4A3A4"/>
          </p15:clr>
        </p15:guide>
        <p15:guide id="4" pos="393" userDrawn="1">
          <p15:clr>
            <a:srgbClr val="A4A3A4"/>
          </p15:clr>
        </p15:guide>
        <p15:guide id="5" orient="horz" pos="663" userDrawn="1">
          <p15:clr>
            <a:srgbClr val="A4A3A4"/>
          </p15:clr>
        </p15:guide>
        <p15:guide id="6" pos="306">
          <p15:clr>
            <a:srgbClr val="A4A3A4"/>
          </p15:clr>
        </p15:guide>
        <p15:guide id="7" pos="40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B397"/>
    <a:srgbClr val="71BE89"/>
    <a:srgbClr val="6D9FD9"/>
    <a:srgbClr val="998D0C"/>
    <a:srgbClr val="5C6E1F"/>
    <a:srgbClr val="FFE79A"/>
    <a:srgbClr val="F5EF54"/>
    <a:srgbClr val="71BE9B"/>
    <a:srgbClr val="CC689B"/>
    <a:srgbClr val="71C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45"/>
    <p:restoredTop sz="77589" autoAdjust="0"/>
  </p:normalViewPr>
  <p:slideViewPr>
    <p:cSldViewPr snapToGrid="0" snapToObjects="1" showGuides="1">
      <p:cViewPr varScale="1">
        <p:scale>
          <a:sx n="89" d="100"/>
          <a:sy n="89" d="100"/>
        </p:scale>
        <p:origin x="1576" y="168"/>
      </p:cViewPr>
      <p:guideLst>
        <p:guide orient="horz" pos="142"/>
        <p:guide pos="6970"/>
        <p:guide orient="horz" pos="618"/>
        <p:guide pos="393"/>
        <p:guide orient="horz" pos="663"/>
        <p:guide pos="306"/>
        <p:guide pos="401"/>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showGuides="1">
      <p:cViewPr varScale="1">
        <p:scale>
          <a:sx n="100" d="100"/>
          <a:sy n="100" d="100"/>
        </p:scale>
        <p:origin x="3480"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315E932-3125-C84D-9396-9438A653DC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1D24411-011E-E84F-B4B6-1297E5FB95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C4E795-75FF-5D4C-A6D4-FFA37FD0BC74}" type="datetimeFigureOut">
              <a:rPr lang="de-DE" smtClean="0"/>
              <a:t>17.03.26</a:t>
            </a:fld>
            <a:endParaRPr lang="de-DE"/>
          </a:p>
        </p:txBody>
      </p:sp>
      <p:sp>
        <p:nvSpPr>
          <p:cNvPr id="4" name="Fußzeilenplatzhalter 3">
            <a:extLst>
              <a:ext uri="{FF2B5EF4-FFF2-40B4-BE49-F238E27FC236}">
                <a16:creationId xmlns:a16="http://schemas.microsoft.com/office/drawing/2014/main" id="{B4E1DA06-B471-7D44-BBCE-A979EE95F0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05CA6493-D754-BD43-942E-DFF98692C5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8F4DE1-E33C-2C45-9259-6AC3447D374E}" type="slidenum">
              <a:rPr lang="de-DE" smtClean="0"/>
              <a:t>‹Nr.›</a:t>
            </a:fld>
            <a:endParaRPr lang="de-DE"/>
          </a:p>
        </p:txBody>
      </p:sp>
    </p:spTree>
    <p:extLst>
      <p:ext uri="{BB962C8B-B14F-4D97-AF65-F5344CB8AC3E}">
        <p14:creationId xmlns:p14="http://schemas.microsoft.com/office/powerpoint/2010/main" val="446695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E6B34-D157-EB4A-BD46-929A64AC012B}" type="datetimeFigureOut">
              <a:rPr lang="de-CH" smtClean="0"/>
              <a:t>17.03.26</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76AB0-8D37-014F-B482-D8DD03C1D069}" type="slidenum">
              <a:rPr lang="de-CH" smtClean="0"/>
              <a:t>‹Nr.›</a:t>
            </a:fld>
            <a:endParaRPr lang="de-CH"/>
          </a:p>
        </p:txBody>
      </p:sp>
    </p:spTree>
    <p:extLst>
      <p:ext uri="{BB962C8B-B14F-4D97-AF65-F5344CB8AC3E}">
        <p14:creationId xmlns:p14="http://schemas.microsoft.com/office/powerpoint/2010/main" val="797879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2B776AB0-8D37-014F-B482-D8DD03C1D069}" type="slidenum">
              <a:rPr lang="de-CH" smtClean="0"/>
              <a:t>1</a:t>
            </a:fld>
            <a:endParaRPr lang="de-CH"/>
          </a:p>
        </p:txBody>
      </p:sp>
    </p:spTree>
    <p:extLst>
      <p:ext uri="{BB962C8B-B14F-4D97-AF65-F5344CB8AC3E}">
        <p14:creationId xmlns:p14="http://schemas.microsoft.com/office/powerpoint/2010/main" val="1390288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Wichtiger</a:t>
            </a:r>
            <a:r>
              <a:rPr lang="en-GB" dirty="0"/>
              <a:t> </a:t>
            </a:r>
            <a:r>
              <a:rPr lang="en-GB" dirty="0" err="1"/>
              <a:t>Hinweis</a:t>
            </a:r>
            <a:r>
              <a:rPr lang="en-GB" dirty="0"/>
              <a:t>:</a:t>
            </a:r>
            <a:br>
              <a:rPr lang="en-GB" dirty="0"/>
            </a:br>
            <a:r>
              <a:rPr lang="en-GB" dirty="0"/>
              <a:t>- </a:t>
            </a:r>
            <a:r>
              <a:rPr lang="en-GB" dirty="0" err="1"/>
              <a:t>persönliche</a:t>
            </a:r>
            <a:r>
              <a:rPr lang="en-GB" dirty="0"/>
              <a:t> Sicht und </a:t>
            </a:r>
            <a:r>
              <a:rPr lang="en-GB" dirty="0" err="1"/>
              <a:t>Überlegungen</a:t>
            </a:r>
            <a:endParaRPr lang="en-GB" dirty="0"/>
          </a:p>
          <a:p>
            <a:r>
              <a:rPr lang="en-GB" dirty="0"/>
              <a:t>- Es </a:t>
            </a:r>
            <a:r>
              <a:rPr lang="en-GB" dirty="0" err="1"/>
              <a:t>ist</a:t>
            </a:r>
            <a:r>
              <a:rPr lang="en-GB" dirty="0"/>
              <a:t> nicht </a:t>
            </a:r>
            <a:r>
              <a:rPr lang="en-GB" dirty="0" err="1"/>
              <a:t>möglich</a:t>
            </a:r>
            <a:r>
              <a:rPr lang="en-GB" dirty="0"/>
              <a:t>, </a:t>
            </a:r>
            <a:r>
              <a:rPr lang="en-GB" dirty="0" err="1"/>
              <a:t>eine</a:t>
            </a:r>
            <a:r>
              <a:rPr lang="en-GB" dirty="0"/>
              <a:t> </a:t>
            </a:r>
            <a:r>
              <a:rPr lang="en-GB" dirty="0" err="1"/>
              <a:t>pauschale</a:t>
            </a:r>
            <a:r>
              <a:rPr lang="en-GB" dirty="0"/>
              <a:t> </a:t>
            </a:r>
            <a:r>
              <a:rPr lang="en-GB" dirty="0" err="1"/>
              <a:t>Umsetzungslösung</a:t>
            </a:r>
            <a:r>
              <a:rPr lang="en-GB" dirty="0"/>
              <a:t> </a:t>
            </a:r>
            <a:r>
              <a:rPr lang="en-GB" dirty="0" err="1"/>
              <a:t>zu</a:t>
            </a:r>
            <a:r>
              <a:rPr lang="en-GB" dirty="0"/>
              <a:t> </a:t>
            </a:r>
            <a:r>
              <a:rPr lang="en-GB" dirty="0" err="1"/>
              <a:t>präsentieren</a:t>
            </a:r>
            <a:r>
              <a:rPr lang="en-GB" dirty="0"/>
              <a:t>, die für </a:t>
            </a:r>
            <a:r>
              <a:rPr lang="en-GB" dirty="0" err="1"/>
              <a:t>jede</a:t>
            </a:r>
            <a:r>
              <a:rPr lang="en-GB" dirty="0"/>
              <a:t> Org. </a:t>
            </a:r>
            <a:r>
              <a:rPr lang="en-GB" dirty="0" err="1"/>
              <a:t>funktioniert</a:t>
            </a:r>
            <a:endParaRPr lang="en-CH" dirty="0"/>
          </a:p>
        </p:txBody>
      </p:sp>
      <p:sp>
        <p:nvSpPr>
          <p:cNvPr id="4" name="Slide Number Placeholder 3"/>
          <p:cNvSpPr>
            <a:spLocks noGrp="1"/>
          </p:cNvSpPr>
          <p:nvPr>
            <p:ph type="sldNum" sz="quarter" idx="5"/>
          </p:nvPr>
        </p:nvSpPr>
        <p:spPr/>
        <p:txBody>
          <a:bodyPr/>
          <a:lstStyle/>
          <a:p>
            <a:fld id="{2B776AB0-8D37-014F-B482-D8DD03C1D069}" type="slidenum">
              <a:rPr lang="de-CH" smtClean="0"/>
              <a:t>5</a:t>
            </a:fld>
            <a:endParaRPr lang="de-CH"/>
          </a:p>
        </p:txBody>
      </p:sp>
    </p:spTree>
    <p:extLst>
      <p:ext uri="{BB962C8B-B14F-4D97-AF65-F5344CB8AC3E}">
        <p14:creationId xmlns:p14="http://schemas.microsoft.com/office/powerpoint/2010/main" val="1914771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Pädagogisch</a:t>
            </a:r>
            <a:r>
              <a:rPr lang="en-GB" dirty="0"/>
              <a:t>: </a:t>
            </a:r>
            <a:r>
              <a:rPr lang="en-GB" dirty="0" err="1"/>
              <a:t>Kompetenz</a:t>
            </a:r>
            <a:r>
              <a:rPr lang="en-GB" dirty="0"/>
              <a:t>, </a:t>
            </a:r>
            <a:r>
              <a:rPr lang="en-GB" dirty="0" err="1"/>
              <a:t>lernwirksamen</a:t>
            </a:r>
            <a:r>
              <a:rPr lang="en-GB" dirty="0"/>
              <a:t> </a:t>
            </a:r>
            <a:r>
              <a:rPr lang="en-GB" dirty="0" err="1"/>
              <a:t>Unterricht</a:t>
            </a:r>
            <a:r>
              <a:rPr lang="en-GB" dirty="0"/>
              <a:t> </a:t>
            </a:r>
            <a:r>
              <a:rPr lang="en-GB" dirty="0" err="1"/>
              <a:t>planen</a:t>
            </a:r>
            <a:r>
              <a:rPr lang="en-GB" dirty="0"/>
              <a:t> und </a:t>
            </a:r>
            <a:r>
              <a:rPr lang="en-GB" dirty="0" err="1"/>
              <a:t>durchführen</a:t>
            </a:r>
            <a:r>
              <a:rPr lang="en-GB" dirty="0"/>
              <a:t> </a:t>
            </a:r>
            <a:r>
              <a:rPr lang="en-GB" dirty="0" err="1"/>
              <a:t>zu</a:t>
            </a:r>
            <a:r>
              <a:rPr lang="en-GB" dirty="0"/>
              <a:t> </a:t>
            </a:r>
            <a:r>
              <a:rPr lang="en-GB" dirty="0" err="1"/>
              <a:t>können</a:t>
            </a:r>
            <a:endParaRPr lang="en-GB" dirty="0"/>
          </a:p>
          <a:p>
            <a:r>
              <a:rPr lang="en-GB" dirty="0"/>
              <a:t>Wissen: </a:t>
            </a:r>
            <a:r>
              <a:rPr lang="en-GB" dirty="0" err="1"/>
              <a:t>Kompetenz</a:t>
            </a:r>
            <a:r>
              <a:rPr lang="en-GB" dirty="0"/>
              <a:t>, </a:t>
            </a:r>
            <a:r>
              <a:rPr lang="en-GB" dirty="0" err="1"/>
              <a:t>ein</a:t>
            </a:r>
            <a:r>
              <a:rPr lang="en-GB" dirty="0"/>
              <a:t> Fach </a:t>
            </a:r>
            <a:r>
              <a:rPr lang="en-GB" dirty="0" err="1"/>
              <a:t>oder</a:t>
            </a:r>
            <a:r>
              <a:rPr lang="en-GB" dirty="0"/>
              <a:t> </a:t>
            </a:r>
            <a:r>
              <a:rPr lang="en-GB" dirty="0" err="1"/>
              <a:t>ein</a:t>
            </a:r>
            <a:r>
              <a:rPr lang="en-GB" dirty="0"/>
              <a:t> Thema </a:t>
            </a:r>
            <a:r>
              <a:rPr lang="en-GB" dirty="0" err="1"/>
              <a:t>unterrichten</a:t>
            </a:r>
            <a:r>
              <a:rPr lang="en-GB" dirty="0"/>
              <a:t> </a:t>
            </a:r>
            <a:r>
              <a:rPr lang="en-GB" dirty="0" err="1"/>
              <a:t>zu</a:t>
            </a:r>
            <a:r>
              <a:rPr lang="en-GB" dirty="0"/>
              <a:t> </a:t>
            </a:r>
            <a:r>
              <a:rPr lang="en-GB" dirty="0" err="1"/>
              <a:t>können</a:t>
            </a:r>
            <a:endParaRPr lang="en-GB" dirty="0"/>
          </a:p>
          <a:p>
            <a:r>
              <a:rPr lang="en-GB" dirty="0" err="1"/>
              <a:t>Technisch</a:t>
            </a:r>
            <a:r>
              <a:rPr lang="en-GB" dirty="0"/>
              <a:t>: </a:t>
            </a:r>
            <a:r>
              <a:rPr lang="en-GB" dirty="0" err="1"/>
              <a:t>Komopetenz</a:t>
            </a:r>
            <a:r>
              <a:rPr lang="en-GB" dirty="0"/>
              <a:t>, </a:t>
            </a:r>
            <a:r>
              <a:rPr lang="en-GB" dirty="0" err="1"/>
              <a:t>Phänomene</a:t>
            </a:r>
            <a:r>
              <a:rPr lang="en-GB" dirty="0"/>
              <a:t> in </a:t>
            </a:r>
            <a:r>
              <a:rPr lang="en-GB" dirty="0" err="1"/>
              <a:t>einer</a:t>
            </a:r>
            <a:r>
              <a:rPr lang="en-GB" dirty="0"/>
              <a:t> Kultur der </a:t>
            </a:r>
            <a:r>
              <a:rPr lang="en-GB" dirty="0" err="1"/>
              <a:t>Digitalität</a:t>
            </a:r>
            <a:r>
              <a:rPr lang="en-GB" dirty="0"/>
              <a:t> </a:t>
            </a:r>
            <a:r>
              <a:rPr lang="en-GB" dirty="0" err="1"/>
              <a:t>erkennen</a:t>
            </a:r>
            <a:r>
              <a:rPr lang="en-GB" dirty="0"/>
              <a:t>, </a:t>
            </a:r>
            <a:r>
              <a:rPr lang="en-GB" dirty="0" err="1"/>
              <a:t>beschreiben</a:t>
            </a:r>
            <a:r>
              <a:rPr lang="en-GB" dirty="0"/>
              <a:t>, </a:t>
            </a:r>
            <a:r>
              <a:rPr lang="en-GB" dirty="0" err="1"/>
              <a:t>reflektieren</a:t>
            </a:r>
            <a:r>
              <a:rPr lang="en-GB" dirty="0"/>
              <a:t> und gestalten </a:t>
            </a:r>
            <a:r>
              <a:rPr lang="en-GB" dirty="0" err="1"/>
              <a:t>zu</a:t>
            </a:r>
            <a:r>
              <a:rPr lang="en-GB" dirty="0"/>
              <a:t> </a:t>
            </a:r>
            <a:r>
              <a:rPr lang="en-GB" dirty="0" err="1"/>
              <a:t>können</a:t>
            </a:r>
            <a:r>
              <a:rPr lang="en-GB" dirty="0"/>
              <a:t>.</a:t>
            </a:r>
          </a:p>
          <a:p>
            <a:endParaRPr lang="en-GB" dirty="0"/>
          </a:p>
          <a:p>
            <a:r>
              <a:rPr lang="en-GB" dirty="0"/>
              <a:t>Von </a:t>
            </a:r>
            <a:r>
              <a:rPr lang="en-GB" dirty="0" err="1"/>
              <a:t>aussen</a:t>
            </a:r>
            <a:r>
              <a:rPr lang="en-GB" dirty="0"/>
              <a:t> </a:t>
            </a:r>
            <a:r>
              <a:rPr lang="en-GB" dirty="0" err="1"/>
              <a:t>gibt</a:t>
            </a:r>
            <a:r>
              <a:rPr lang="en-GB" dirty="0"/>
              <a:t> es </a:t>
            </a:r>
            <a:r>
              <a:rPr lang="en-GB" dirty="0" err="1"/>
              <a:t>zusätzlich</a:t>
            </a:r>
            <a:r>
              <a:rPr lang="en-GB" dirty="0"/>
              <a:t> </a:t>
            </a:r>
            <a:r>
              <a:rPr lang="en-GB" dirty="0" err="1"/>
              <a:t>noch</a:t>
            </a:r>
            <a:r>
              <a:rPr lang="en-GB" dirty="0"/>
              <a:t> </a:t>
            </a:r>
            <a:r>
              <a:rPr lang="en-GB" dirty="0" err="1"/>
              <a:t>drei</a:t>
            </a:r>
            <a:r>
              <a:rPr lang="en-GB" dirty="0"/>
              <a:t> </a:t>
            </a:r>
            <a:r>
              <a:rPr lang="en-GB" dirty="0" err="1"/>
              <a:t>Perspektiven</a:t>
            </a:r>
            <a:endParaRPr lang="en-GB" dirty="0"/>
          </a:p>
          <a:p>
            <a:r>
              <a:rPr lang="en-GB" dirty="0" err="1"/>
              <a:t>Technologische</a:t>
            </a:r>
            <a:r>
              <a:rPr lang="en-GB" dirty="0"/>
              <a:t> </a:t>
            </a:r>
            <a:r>
              <a:rPr lang="en-GB" dirty="0" err="1"/>
              <a:t>Perspektive</a:t>
            </a:r>
            <a:r>
              <a:rPr lang="en-GB" dirty="0"/>
              <a:t> – Wie </a:t>
            </a:r>
            <a:r>
              <a:rPr lang="en-GB" dirty="0" err="1"/>
              <a:t>funktioniert</a:t>
            </a:r>
            <a:r>
              <a:rPr lang="en-GB" dirty="0"/>
              <a:t> das?</a:t>
            </a:r>
          </a:p>
          <a:p>
            <a:r>
              <a:rPr lang="en-GB" dirty="0" err="1"/>
              <a:t>Anwendungsperspektive</a:t>
            </a:r>
            <a:r>
              <a:rPr lang="en-GB" dirty="0"/>
              <a:t> – </a:t>
            </a:r>
            <a:r>
              <a:rPr lang="en-GB" dirty="0" err="1"/>
              <a:t>wie</a:t>
            </a:r>
            <a:r>
              <a:rPr lang="en-GB" dirty="0"/>
              <a:t> </a:t>
            </a:r>
            <a:r>
              <a:rPr lang="en-GB" dirty="0" err="1"/>
              <a:t>nutze</a:t>
            </a:r>
            <a:r>
              <a:rPr lang="en-GB" dirty="0"/>
              <a:t> ich das?</a:t>
            </a:r>
          </a:p>
          <a:p>
            <a:r>
              <a:rPr lang="en-GB" dirty="0" err="1"/>
              <a:t>Gesellschaftlich-kulturelle</a:t>
            </a:r>
            <a:r>
              <a:rPr lang="en-GB" dirty="0"/>
              <a:t> </a:t>
            </a:r>
            <a:r>
              <a:rPr lang="en-GB" dirty="0" err="1"/>
              <a:t>Perspektive</a:t>
            </a:r>
            <a:r>
              <a:rPr lang="en-GB" dirty="0"/>
              <a:t> – </a:t>
            </a:r>
            <a:r>
              <a:rPr lang="en-GB" dirty="0" err="1"/>
              <a:t>wie</a:t>
            </a:r>
            <a:r>
              <a:rPr lang="en-GB" dirty="0"/>
              <a:t> </a:t>
            </a:r>
            <a:r>
              <a:rPr lang="en-GB" dirty="0" err="1"/>
              <a:t>wirkt</a:t>
            </a:r>
            <a:r>
              <a:rPr lang="en-GB" dirty="0"/>
              <a:t> das?</a:t>
            </a:r>
          </a:p>
          <a:p>
            <a:endParaRPr lang="en-GB" dirty="0"/>
          </a:p>
          <a:p>
            <a:endParaRPr lang="en-GB" dirty="0"/>
          </a:p>
          <a:p>
            <a:r>
              <a:rPr lang="en-GB" dirty="0"/>
              <a:t>Fragestellungen:</a:t>
            </a:r>
          </a:p>
          <a:p>
            <a:r>
              <a:rPr lang="en-GB" dirty="0"/>
              <a:t>TPK: </a:t>
            </a:r>
            <a:r>
              <a:rPr lang="en-GB" dirty="0" err="1"/>
              <a:t>Warum</a:t>
            </a:r>
            <a:r>
              <a:rPr lang="en-GB" dirty="0"/>
              <a:t> </a:t>
            </a:r>
            <a:r>
              <a:rPr lang="en-GB" dirty="0" err="1"/>
              <a:t>ist</a:t>
            </a:r>
            <a:r>
              <a:rPr lang="en-GB" dirty="0"/>
              <a:t> dieses </a:t>
            </a:r>
            <a:r>
              <a:rPr lang="en-GB" dirty="0" err="1"/>
              <a:t>technologische</a:t>
            </a:r>
            <a:r>
              <a:rPr lang="en-GB" dirty="0"/>
              <a:t> Tool für die </a:t>
            </a:r>
            <a:r>
              <a:rPr lang="en-GB" dirty="0" err="1"/>
              <a:t>gewählte</a:t>
            </a:r>
            <a:r>
              <a:rPr lang="en-GB" dirty="0"/>
              <a:t> </a:t>
            </a:r>
            <a:r>
              <a:rPr lang="en-GB" dirty="0" err="1"/>
              <a:t>Lehrstrategie</a:t>
            </a:r>
            <a:r>
              <a:rPr lang="en-GB" dirty="0"/>
              <a:t> (nicht) am </a:t>
            </a:r>
            <a:r>
              <a:rPr lang="en-GB" dirty="0" err="1"/>
              <a:t>besten</a:t>
            </a:r>
            <a:r>
              <a:rPr lang="en-GB" dirty="0"/>
              <a:t> </a:t>
            </a:r>
            <a:r>
              <a:rPr lang="en-GB" dirty="0" err="1"/>
              <a:t>geeignet</a:t>
            </a:r>
            <a:r>
              <a:rPr lang="en-GB" dirty="0"/>
              <a:t>?</a:t>
            </a:r>
          </a:p>
          <a:p>
            <a:r>
              <a:rPr lang="en-GB" dirty="0"/>
              <a:t>TCK: Wie </a:t>
            </a:r>
            <a:r>
              <a:rPr lang="en-GB" dirty="0" err="1"/>
              <a:t>verbessert</a:t>
            </a:r>
            <a:r>
              <a:rPr lang="en-GB" dirty="0"/>
              <a:t> </a:t>
            </a:r>
            <a:r>
              <a:rPr lang="en-GB" dirty="0" err="1"/>
              <a:t>diese</a:t>
            </a:r>
            <a:r>
              <a:rPr lang="en-GB" dirty="0"/>
              <a:t> Technologie das </a:t>
            </a:r>
            <a:r>
              <a:rPr lang="en-GB" dirty="0" err="1"/>
              <a:t>Lehren</a:t>
            </a:r>
            <a:r>
              <a:rPr lang="en-GB" dirty="0"/>
              <a:t> und </a:t>
            </a:r>
            <a:r>
              <a:rPr lang="en-GB" dirty="0" err="1"/>
              <a:t>Lernen</a:t>
            </a:r>
            <a:r>
              <a:rPr lang="en-GB" dirty="0"/>
              <a:t> der </a:t>
            </a:r>
            <a:r>
              <a:rPr lang="en-GB" dirty="0" err="1"/>
              <a:t>gesetzten</a:t>
            </a:r>
            <a:r>
              <a:rPr lang="en-GB" dirty="0"/>
              <a:t> </a:t>
            </a:r>
            <a:r>
              <a:rPr lang="en-GB" dirty="0" err="1"/>
              <a:t>Inhalte</a:t>
            </a:r>
            <a:r>
              <a:rPr lang="en-GB" dirty="0"/>
              <a:t> und </a:t>
            </a:r>
            <a:r>
              <a:rPr lang="en-GB" dirty="0" err="1"/>
              <a:t>Komopetenzen</a:t>
            </a:r>
            <a:r>
              <a:rPr lang="en-GB" dirty="0"/>
              <a:t>?</a:t>
            </a:r>
          </a:p>
          <a:p>
            <a:r>
              <a:rPr lang="en-GB" dirty="0"/>
              <a:t>PCK: Beste </a:t>
            </a:r>
            <a:r>
              <a:rPr lang="en-GB" dirty="0" err="1"/>
              <a:t>Lehrstrategie</a:t>
            </a:r>
            <a:r>
              <a:rPr lang="en-GB" dirty="0"/>
              <a:t> für </a:t>
            </a:r>
            <a:r>
              <a:rPr lang="en-GB" dirty="0" err="1"/>
              <a:t>Lernzielerreichung</a:t>
            </a:r>
            <a:endParaRPr lang="en-GB" dirty="0"/>
          </a:p>
          <a:p>
            <a:endParaRPr lang="en-CH" dirty="0"/>
          </a:p>
        </p:txBody>
      </p:sp>
      <p:sp>
        <p:nvSpPr>
          <p:cNvPr id="4" name="Slide Number Placeholder 3"/>
          <p:cNvSpPr>
            <a:spLocks noGrp="1"/>
          </p:cNvSpPr>
          <p:nvPr>
            <p:ph type="sldNum" sz="quarter" idx="5"/>
          </p:nvPr>
        </p:nvSpPr>
        <p:spPr/>
        <p:txBody>
          <a:bodyPr/>
          <a:lstStyle/>
          <a:p>
            <a:fld id="{2B776AB0-8D37-014F-B482-D8DD03C1D069}" type="slidenum">
              <a:rPr lang="de-CH" smtClean="0"/>
              <a:t>8</a:t>
            </a:fld>
            <a:endParaRPr lang="de-CH"/>
          </a:p>
        </p:txBody>
      </p:sp>
    </p:spTree>
    <p:extLst>
      <p:ext uri="{BB962C8B-B14F-4D97-AF65-F5344CB8AC3E}">
        <p14:creationId xmlns:p14="http://schemas.microsoft.com/office/powerpoint/2010/main" val="237109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de-DE" sz="1200" b="0" i="0" kern="1200" dirty="0">
                <a:solidFill>
                  <a:schemeClr val="tx1"/>
                </a:solidFill>
                <a:effectLst/>
                <a:latin typeface="+mn-lt"/>
                <a:ea typeface="+mn-ea"/>
                <a:cs typeface="+mn-cs"/>
              </a:rPr>
              <a:t>https://www.linkedin.com/pulse/effekte-von-genki-auf-lernen-das-isar-modell-christoph-meier-fbguf/</a:t>
            </a:r>
          </a:p>
          <a:p>
            <a:pPr fontAlgn="base"/>
            <a:endParaRPr lang="de-DE" sz="1200" b="0" i="0" kern="1200" dirty="0">
              <a:solidFill>
                <a:schemeClr val="tx1"/>
              </a:solidFill>
              <a:effectLst/>
              <a:latin typeface="+mn-lt"/>
              <a:ea typeface="+mn-ea"/>
              <a:cs typeface="+mn-cs"/>
            </a:endParaRPr>
          </a:p>
          <a:p>
            <a:pPr fontAlgn="base"/>
            <a:r>
              <a:rPr lang="de-DE" sz="1200" b="0" i="0" kern="1200" dirty="0">
                <a:solidFill>
                  <a:schemeClr val="tx1"/>
                </a:solidFill>
                <a:effectLst/>
                <a:latin typeface="+mn-lt"/>
                <a:ea typeface="+mn-ea"/>
                <a:cs typeface="+mn-cs"/>
              </a:rPr>
              <a:t>https://www.uni-augsburg.de/de/fakultaet/philsoz/fakultat/learning-analytics/news/2025/05/12/ai-in-education-das-isar-modell/</a:t>
            </a:r>
          </a:p>
          <a:p>
            <a:pPr fontAlgn="base"/>
            <a:endParaRPr lang="de-DE" sz="1200" b="0" i="0" kern="1200" dirty="0">
              <a:solidFill>
                <a:schemeClr val="tx1"/>
              </a:solidFill>
              <a:effectLst/>
              <a:latin typeface="+mn-lt"/>
              <a:ea typeface="+mn-ea"/>
              <a:cs typeface="+mn-cs"/>
            </a:endParaRPr>
          </a:p>
          <a:p>
            <a:pPr fontAlgn="base"/>
            <a:r>
              <a:rPr lang="de-DE" sz="1200" b="0" i="0" kern="1200" dirty="0">
                <a:solidFill>
                  <a:schemeClr val="tx1"/>
                </a:solidFill>
                <a:effectLst/>
                <a:latin typeface="+mn-lt"/>
                <a:ea typeface="+mn-ea"/>
                <a:cs typeface="+mn-cs"/>
              </a:rPr>
              <a:t>“Inversion” bezeichnet eine nachteilige Veränderung der Lernumgebung mit reduziertem Lernerfolg. Etwa, wenn Lernende Problemlösungen an ChatGPT delegieren, unhinterfragt übernehmen und sich so weniger intensiv mit den Inhalten auseinander setzen.</a:t>
            </a:r>
          </a:p>
          <a:p>
            <a:pPr fontAlgn="base"/>
            <a:endParaRPr lang="de-DE" sz="1200" b="0" i="0" kern="1200" dirty="0">
              <a:solidFill>
                <a:schemeClr val="tx1"/>
              </a:solidFill>
              <a:effectLst/>
              <a:latin typeface="+mn-lt"/>
              <a:ea typeface="+mn-ea"/>
              <a:cs typeface="+mn-cs"/>
            </a:endParaRPr>
          </a:p>
          <a:p>
            <a:pPr fontAlgn="base"/>
            <a:r>
              <a:rPr lang="de-DE" sz="1200" b="0" i="0" kern="1200" dirty="0">
                <a:solidFill>
                  <a:schemeClr val="tx1"/>
                </a:solidFill>
                <a:effectLst/>
                <a:latin typeface="+mn-lt"/>
                <a:ea typeface="+mn-ea"/>
                <a:cs typeface="+mn-cs"/>
              </a:rPr>
              <a:t>“Substitution” bezeichnet das Ersetzen von einzelnen Elementen der Lernumgebung durch (Gen)KI-basierte Elemente. Etwa, wenn traditionelle Lehrvideos durch Avatar-basierte Lehrvideos ersetzt werden. Hier ist keine Veränderung des Lernerfolgs zu erwarten, möglicherweise aber stellen sich Effizienzgewinne ein.</a:t>
            </a:r>
          </a:p>
          <a:p>
            <a:pPr fontAlgn="base"/>
            <a:endParaRPr lang="de-DE" sz="1200" b="0" i="0" kern="1200" dirty="0">
              <a:solidFill>
                <a:schemeClr val="tx1"/>
              </a:solidFill>
              <a:effectLst/>
              <a:latin typeface="+mn-lt"/>
              <a:ea typeface="+mn-ea"/>
              <a:cs typeface="+mn-cs"/>
            </a:endParaRPr>
          </a:p>
          <a:p>
            <a:pPr fontAlgn="base"/>
            <a:r>
              <a:rPr lang="de-DE" sz="1200" b="0" i="0" kern="1200" dirty="0">
                <a:solidFill>
                  <a:schemeClr val="tx1"/>
                </a:solidFill>
                <a:effectLst/>
                <a:latin typeface="+mn-lt"/>
                <a:ea typeface="+mn-ea"/>
                <a:cs typeface="+mn-cs"/>
              </a:rPr>
              <a:t>“Augmentation” bezeichnet den Einsatz von zusätzlichen Elementen, die die Lernumgebung stärken können. Etwa wenn die Lernumgebung über (Gen)KI-Anwendungen um Möglichkeiten für eine automatisierte Anpassungen des Schwierigkeitsgrads von Aufgabenstellungen oder Möglichkeiten für sofortiges Feedback ergänzt wird. Dadurch kann ein (leicht) höherer Lernerfolg möglich werden.</a:t>
            </a:r>
          </a:p>
          <a:p>
            <a:pPr fontAlgn="base"/>
            <a:endParaRPr lang="de-DE" sz="1200" b="0" i="0" kern="1200" dirty="0">
              <a:solidFill>
                <a:schemeClr val="tx1"/>
              </a:solidFill>
              <a:effectLst/>
              <a:latin typeface="+mn-lt"/>
              <a:ea typeface="+mn-ea"/>
              <a:cs typeface="+mn-cs"/>
            </a:endParaRPr>
          </a:p>
          <a:p>
            <a:pPr fontAlgn="base"/>
            <a:r>
              <a:rPr lang="de-DE" sz="1200" b="0" i="0" kern="1200" dirty="0">
                <a:solidFill>
                  <a:schemeClr val="tx1"/>
                </a:solidFill>
                <a:effectLst/>
                <a:latin typeface="+mn-lt"/>
                <a:ea typeface="+mn-ea"/>
                <a:cs typeface="+mn-cs"/>
              </a:rPr>
              <a:t>“Redefinition” bezeichnet einen Einsatz von (Gen)KI, durch den die Lernaktivitäten tiefgreifend verändert werden. Beispielsweise, wenn auf der Grundlage von (Gen)KI Rollenspiele und Simulationen ermöglicht werden, die zu einer intensiveren Auseinandersetzung mit den Inhalten führen. Hier sind die Chancen für eine deutliche Verbesserung des Lernerfolgs am </a:t>
            </a:r>
            <a:r>
              <a:rPr lang="de-DE" sz="1200" b="0" i="0" kern="1200" dirty="0" err="1">
                <a:solidFill>
                  <a:schemeClr val="tx1"/>
                </a:solidFill>
                <a:effectLst/>
                <a:latin typeface="+mn-lt"/>
                <a:ea typeface="+mn-ea"/>
                <a:cs typeface="+mn-cs"/>
              </a:rPr>
              <a:t>grössten</a:t>
            </a:r>
            <a:r>
              <a:rPr lang="de-DE" sz="1200" b="0" i="0" kern="1200" dirty="0">
                <a:solidFill>
                  <a:schemeClr val="tx1"/>
                </a:solidFill>
                <a:effectLst/>
                <a:latin typeface="+mn-lt"/>
                <a:ea typeface="+mn-ea"/>
                <a:cs typeface="+mn-cs"/>
              </a:rPr>
              <a:t>.</a:t>
            </a:r>
          </a:p>
          <a:p>
            <a:endParaRPr lang="en-CH" dirty="0"/>
          </a:p>
        </p:txBody>
      </p:sp>
      <p:sp>
        <p:nvSpPr>
          <p:cNvPr id="4" name="Slide Number Placeholder 3"/>
          <p:cNvSpPr>
            <a:spLocks noGrp="1"/>
          </p:cNvSpPr>
          <p:nvPr>
            <p:ph type="sldNum" sz="quarter" idx="5"/>
          </p:nvPr>
        </p:nvSpPr>
        <p:spPr/>
        <p:txBody>
          <a:bodyPr/>
          <a:lstStyle/>
          <a:p>
            <a:fld id="{2B776AB0-8D37-014F-B482-D8DD03C1D069}" type="slidenum">
              <a:rPr lang="de-CH" smtClean="0"/>
              <a:t>10</a:t>
            </a:fld>
            <a:endParaRPr lang="de-CH"/>
          </a:p>
        </p:txBody>
      </p:sp>
    </p:spTree>
    <p:extLst>
      <p:ext uri="{BB962C8B-B14F-4D97-AF65-F5344CB8AC3E}">
        <p14:creationId xmlns:p14="http://schemas.microsoft.com/office/powerpoint/2010/main" val="4285618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https://www.kialo-edu.com/</a:t>
            </a:r>
            <a:br>
              <a:rPr lang="en-GB" dirty="0"/>
            </a:br>
            <a:r>
              <a:rPr lang="de-DE" sz="1200" b="0" i="0" kern="1200" dirty="0" err="1">
                <a:solidFill>
                  <a:schemeClr val="tx1"/>
                </a:solidFill>
                <a:effectLst/>
                <a:latin typeface="+mn-lt"/>
                <a:ea typeface="+mn-ea"/>
                <a:cs typeface="+mn-cs"/>
              </a:rPr>
              <a:t>Kialo</a:t>
            </a:r>
            <a:r>
              <a:rPr lang="de-DE" sz="1200" b="0" i="0" kern="1200" dirty="0">
                <a:solidFill>
                  <a:schemeClr val="tx1"/>
                </a:solidFill>
                <a:effectLst/>
                <a:latin typeface="+mn-lt"/>
                <a:ea typeface="+mn-ea"/>
                <a:cs typeface="+mn-cs"/>
              </a:rPr>
              <a:t> ist ein digitales Debattentool, das sogar ohne Registrierung auskommt. Selbst erdachte Fragen können ausgiebig debattiert werden – die Daten von </a:t>
            </a:r>
            <a:r>
              <a:rPr lang="de-DE" sz="1200" b="0" i="0" kern="1200" dirty="0" err="1">
                <a:solidFill>
                  <a:schemeClr val="tx1"/>
                </a:solidFill>
                <a:effectLst/>
                <a:latin typeface="+mn-lt"/>
                <a:ea typeface="+mn-ea"/>
                <a:cs typeface="+mn-cs"/>
              </a:rPr>
              <a:t>Schüler:innen</a:t>
            </a:r>
            <a:r>
              <a:rPr lang="de-DE" sz="1200" b="0" i="0" kern="1200" dirty="0">
                <a:solidFill>
                  <a:schemeClr val="tx1"/>
                </a:solidFill>
                <a:effectLst/>
                <a:latin typeface="+mn-lt"/>
                <a:ea typeface="+mn-ea"/>
                <a:cs typeface="+mn-cs"/>
              </a:rPr>
              <a:t> bleiben in der Hand der Bildungseinrichtung selbst.</a:t>
            </a:r>
          </a:p>
          <a:p>
            <a:endParaRPr lang="de-DE" sz="1200" b="0" i="0" kern="1200" dirty="0">
              <a:solidFill>
                <a:schemeClr val="tx1"/>
              </a:solidFill>
              <a:effectLst/>
              <a:latin typeface="+mn-lt"/>
              <a:ea typeface="+mn-ea"/>
              <a:cs typeface="+mn-cs"/>
            </a:endParaRPr>
          </a:p>
          <a:p>
            <a:endParaRPr lang="en-CH" dirty="0"/>
          </a:p>
        </p:txBody>
      </p:sp>
      <p:sp>
        <p:nvSpPr>
          <p:cNvPr id="4" name="Slide Number Placeholder 3"/>
          <p:cNvSpPr>
            <a:spLocks noGrp="1"/>
          </p:cNvSpPr>
          <p:nvPr>
            <p:ph type="sldNum" sz="quarter" idx="5"/>
          </p:nvPr>
        </p:nvSpPr>
        <p:spPr/>
        <p:txBody>
          <a:bodyPr/>
          <a:lstStyle/>
          <a:p>
            <a:fld id="{2B776AB0-8D37-014F-B482-D8DD03C1D069}" type="slidenum">
              <a:rPr lang="de-CH" smtClean="0"/>
              <a:t>15</a:t>
            </a:fld>
            <a:endParaRPr lang="de-CH"/>
          </a:p>
        </p:txBody>
      </p:sp>
    </p:spTree>
    <p:extLst>
      <p:ext uri="{BB962C8B-B14F-4D97-AF65-F5344CB8AC3E}">
        <p14:creationId xmlns:p14="http://schemas.microsoft.com/office/powerpoint/2010/main" val="1937410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a:t>1. "Pädagogik vor Programm" (Low </a:t>
            </a:r>
            <a:r>
              <a:rPr lang="de-DE" b="1" dirty="0" err="1"/>
              <a:t>Barrier</a:t>
            </a:r>
            <a:r>
              <a:rPr lang="de-DE" b="1" dirty="0"/>
              <a:t>, High Impact)</a:t>
            </a:r>
          </a:p>
          <a:p>
            <a:r>
              <a:rPr lang="de-DE" i="1" dirty="0"/>
              <a:t>"Technologie darf niemals Selbstzweck sein. Ein Tool ist nur dann erfolgreich, wenn es eine didaktische Lücke schließt – und nicht erst eine aufreißt."</a:t>
            </a:r>
            <a:endParaRPr lang="de-DE" dirty="0"/>
          </a:p>
          <a:p>
            <a:r>
              <a:rPr lang="de-DE" b="1" dirty="0"/>
              <a:t>Kernbotschaft:</a:t>
            </a:r>
            <a:r>
              <a:rPr lang="de-DE" dirty="0"/>
              <a:t> Wir suchen nicht das komplizierteste Tool, sondern das, das den Lernprozess am natürlichsten unterstützt. Einfachheit ist hier ein Qualitätsmerkmal, keine Einschränkung.</a:t>
            </a:r>
          </a:p>
          <a:p>
            <a:r>
              <a:rPr lang="de-DE" b="1" dirty="0"/>
              <a:t>2. "Transparenz schafft Akzeptanz" (Der "Warum"-Fokus)</a:t>
            </a:r>
          </a:p>
          <a:p>
            <a:r>
              <a:rPr lang="de-DE" i="1" dirty="0"/>
              <a:t>"Erwachsene Lernende wollen nicht bespaßt werden, sie wollen befähigt werden. Wer den Mehrwert eines Tools versteht, wird vom Nutzer zum Mitgestalter."</a:t>
            </a:r>
            <a:endParaRPr lang="de-DE" dirty="0"/>
          </a:p>
          <a:p>
            <a:r>
              <a:rPr lang="de-DE" b="1" dirty="0"/>
              <a:t>Kernbotschaft:</a:t>
            </a:r>
            <a:r>
              <a:rPr lang="de-DE" dirty="0"/>
              <a:t> Wenn Sie ein Tool einsetzen, kommunizieren Sie den direkten Nutzen: Spart es Zeit? Macht es Kompliziertes sichtbar? Fördert es den Austausch? Wenn die Lernenden den Nutzen verstehen, verschwinden Berührungsängste.</a:t>
            </a:r>
          </a:p>
          <a:p>
            <a:r>
              <a:rPr lang="de-DE" b="1" dirty="0"/>
              <a:t>3. "Mut zur Iteration" (Die Fehlerkultur)</a:t>
            </a:r>
          </a:p>
          <a:p>
            <a:r>
              <a:rPr lang="de-DE" i="1" dirty="0"/>
              <a:t>"Digitale Kompetenz ist kein Endzustand, sondern ein Prozess. In einer digitalen Lernwelt ist der 'Error 404' kein Scheitern, sondern ein Teil des Lernwegs."</a:t>
            </a:r>
            <a:endParaRPr lang="de-DE" dirty="0"/>
          </a:p>
          <a:p>
            <a:r>
              <a:rPr lang="de-DE" b="1" dirty="0"/>
              <a:t>Kernbotschaft:</a:t>
            </a:r>
            <a:r>
              <a:rPr lang="de-DE" dirty="0"/>
              <a:t> Als Erwachsenenbildner müssen Sie nicht der "IT-Experte" sein. Seien Sie der Lernbegleiter, der gemeinsam mit der Gruppe Herausforderungen löst. Das nimmt den Leistungsdruck von beiden Seiten.</a:t>
            </a:r>
          </a:p>
          <a:p>
            <a:endParaRPr lang="en-CH" dirty="0"/>
          </a:p>
        </p:txBody>
      </p:sp>
      <p:sp>
        <p:nvSpPr>
          <p:cNvPr id="4" name="Slide Number Placeholder 3"/>
          <p:cNvSpPr>
            <a:spLocks noGrp="1"/>
          </p:cNvSpPr>
          <p:nvPr>
            <p:ph type="sldNum" sz="quarter" idx="5"/>
          </p:nvPr>
        </p:nvSpPr>
        <p:spPr/>
        <p:txBody>
          <a:bodyPr/>
          <a:lstStyle/>
          <a:p>
            <a:fld id="{2B776AB0-8D37-014F-B482-D8DD03C1D069}" type="slidenum">
              <a:rPr lang="de-CH" smtClean="0"/>
              <a:t>16</a:t>
            </a:fld>
            <a:endParaRPr lang="de-CH"/>
          </a:p>
        </p:txBody>
      </p:sp>
    </p:spTree>
    <p:extLst>
      <p:ext uri="{BB962C8B-B14F-4D97-AF65-F5344CB8AC3E}">
        <p14:creationId xmlns:p14="http://schemas.microsoft.com/office/powerpoint/2010/main" val="3782157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72450-B7F1-6060-98C7-8F65FC26D38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05D3235-C536-10ED-F800-BD5A075877F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23AF715-D919-DDE6-7887-9847C7C8F632}"/>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E4B2E3B8-2B20-2470-619B-2C1C8125B8EA}"/>
              </a:ext>
            </a:extLst>
          </p:cNvPr>
          <p:cNvSpPr>
            <a:spLocks noGrp="1"/>
          </p:cNvSpPr>
          <p:nvPr>
            <p:ph type="sldNum" sz="quarter" idx="5"/>
          </p:nvPr>
        </p:nvSpPr>
        <p:spPr/>
        <p:txBody>
          <a:bodyPr/>
          <a:lstStyle/>
          <a:p>
            <a:fld id="{2B776AB0-8D37-014F-B482-D8DD03C1D069}" type="slidenum">
              <a:rPr lang="de-CH" smtClean="0"/>
              <a:t>17</a:t>
            </a:fld>
            <a:endParaRPr lang="de-CH"/>
          </a:p>
        </p:txBody>
      </p:sp>
    </p:spTree>
    <p:extLst>
      <p:ext uri="{BB962C8B-B14F-4D97-AF65-F5344CB8AC3E}">
        <p14:creationId xmlns:p14="http://schemas.microsoft.com/office/powerpoint/2010/main" val="3728815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45C859C1-F743-F543-9286-6A518A03A5D5}"/>
              </a:ext>
            </a:extLst>
          </p:cNvPr>
          <p:cNvSpPr/>
          <p:nvPr userDrawn="1"/>
        </p:nvSpPr>
        <p:spPr>
          <a:xfrm>
            <a:off x="0" y="-8523"/>
            <a:ext cx="11790130" cy="6866523"/>
          </a:xfrm>
          <a:prstGeom prst="rect">
            <a:avLst/>
          </a:prstGeom>
          <a:solidFill>
            <a:srgbClr val="71BE89">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D7F1F2">
                  <a:lumMod val="75000"/>
                </a:srgbClr>
              </a:solidFill>
              <a:effectLst/>
              <a:uLnTx/>
              <a:uFillTx/>
              <a:latin typeface="BrownPro" pitchFamily="2" charset="77"/>
              <a:ea typeface="+mn-ea"/>
              <a:cs typeface="+mn-cs"/>
            </a:endParaRPr>
          </a:p>
        </p:txBody>
      </p:sp>
      <p:sp>
        <p:nvSpPr>
          <p:cNvPr id="11" name="Titel 1">
            <a:extLst>
              <a:ext uri="{FF2B5EF4-FFF2-40B4-BE49-F238E27FC236}">
                <a16:creationId xmlns:a16="http://schemas.microsoft.com/office/drawing/2014/main" id="{113DE225-BB8F-BE47-869D-7B060E2F6A02}"/>
              </a:ext>
            </a:extLst>
          </p:cNvPr>
          <p:cNvSpPr txBox="1">
            <a:spLocks/>
          </p:cNvSpPr>
          <p:nvPr userDrawn="1"/>
        </p:nvSpPr>
        <p:spPr>
          <a:xfrm>
            <a:off x="540941" y="860539"/>
            <a:ext cx="11098065" cy="19058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100" b="0" i="0" kern="1200" spc="100" baseline="0">
                <a:solidFill>
                  <a:schemeClr val="tx1"/>
                </a:solidFill>
                <a:latin typeface="BrownPro Alternate" pitchFamily="2" charset="77"/>
                <a:ea typeface="+mj-ea"/>
                <a:cs typeface="+mj-cs"/>
              </a:defRPr>
            </a:lvl1pPr>
          </a:lstStyle>
          <a:p>
            <a:pPr marL="0" marR="0" lvl="0" indent="0" algn="l" defTabSz="914400" rtl="0" eaLnBrk="1" fontAlgn="auto" latinLnBrk="0" hangingPunct="1">
              <a:lnSpc>
                <a:spcPts val="7000"/>
              </a:lnSpc>
              <a:spcBef>
                <a:spcPct val="0"/>
              </a:spcBef>
              <a:spcAft>
                <a:spcPts val="0"/>
              </a:spcAft>
              <a:buClrTx/>
              <a:buSzTx/>
              <a:buFontTx/>
              <a:buNone/>
              <a:tabLst/>
              <a:defRPr/>
            </a:pPr>
            <a:endParaRPr kumimoji="0" lang="de-DE" sz="7100" b="0" i="0" u="none" strike="noStrike" kern="1200" cap="none" spc="100" normalizeH="0" baseline="0" noProof="0" dirty="0">
              <a:ln>
                <a:noFill/>
              </a:ln>
              <a:solidFill>
                <a:srgbClr val="000000"/>
              </a:solidFill>
              <a:effectLst/>
              <a:uLnTx/>
              <a:uFillTx/>
              <a:latin typeface="BrownPro Alternate" pitchFamily="2" charset="77"/>
              <a:ea typeface="+mj-ea"/>
              <a:cs typeface="+mj-cs"/>
            </a:endParaRPr>
          </a:p>
        </p:txBody>
      </p:sp>
      <p:pic>
        <p:nvPicPr>
          <p:cNvPr id="12" name="Bild 12">
            <a:extLst>
              <a:ext uri="{FF2B5EF4-FFF2-40B4-BE49-F238E27FC236}">
                <a16:creationId xmlns:a16="http://schemas.microsoft.com/office/drawing/2014/main" id="{371C26DD-A440-4749-829B-E48CB76CEF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117"/>
          <a:stretch/>
        </p:blipFill>
        <p:spPr>
          <a:xfrm>
            <a:off x="475627" y="5635251"/>
            <a:ext cx="4922744" cy="979026"/>
          </a:xfrm>
          <a:prstGeom prst="rect">
            <a:avLst/>
          </a:prstGeom>
        </p:spPr>
      </p:pic>
      <p:sp>
        <p:nvSpPr>
          <p:cNvPr id="14" name="Titel 1">
            <a:extLst>
              <a:ext uri="{FF2B5EF4-FFF2-40B4-BE49-F238E27FC236}">
                <a16:creationId xmlns:a16="http://schemas.microsoft.com/office/drawing/2014/main" id="{38C7C8A7-A2B6-DD41-AEDC-41C8F6461072}"/>
              </a:ext>
            </a:extLst>
          </p:cNvPr>
          <p:cNvSpPr txBox="1">
            <a:spLocks/>
          </p:cNvSpPr>
          <p:nvPr userDrawn="1"/>
        </p:nvSpPr>
        <p:spPr>
          <a:xfrm>
            <a:off x="529560" y="2857864"/>
            <a:ext cx="11109446" cy="11393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i="0" kern="1200" baseline="0">
                <a:solidFill>
                  <a:schemeClr val="tx1"/>
                </a:solidFill>
                <a:latin typeface="BrownPro Alternate" pitchFamily="2" charset="77"/>
                <a:ea typeface="+mj-ea"/>
                <a:cs typeface="+mj-cs"/>
              </a:defRPr>
            </a:lvl1pPr>
          </a:lstStyle>
          <a:p>
            <a:endParaRPr lang="de-DE" sz="2800" cap="all" spc="100" baseline="0" dirty="0"/>
          </a:p>
        </p:txBody>
      </p:sp>
      <p:sp>
        <p:nvSpPr>
          <p:cNvPr id="3" name="Textplatzhalter 2">
            <a:extLst>
              <a:ext uri="{FF2B5EF4-FFF2-40B4-BE49-F238E27FC236}">
                <a16:creationId xmlns:a16="http://schemas.microsoft.com/office/drawing/2014/main" id="{3E6441EF-6066-5D4B-9C42-99F34A3A0854}"/>
              </a:ext>
            </a:extLst>
          </p:cNvPr>
          <p:cNvSpPr>
            <a:spLocks noGrp="1"/>
          </p:cNvSpPr>
          <p:nvPr>
            <p:ph type="body" sz="quarter" idx="10" hasCustomPrompt="1"/>
          </p:nvPr>
        </p:nvSpPr>
        <p:spPr>
          <a:xfrm>
            <a:off x="540941" y="681070"/>
            <a:ext cx="10102850" cy="1963737"/>
          </a:xfrm>
          <a:prstGeom prst="rect">
            <a:avLst/>
          </a:prstGeom>
        </p:spPr>
        <p:txBody>
          <a:bodyPr/>
          <a:lstStyle>
            <a:lvl1pPr marL="0" indent="0">
              <a:buFontTx/>
              <a:buNone/>
              <a:defRPr sz="7200">
                <a:latin typeface="BrownPro Alternate" pitchFamily="2" charset="77"/>
              </a:defRPr>
            </a:lvl1pPr>
          </a:lstStyle>
          <a:p>
            <a:r>
              <a:rPr lang="de-DE" dirty="0"/>
              <a:t>Titel</a:t>
            </a:r>
            <a:endParaRPr lang="de-CH" dirty="0"/>
          </a:p>
        </p:txBody>
      </p:sp>
      <p:sp>
        <p:nvSpPr>
          <p:cNvPr id="5" name="Textplatzhalter 4">
            <a:extLst>
              <a:ext uri="{FF2B5EF4-FFF2-40B4-BE49-F238E27FC236}">
                <a16:creationId xmlns:a16="http://schemas.microsoft.com/office/drawing/2014/main" id="{6F388CFF-CCA2-2946-888F-BEECFA4FCA51}"/>
              </a:ext>
            </a:extLst>
          </p:cNvPr>
          <p:cNvSpPr>
            <a:spLocks noGrp="1"/>
          </p:cNvSpPr>
          <p:nvPr>
            <p:ph type="body" sz="quarter" idx="11" hasCustomPrompt="1"/>
          </p:nvPr>
        </p:nvSpPr>
        <p:spPr>
          <a:xfrm>
            <a:off x="540941" y="3087695"/>
            <a:ext cx="10103247" cy="1225823"/>
          </a:xfrm>
          <a:prstGeom prst="rect">
            <a:avLst/>
          </a:prstGeom>
        </p:spPr>
        <p:txBody>
          <a:bodyPr/>
          <a:lstStyle>
            <a:lvl1pPr marL="0" indent="0">
              <a:buFontTx/>
              <a:buNone/>
              <a:defRPr cap="all" baseline="0">
                <a:latin typeface="BrownPro Alternate" pitchFamily="2" charset="77"/>
              </a:defRPr>
            </a:lvl1pPr>
          </a:lstStyle>
          <a:p>
            <a:r>
              <a:rPr lang="de-DE" dirty="0"/>
              <a:t>Untertitel</a:t>
            </a:r>
            <a:endParaRPr lang="de-CH" dirty="0"/>
          </a:p>
        </p:txBody>
      </p:sp>
      <p:sp>
        <p:nvSpPr>
          <p:cNvPr id="7" name="Textplatzhalter 6">
            <a:extLst>
              <a:ext uri="{FF2B5EF4-FFF2-40B4-BE49-F238E27FC236}">
                <a16:creationId xmlns:a16="http://schemas.microsoft.com/office/drawing/2014/main" id="{E38B31B4-4161-8144-81FF-9C15FB028D41}"/>
              </a:ext>
            </a:extLst>
          </p:cNvPr>
          <p:cNvSpPr>
            <a:spLocks noGrp="1"/>
          </p:cNvSpPr>
          <p:nvPr>
            <p:ph type="body" sz="quarter" idx="12" hasCustomPrompt="1"/>
          </p:nvPr>
        </p:nvSpPr>
        <p:spPr>
          <a:xfrm>
            <a:off x="529561" y="4498975"/>
            <a:ext cx="10114628" cy="1136650"/>
          </a:xfrm>
          <a:prstGeom prst="rect">
            <a:avLst/>
          </a:prstGeom>
        </p:spPr>
        <p:txBody>
          <a:bodyPr/>
          <a:lstStyle>
            <a:lvl1pPr marL="0" indent="0">
              <a:lnSpc>
                <a:spcPct val="100000"/>
              </a:lnSpc>
              <a:spcBef>
                <a:spcPts val="0"/>
              </a:spcBef>
              <a:buFontTx/>
              <a:buNone/>
              <a:defRPr sz="1800">
                <a:latin typeface="BrownPro Alternate" pitchFamily="2" charset="77"/>
              </a:defRPr>
            </a:lvl1pPr>
          </a:lstStyle>
          <a:p>
            <a:r>
              <a:rPr lang="de-DE" dirty="0"/>
              <a:t>Name, Datum, Ort</a:t>
            </a:r>
            <a:endParaRPr lang="de-CH" dirty="0"/>
          </a:p>
        </p:txBody>
      </p:sp>
    </p:spTree>
    <p:extLst>
      <p:ext uri="{BB962C8B-B14F-4D97-AF65-F5344CB8AC3E}">
        <p14:creationId xmlns:p14="http://schemas.microsoft.com/office/powerpoint/2010/main" val="4150565450"/>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32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folie Titel 1-zeilig mit Textbox">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4AC6B68-ADB4-8342-A526-49F3656ACE83}"/>
              </a:ext>
            </a:extLst>
          </p:cNvPr>
          <p:cNvSpPr>
            <a:spLocks noGrp="1"/>
          </p:cNvSpPr>
          <p:nvPr>
            <p:ph type="title" hasCustomPrompt="1"/>
          </p:nvPr>
        </p:nvSpPr>
        <p:spPr>
          <a:xfrm>
            <a:off x="506284" y="742287"/>
            <a:ext cx="11109742" cy="630000"/>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4400" b="0" i="0" baseline="0">
                <a:latin typeface="BrownPro" pitchFamily="2" charset="77"/>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dirty="0"/>
              <a:t>Titel bearbeiten</a:t>
            </a:r>
          </a:p>
        </p:txBody>
      </p:sp>
      <p:sp>
        <p:nvSpPr>
          <p:cNvPr id="8" name="Foliennummernplatzhalter 5">
            <a:extLst>
              <a:ext uri="{FF2B5EF4-FFF2-40B4-BE49-F238E27FC236}">
                <a16:creationId xmlns:a16="http://schemas.microsoft.com/office/drawing/2014/main" id="{B4BC865B-8C85-D547-AB83-D1870C0E74F5}"/>
              </a:ext>
            </a:extLst>
          </p:cNvPr>
          <p:cNvSpPr>
            <a:spLocks noGrp="1"/>
          </p:cNvSpPr>
          <p:nvPr>
            <p:ph type="sldNum" sz="quarter" idx="12"/>
          </p:nvPr>
        </p:nvSpPr>
        <p:spPr>
          <a:xfrm>
            <a:off x="8872826" y="6476927"/>
            <a:ext cx="2743200" cy="365125"/>
          </a:xfrm>
          <a:prstGeom prst="rect">
            <a:avLst/>
          </a:prstGeom>
        </p:spPr>
        <p:txBody>
          <a:bodyPr anchor="ctr"/>
          <a:lstStyle>
            <a:lvl1pPr algn="r">
              <a:defRPr lang="de-DE" sz="1200" smtClean="0">
                <a:latin typeface="BrownPro" pitchFamily="2" charset="77"/>
              </a:defRPr>
            </a:lvl1pPr>
          </a:lstStyle>
          <a:p>
            <a:fld id="{0DF76B0B-AF94-C446-A578-49A339424420}" type="slidenum">
              <a:rPr lang="de-CH" smtClean="0"/>
              <a:pPr/>
              <a:t>‹Nr.›</a:t>
            </a:fld>
            <a:endParaRPr lang="de-CH" dirty="0"/>
          </a:p>
        </p:txBody>
      </p:sp>
      <p:sp>
        <p:nvSpPr>
          <p:cNvPr id="9" name="Fußzeilenplatzhalter 9">
            <a:extLst>
              <a:ext uri="{FF2B5EF4-FFF2-40B4-BE49-F238E27FC236}">
                <a16:creationId xmlns:a16="http://schemas.microsoft.com/office/drawing/2014/main" id="{FE89F4C2-69B1-4345-9F95-7FF1CD011B82}"/>
              </a:ext>
            </a:extLst>
          </p:cNvPr>
          <p:cNvSpPr>
            <a:spLocks noGrp="1"/>
          </p:cNvSpPr>
          <p:nvPr>
            <p:ph type="ftr" sz="quarter" idx="14"/>
          </p:nvPr>
        </p:nvSpPr>
        <p:spPr>
          <a:xfrm>
            <a:off x="532412" y="6497868"/>
            <a:ext cx="5875727" cy="365125"/>
          </a:xfrm>
          <a:prstGeom prst="rect">
            <a:avLst/>
          </a:prstGeom>
        </p:spPr>
        <p:txBody>
          <a:bodyPr/>
          <a:lstStyle>
            <a:lvl1pPr algn="l">
              <a:defRPr sz="1200">
                <a:latin typeface="BrownPro" pitchFamily="2" charset="77"/>
              </a:defRPr>
            </a:lvl1pPr>
          </a:lstStyle>
          <a:p>
            <a:r>
              <a:rPr lang="de-DE" dirty="0"/>
              <a:t>Schweizerischer Verband für Weiterbildung SVEB</a:t>
            </a:r>
          </a:p>
        </p:txBody>
      </p:sp>
      <p:sp>
        <p:nvSpPr>
          <p:cNvPr id="10" name="Rechteck 9">
            <a:extLst>
              <a:ext uri="{FF2B5EF4-FFF2-40B4-BE49-F238E27FC236}">
                <a16:creationId xmlns:a16="http://schemas.microsoft.com/office/drawing/2014/main" id="{60EA3AE8-95FD-8E4E-AFD4-9EEE9FDD7FC1}"/>
              </a:ext>
            </a:extLst>
          </p:cNvPr>
          <p:cNvSpPr/>
          <p:nvPr userDrawn="1"/>
        </p:nvSpPr>
        <p:spPr>
          <a:xfrm>
            <a:off x="11790130" y="-8523"/>
            <a:ext cx="401870" cy="6866523"/>
          </a:xfrm>
          <a:prstGeom prst="rect">
            <a:avLst/>
          </a:prstGeom>
          <a:solidFill>
            <a:srgbClr val="82C89B">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D7F1F2">
                  <a:lumMod val="75000"/>
                </a:srgbClr>
              </a:solidFill>
              <a:effectLst/>
              <a:uLnTx/>
              <a:uFillTx/>
              <a:latin typeface="BrownPro" pitchFamily="2" charset="77"/>
              <a:ea typeface="+mn-ea"/>
              <a:cs typeface="+mn-cs"/>
            </a:endParaRPr>
          </a:p>
        </p:txBody>
      </p:sp>
      <p:sp>
        <p:nvSpPr>
          <p:cNvPr id="3" name="Inhaltsplatzhalter 2">
            <a:extLst>
              <a:ext uri="{FF2B5EF4-FFF2-40B4-BE49-F238E27FC236}">
                <a16:creationId xmlns:a16="http://schemas.microsoft.com/office/drawing/2014/main" id="{36431EAC-E9B9-E242-9226-2151FB4BD729}"/>
              </a:ext>
            </a:extLst>
          </p:cNvPr>
          <p:cNvSpPr>
            <a:spLocks noGrp="1"/>
          </p:cNvSpPr>
          <p:nvPr>
            <p:ph sz="quarter" idx="15"/>
          </p:nvPr>
        </p:nvSpPr>
        <p:spPr>
          <a:xfrm>
            <a:off x="569199" y="1576388"/>
            <a:ext cx="10983912" cy="4452937"/>
          </a:xfrm>
        </p:spPr>
        <p:txBody>
          <a:bodyPr>
            <a:normAutofit/>
          </a:bodyPr>
          <a:lstStyle>
            <a:lvl1pPr>
              <a:defRPr sz="2400">
                <a:latin typeface="BrownPro" pitchFamily="2" charset="77"/>
              </a:defRPr>
            </a:lvl1pPr>
            <a:lvl2pPr marL="685800" indent="-228600">
              <a:buFont typeface="Courier New" panose="02070309020205020404" pitchFamily="49" charset="0"/>
              <a:buChar char="o"/>
              <a:defRPr sz="2400">
                <a:latin typeface="BrownPro" pitchFamily="2" charset="77"/>
              </a:defRPr>
            </a:lvl2pPr>
            <a:lvl3pPr marL="1143000" indent="-228600">
              <a:buFont typeface="Symbol" pitchFamily="2" charset="2"/>
              <a:buChar char="-"/>
              <a:defRPr sz="2400">
                <a:latin typeface="BrownPro" pitchFamily="2" charset="77"/>
              </a:defRPr>
            </a:lvl3pPr>
            <a:lvl4pPr>
              <a:defRPr sz="2800">
                <a:latin typeface="BrownPro" pitchFamily="2" charset="77"/>
              </a:defRPr>
            </a:lvl4pPr>
            <a:lvl5pPr>
              <a:defRPr sz="2800">
                <a:latin typeface="BrownPro" pitchFamily="2" charset="77"/>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174773008"/>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37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folie Titel 2-zeilig, Textbox, Highlight-Tex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4033CAF1-3819-F841-8250-82A0225FB233}"/>
              </a:ext>
            </a:extLst>
          </p:cNvPr>
          <p:cNvSpPr>
            <a:spLocks noGrp="1"/>
          </p:cNvSpPr>
          <p:nvPr>
            <p:ph type="title" hasCustomPrompt="1"/>
          </p:nvPr>
        </p:nvSpPr>
        <p:spPr>
          <a:xfrm>
            <a:off x="558536" y="703098"/>
            <a:ext cx="11109742" cy="1164890"/>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4400" b="0" i="0" baseline="0">
                <a:latin typeface="BrownPro" pitchFamily="2" charset="77"/>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dirty="0"/>
              <a:t>Titel bearbeiten</a:t>
            </a:r>
            <a:br>
              <a:rPr lang="de-DE" dirty="0"/>
            </a:br>
            <a:r>
              <a:rPr lang="de-DE" dirty="0"/>
              <a:t>Zweizeilig</a:t>
            </a:r>
          </a:p>
        </p:txBody>
      </p:sp>
      <p:sp>
        <p:nvSpPr>
          <p:cNvPr id="9" name="Foliennummernplatzhalter 5">
            <a:extLst>
              <a:ext uri="{FF2B5EF4-FFF2-40B4-BE49-F238E27FC236}">
                <a16:creationId xmlns:a16="http://schemas.microsoft.com/office/drawing/2014/main" id="{250AF332-B732-5C43-8F6A-C35352E6298E}"/>
              </a:ext>
            </a:extLst>
          </p:cNvPr>
          <p:cNvSpPr>
            <a:spLocks noGrp="1"/>
          </p:cNvSpPr>
          <p:nvPr>
            <p:ph type="sldNum" sz="quarter" idx="12"/>
          </p:nvPr>
        </p:nvSpPr>
        <p:spPr>
          <a:xfrm>
            <a:off x="8872826" y="6476927"/>
            <a:ext cx="2743200" cy="365125"/>
          </a:xfrm>
          <a:prstGeom prst="rect">
            <a:avLst/>
          </a:prstGeom>
        </p:spPr>
        <p:txBody>
          <a:bodyPr anchor="ctr"/>
          <a:lstStyle>
            <a:lvl1pPr algn="r">
              <a:defRPr lang="de-DE" sz="1200" smtClean="0">
                <a:latin typeface="BrownPro" pitchFamily="2" charset="77"/>
              </a:defRPr>
            </a:lvl1pPr>
          </a:lstStyle>
          <a:p>
            <a:fld id="{0DF76B0B-AF94-C446-A578-49A339424420}" type="slidenum">
              <a:rPr lang="de-CH" smtClean="0"/>
              <a:pPr/>
              <a:t>‹Nr.›</a:t>
            </a:fld>
            <a:endParaRPr lang="de-CH" dirty="0"/>
          </a:p>
        </p:txBody>
      </p:sp>
      <p:sp>
        <p:nvSpPr>
          <p:cNvPr id="10" name="Fußzeilenplatzhalter 9">
            <a:extLst>
              <a:ext uri="{FF2B5EF4-FFF2-40B4-BE49-F238E27FC236}">
                <a16:creationId xmlns:a16="http://schemas.microsoft.com/office/drawing/2014/main" id="{D976BF4F-9C69-C34A-90D3-047EE4CA3D62}"/>
              </a:ext>
            </a:extLst>
          </p:cNvPr>
          <p:cNvSpPr>
            <a:spLocks noGrp="1"/>
          </p:cNvSpPr>
          <p:nvPr>
            <p:ph type="ftr" sz="quarter" idx="14"/>
          </p:nvPr>
        </p:nvSpPr>
        <p:spPr>
          <a:xfrm>
            <a:off x="532412" y="6497868"/>
            <a:ext cx="5875727" cy="365125"/>
          </a:xfrm>
          <a:prstGeom prst="rect">
            <a:avLst/>
          </a:prstGeom>
        </p:spPr>
        <p:txBody>
          <a:bodyPr/>
          <a:lstStyle>
            <a:lvl1pPr algn="l">
              <a:defRPr sz="1200">
                <a:latin typeface="BrownPro" pitchFamily="2" charset="77"/>
              </a:defRPr>
            </a:lvl1pPr>
          </a:lstStyle>
          <a:p>
            <a:r>
              <a:rPr lang="de-DE" dirty="0"/>
              <a:t>Schweizerischer Verband für Weiterbildung SVEB</a:t>
            </a:r>
          </a:p>
        </p:txBody>
      </p:sp>
      <p:sp>
        <p:nvSpPr>
          <p:cNvPr id="11" name="Textplatzhalter 4">
            <a:extLst>
              <a:ext uri="{FF2B5EF4-FFF2-40B4-BE49-F238E27FC236}">
                <a16:creationId xmlns:a16="http://schemas.microsoft.com/office/drawing/2014/main" id="{3DD3E25A-A519-E342-A668-9B217477BB8A}"/>
              </a:ext>
            </a:extLst>
          </p:cNvPr>
          <p:cNvSpPr>
            <a:spLocks noGrp="1"/>
          </p:cNvSpPr>
          <p:nvPr>
            <p:ph type="body" sz="quarter" idx="15" hasCustomPrompt="1"/>
          </p:nvPr>
        </p:nvSpPr>
        <p:spPr>
          <a:xfrm>
            <a:off x="545510" y="2153921"/>
            <a:ext cx="11070516" cy="4181566"/>
          </a:xfrm>
          <a:prstGeom prst="rect">
            <a:avLst/>
          </a:prstGeom>
        </p:spPr>
        <p:txBody>
          <a:bodyPr>
            <a:normAutofit/>
          </a:bodyPr>
          <a:lstStyle>
            <a:lvl1pPr>
              <a:defRPr sz="2400" spc="100" baseline="0">
                <a:latin typeface="BrownPro" pitchFamily="2" charset="77"/>
              </a:defRPr>
            </a:lvl1pPr>
            <a:lvl2pPr marL="685800" indent="-228600">
              <a:buFont typeface="Wingdings" pitchFamily="2" charset="2"/>
              <a:buChar char="§"/>
              <a:defRPr sz="2400" spc="100" baseline="0">
                <a:latin typeface="BrownPro" pitchFamily="2" charset="77"/>
              </a:defRPr>
            </a:lvl2pPr>
            <a:lvl3pPr marL="1143000" indent="-228600">
              <a:buFont typeface="Symbol" pitchFamily="2" charset="2"/>
              <a:buChar char="-"/>
              <a:defRPr sz="2400" spc="100" baseline="0">
                <a:latin typeface="BrownPro" pitchFamily="2" charset="77"/>
              </a:defRPr>
            </a:lvl3pPr>
            <a:lvl4pPr>
              <a:defRPr sz="2400" spc="100" baseline="0"/>
            </a:lvl4pPr>
            <a:lvl5pPr>
              <a:defRPr sz="2800" spc="100" baseline="0"/>
            </a:lvl5pPr>
          </a:lstStyle>
          <a:p>
            <a:pPr lvl="0"/>
            <a:r>
              <a:rPr lang="de-DE" dirty="0"/>
              <a:t>Formatvorlagen des Textmasters bearbeiten</a:t>
            </a:r>
          </a:p>
          <a:p>
            <a:pPr lvl="1"/>
            <a:r>
              <a:rPr lang="de-DE" dirty="0"/>
              <a:t>Zweite Ebene</a:t>
            </a:r>
          </a:p>
          <a:p>
            <a:pPr lvl="2"/>
            <a:r>
              <a:rPr lang="de-DE" dirty="0"/>
              <a:t>Dritte Ebene</a:t>
            </a:r>
          </a:p>
        </p:txBody>
      </p:sp>
      <p:sp>
        <p:nvSpPr>
          <p:cNvPr id="7" name="Rechteck 6">
            <a:extLst>
              <a:ext uri="{FF2B5EF4-FFF2-40B4-BE49-F238E27FC236}">
                <a16:creationId xmlns:a16="http://schemas.microsoft.com/office/drawing/2014/main" id="{4C0C3930-17E2-8140-AF2A-0AC9EBE60B47}"/>
              </a:ext>
            </a:extLst>
          </p:cNvPr>
          <p:cNvSpPr/>
          <p:nvPr userDrawn="1"/>
        </p:nvSpPr>
        <p:spPr>
          <a:xfrm>
            <a:off x="11790130" y="-8523"/>
            <a:ext cx="401870" cy="6866523"/>
          </a:xfrm>
          <a:prstGeom prst="rect">
            <a:avLst/>
          </a:prstGeom>
          <a:solidFill>
            <a:srgbClr val="82C89B">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D7F1F2">
                  <a:lumMod val="75000"/>
                </a:srgbClr>
              </a:solidFill>
              <a:effectLst/>
              <a:uLnTx/>
              <a:uFillTx/>
              <a:latin typeface="BrownPro" pitchFamily="2" charset="77"/>
              <a:ea typeface="+mn-ea"/>
              <a:cs typeface="+mn-cs"/>
            </a:endParaRPr>
          </a:p>
        </p:txBody>
      </p:sp>
      <p:sp>
        <p:nvSpPr>
          <p:cNvPr id="12" name="Inhaltsplatzhalter 2">
            <a:extLst>
              <a:ext uri="{FF2B5EF4-FFF2-40B4-BE49-F238E27FC236}">
                <a16:creationId xmlns:a16="http://schemas.microsoft.com/office/drawing/2014/main" id="{AE839811-C6DD-AA48-A327-D9F6FABD3559}"/>
              </a:ext>
            </a:extLst>
          </p:cNvPr>
          <p:cNvSpPr>
            <a:spLocks noGrp="1"/>
          </p:cNvSpPr>
          <p:nvPr>
            <p:ph sz="quarter" idx="16" hasCustomPrompt="1"/>
          </p:nvPr>
        </p:nvSpPr>
        <p:spPr>
          <a:xfrm>
            <a:off x="775308" y="4386883"/>
            <a:ext cx="7680613" cy="622300"/>
          </a:xfrm>
          <a:prstGeom prst="rect">
            <a:avLst/>
          </a:prstGeom>
          <a:solidFill>
            <a:srgbClr val="71BE9B">
              <a:alpha val="20000"/>
            </a:srgbClr>
          </a:solidFill>
        </p:spPr>
        <p:txBody>
          <a:bodyPr/>
          <a:lstStyle>
            <a:lvl1pPr marL="0" indent="0">
              <a:buNone/>
              <a:defRPr sz="2400">
                <a:latin typeface="BrownPro" pitchFamily="2" charset="77"/>
              </a:defRPr>
            </a:lvl1pPr>
          </a:lstStyle>
          <a:p>
            <a:pPr lvl="0"/>
            <a:r>
              <a:rPr lang="de-DE" dirty="0"/>
              <a:t>Highlight-Text</a:t>
            </a:r>
          </a:p>
        </p:txBody>
      </p:sp>
    </p:spTree>
    <p:extLst>
      <p:ext uri="{BB962C8B-B14F-4D97-AF65-F5344CB8AC3E}">
        <p14:creationId xmlns:p14="http://schemas.microsoft.com/office/powerpoint/2010/main" val="2449638836"/>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4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folie Titel 1-zeilig mit Tabell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4AC6B68-ADB4-8342-A526-49F3656ACE83}"/>
              </a:ext>
            </a:extLst>
          </p:cNvPr>
          <p:cNvSpPr>
            <a:spLocks noGrp="1"/>
          </p:cNvSpPr>
          <p:nvPr>
            <p:ph type="title" hasCustomPrompt="1"/>
          </p:nvPr>
        </p:nvSpPr>
        <p:spPr>
          <a:xfrm>
            <a:off x="506284" y="742287"/>
            <a:ext cx="11109742" cy="630000"/>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4400" b="0" i="0" baseline="0">
                <a:latin typeface="BrownPro" pitchFamily="2" charset="77"/>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dirty="0"/>
              <a:t>Titel bearbeiten</a:t>
            </a:r>
          </a:p>
        </p:txBody>
      </p:sp>
      <p:sp>
        <p:nvSpPr>
          <p:cNvPr id="8" name="Foliennummernplatzhalter 5">
            <a:extLst>
              <a:ext uri="{FF2B5EF4-FFF2-40B4-BE49-F238E27FC236}">
                <a16:creationId xmlns:a16="http://schemas.microsoft.com/office/drawing/2014/main" id="{B4BC865B-8C85-D547-AB83-D1870C0E74F5}"/>
              </a:ext>
            </a:extLst>
          </p:cNvPr>
          <p:cNvSpPr>
            <a:spLocks noGrp="1"/>
          </p:cNvSpPr>
          <p:nvPr>
            <p:ph type="sldNum" sz="quarter" idx="12"/>
          </p:nvPr>
        </p:nvSpPr>
        <p:spPr>
          <a:xfrm>
            <a:off x="8872826" y="6476927"/>
            <a:ext cx="2743200" cy="365125"/>
          </a:xfrm>
          <a:prstGeom prst="rect">
            <a:avLst/>
          </a:prstGeom>
        </p:spPr>
        <p:txBody>
          <a:bodyPr anchor="ctr"/>
          <a:lstStyle>
            <a:lvl1pPr algn="r">
              <a:defRPr lang="de-DE" sz="1200" smtClean="0">
                <a:latin typeface="BrownPro" pitchFamily="2" charset="77"/>
              </a:defRPr>
            </a:lvl1pPr>
          </a:lstStyle>
          <a:p>
            <a:fld id="{0DF76B0B-AF94-C446-A578-49A339424420}" type="slidenum">
              <a:rPr lang="de-CH" smtClean="0"/>
              <a:pPr/>
              <a:t>‹Nr.›</a:t>
            </a:fld>
            <a:endParaRPr lang="de-CH" dirty="0"/>
          </a:p>
        </p:txBody>
      </p:sp>
      <p:sp>
        <p:nvSpPr>
          <p:cNvPr id="9" name="Fußzeilenplatzhalter 9">
            <a:extLst>
              <a:ext uri="{FF2B5EF4-FFF2-40B4-BE49-F238E27FC236}">
                <a16:creationId xmlns:a16="http://schemas.microsoft.com/office/drawing/2014/main" id="{FE89F4C2-69B1-4345-9F95-7FF1CD011B82}"/>
              </a:ext>
            </a:extLst>
          </p:cNvPr>
          <p:cNvSpPr>
            <a:spLocks noGrp="1"/>
          </p:cNvSpPr>
          <p:nvPr>
            <p:ph type="ftr" sz="quarter" idx="14"/>
          </p:nvPr>
        </p:nvSpPr>
        <p:spPr>
          <a:xfrm>
            <a:off x="532412" y="6497868"/>
            <a:ext cx="5875727" cy="365125"/>
          </a:xfrm>
          <a:prstGeom prst="rect">
            <a:avLst/>
          </a:prstGeom>
        </p:spPr>
        <p:txBody>
          <a:bodyPr/>
          <a:lstStyle>
            <a:lvl1pPr algn="l">
              <a:defRPr sz="1200">
                <a:latin typeface="BrownPro" pitchFamily="2" charset="77"/>
              </a:defRPr>
            </a:lvl1pPr>
          </a:lstStyle>
          <a:p>
            <a:r>
              <a:rPr lang="de-DE" dirty="0"/>
              <a:t>Schweizerischer Verband für Weiterbildung SVEB</a:t>
            </a:r>
          </a:p>
        </p:txBody>
      </p:sp>
      <p:sp>
        <p:nvSpPr>
          <p:cNvPr id="6" name="Tabellenplatzhalter 5">
            <a:extLst>
              <a:ext uri="{FF2B5EF4-FFF2-40B4-BE49-F238E27FC236}">
                <a16:creationId xmlns:a16="http://schemas.microsoft.com/office/drawing/2014/main" id="{44AD659D-5B9C-2C43-B74D-32CB34D203E2}"/>
              </a:ext>
            </a:extLst>
          </p:cNvPr>
          <p:cNvSpPr>
            <a:spLocks noGrp="1"/>
          </p:cNvSpPr>
          <p:nvPr>
            <p:ph type="tbl" sz="quarter" idx="15"/>
          </p:nvPr>
        </p:nvSpPr>
        <p:spPr>
          <a:xfrm>
            <a:off x="532412" y="1600200"/>
            <a:ext cx="11083614" cy="4600575"/>
          </a:xfrm>
          <a:prstGeom prst="rect">
            <a:avLst/>
          </a:prstGeom>
        </p:spPr>
        <p:txBody>
          <a:bodyPr/>
          <a:lstStyle>
            <a:lvl1pPr>
              <a:defRPr sz="2400">
                <a:latin typeface="BrownPro" pitchFamily="2" charset="77"/>
              </a:defRPr>
            </a:lvl1pPr>
          </a:lstStyle>
          <a:p>
            <a:endParaRPr lang="de-CH" dirty="0"/>
          </a:p>
        </p:txBody>
      </p:sp>
      <p:sp>
        <p:nvSpPr>
          <p:cNvPr id="10" name="Rechteck 9">
            <a:extLst>
              <a:ext uri="{FF2B5EF4-FFF2-40B4-BE49-F238E27FC236}">
                <a16:creationId xmlns:a16="http://schemas.microsoft.com/office/drawing/2014/main" id="{60EA3AE8-95FD-8E4E-AFD4-9EEE9FDD7FC1}"/>
              </a:ext>
            </a:extLst>
          </p:cNvPr>
          <p:cNvSpPr/>
          <p:nvPr userDrawn="1"/>
        </p:nvSpPr>
        <p:spPr>
          <a:xfrm>
            <a:off x="11790130" y="-8523"/>
            <a:ext cx="401870" cy="6866523"/>
          </a:xfrm>
          <a:prstGeom prst="rect">
            <a:avLst/>
          </a:prstGeom>
          <a:solidFill>
            <a:srgbClr val="82C89B">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D7F1F2">
                  <a:lumMod val="75000"/>
                </a:srgbClr>
              </a:solidFill>
              <a:effectLst/>
              <a:uLnTx/>
              <a:uFillTx/>
              <a:latin typeface="BrownPro" pitchFamily="2" charset="77"/>
              <a:ea typeface="+mn-ea"/>
              <a:cs typeface="+mn-cs"/>
            </a:endParaRPr>
          </a:p>
        </p:txBody>
      </p:sp>
    </p:spTree>
    <p:extLst>
      <p:ext uri="{BB962C8B-B14F-4D97-AF65-F5344CB8AC3E}">
        <p14:creationId xmlns:p14="http://schemas.microsoft.com/office/powerpoint/2010/main" val="2629820505"/>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folie Titel 2-zeilig mit Tabell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4AC6B68-ADB4-8342-A526-49F3656ACE83}"/>
              </a:ext>
            </a:extLst>
          </p:cNvPr>
          <p:cNvSpPr>
            <a:spLocks noGrp="1"/>
          </p:cNvSpPr>
          <p:nvPr>
            <p:ph type="title" hasCustomPrompt="1"/>
          </p:nvPr>
        </p:nvSpPr>
        <p:spPr>
          <a:xfrm>
            <a:off x="506284" y="742287"/>
            <a:ext cx="11109742" cy="1094220"/>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4400" b="0" i="0" baseline="0">
                <a:latin typeface="BrownPro" pitchFamily="2" charset="77"/>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dirty="0"/>
              <a:t>Titel bearbeiten</a:t>
            </a:r>
            <a:br>
              <a:rPr lang="de-DE" dirty="0"/>
            </a:br>
            <a:r>
              <a:rPr lang="de-DE" dirty="0"/>
              <a:t>zweizeilig</a:t>
            </a:r>
          </a:p>
        </p:txBody>
      </p:sp>
      <p:sp>
        <p:nvSpPr>
          <p:cNvPr id="8" name="Foliennummernplatzhalter 5">
            <a:extLst>
              <a:ext uri="{FF2B5EF4-FFF2-40B4-BE49-F238E27FC236}">
                <a16:creationId xmlns:a16="http://schemas.microsoft.com/office/drawing/2014/main" id="{B4BC865B-8C85-D547-AB83-D1870C0E74F5}"/>
              </a:ext>
            </a:extLst>
          </p:cNvPr>
          <p:cNvSpPr>
            <a:spLocks noGrp="1"/>
          </p:cNvSpPr>
          <p:nvPr>
            <p:ph type="sldNum" sz="quarter" idx="12"/>
          </p:nvPr>
        </p:nvSpPr>
        <p:spPr>
          <a:xfrm>
            <a:off x="8872826" y="6476927"/>
            <a:ext cx="2743200" cy="365125"/>
          </a:xfrm>
          <a:prstGeom prst="rect">
            <a:avLst/>
          </a:prstGeom>
        </p:spPr>
        <p:txBody>
          <a:bodyPr anchor="ctr"/>
          <a:lstStyle>
            <a:lvl1pPr algn="r">
              <a:defRPr lang="de-DE" sz="1200" smtClean="0">
                <a:latin typeface="BrownPro" pitchFamily="2" charset="77"/>
              </a:defRPr>
            </a:lvl1pPr>
          </a:lstStyle>
          <a:p>
            <a:fld id="{0DF76B0B-AF94-C446-A578-49A339424420}" type="slidenum">
              <a:rPr lang="de-CH" smtClean="0"/>
              <a:pPr/>
              <a:t>‹Nr.›</a:t>
            </a:fld>
            <a:endParaRPr lang="de-CH" dirty="0"/>
          </a:p>
        </p:txBody>
      </p:sp>
      <p:sp>
        <p:nvSpPr>
          <p:cNvPr id="9" name="Fußzeilenplatzhalter 9">
            <a:extLst>
              <a:ext uri="{FF2B5EF4-FFF2-40B4-BE49-F238E27FC236}">
                <a16:creationId xmlns:a16="http://schemas.microsoft.com/office/drawing/2014/main" id="{FE89F4C2-69B1-4345-9F95-7FF1CD011B82}"/>
              </a:ext>
            </a:extLst>
          </p:cNvPr>
          <p:cNvSpPr>
            <a:spLocks noGrp="1"/>
          </p:cNvSpPr>
          <p:nvPr>
            <p:ph type="ftr" sz="quarter" idx="14"/>
          </p:nvPr>
        </p:nvSpPr>
        <p:spPr>
          <a:xfrm>
            <a:off x="532412" y="6497868"/>
            <a:ext cx="5875727" cy="365125"/>
          </a:xfrm>
          <a:prstGeom prst="rect">
            <a:avLst/>
          </a:prstGeom>
        </p:spPr>
        <p:txBody>
          <a:bodyPr/>
          <a:lstStyle>
            <a:lvl1pPr algn="l">
              <a:defRPr sz="1200">
                <a:latin typeface="BrownPro" pitchFamily="2" charset="77"/>
              </a:defRPr>
            </a:lvl1pPr>
          </a:lstStyle>
          <a:p>
            <a:r>
              <a:rPr lang="de-DE" dirty="0"/>
              <a:t>Schweizerischer Verband für Weiterbildung SVEB</a:t>
            </a:r>
          </a:p>
        </p:txBody>
      </p:sp>
      <p:sp>
        <p:nvSpPr>
          <p:cNvPr id="6" name="Tabellenplatzhalter 5">
            <a:extLst>
              <a:ext uri="{FF2B5EF4-FFF2-40B4-BE49-F238E27FC236}">
                <a16:creationId xmlns:a16="http://schemas.microsoft.com/office/drawing/2014/main" id="{44AD659D-5B9C-2C43-B74D-32CB34D203E2}"/>
              </a:ext>
            </a:extLst>
          </p:cNvPr>
          <p:cNvSpPr>
            <a:spLocks noGrp="1"/>
          </p:cNvSpPr>
          <p:nvPr>
            <p:ph type="tbl" sz="quarter" idx="15"/>
          </p:nvPr>
        </p:nvSpPr>
        <p:spPr>
          <a:xfrm>
            <a:off x="532412" y="2133600"/>
            <a:ext cx="11083614" cy="4067175"/>
          </a:xfrm>
          <a:prstGeom prst="rect">
            <a:avLst/>
          </a:prstGeom>
        </p:spPr>
        <p:txBody>
          <a:bodyPr/>
          <a:lstStyle>
            <a:lvl1pPr>
              <a:defRPr sz="2400">
                <a:latin typeface="BrownPro" pitchFamily="2" charset="77"/>
              </a:defRPr>
            </a:lvl1pPr>
          </a:lstStyle>
          <a:p>
            <a:endParaRPr lang="de-CH" dirty="0"/>
          </a:p>
        </p:txBody>
      </p:sp>
      <p:sp>
        <p:nvSpPr>
          <p:cNvPr id="10" name="Rechteck 9">
            <a:extLst>
              <a:ext uri="{FF2B5EF4-FFF2-40B4-BE49-F238E27FC236}">
                <a16:creationId xmlns:a16="http://schemas.microsoft.com/office/drawing/2014/main" id="{60EA3AE8-95FD-8E4E-AFD4-9EEE9FDD7FC1}"/>
              </a:ext>
            </a:extLst>
          </p:cNvPr>
          <p:cNvSpPr/>
          <p:nvPr userDrawn="1"/>
        </p:nvSpPr>
        <p:spPr>
          <a:xfrm>
            <a:off x="11790130" y="-8523"/>
            <a:ext cx="401870" cy="6866523"/>
          </a:xfrm>
          <a:prstGeom prst="rect">
            <a:avLst/>
          </a:prstGeom>
          <a:solidFill>
            <a:srgbClr val="82C89B">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D7F1F2">
                  <a:lumMod val="75000"/>
                </a:srgbClr>
              </a:solidFill>
              <a:effectLst/>
              <a:uLnTx/>
              <a:uFillTx/>
              <a:latin typeface="BrownPro" pitchFamily="2" charset="77"/>
              <a:ea typeface="+mn-ea"/>
              <a:cs typeface="+mn-cs"/>
            </a:endParaRPr>
          </a:p>
        </p:txBody>
      </p:sp>
    </p:spTree>
    <p:extLst>
      <p:ext uri="{BB962C8B-B14F-4D97-AF65-F5344CB8AC3E}">
        <p14:creationId xmlns:p14="http://schemas.microsoft.com/office/powerpoint/2010/main" val="3386833182"/>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rbcodes">
    <p:spTree>
      <p:nvGrpSpPr>
        <p:cNvPr id="1" name=""/>
        <p:cNvGrpSpPr/>
        <p:nvPr/>
      </p:nvGrpSpPr>
      <p:grpSpPr>
        <a:xfrm>
          <a:off x="0" y="0"/>
          <a:ext cx="0" cy="0"/>
          <a:chOff x="0" y="0"/>
          <a:chExt cx="0" cy="0"/>
        </a:xfrm>
      </p:grpSpPr>
      <p:sp>
        <p:nvSpPr>
          <p:cNvPr id="8" name="Foliennummernplatzhalter 5">
            <a:extLst>
              <a:ext uri="{FF2B5EF4-FFF2-40B4-BE49-F238E27FC236}">
                <a16:creationId xmlns:a16="http://schemas.microsoft.com/office/drawing/2014/main" id="{B4BC865B-8C85-D547-AB83-D1870C0E74F5}"/>
              </a:ext>
            </a:extLst>
          </p:cNvPr>
          <p:cNvSpPr>
            <a:spLocks noGrp="1"/>
          </p:cNvSpPr>
          <p:nvPr>
            <p:ph type="sldNum" sz="quarter" idx="12"/>
          </p:nvPr>
        </p:nvSpPr>
        <p:spPr>
          <a:xfrm>
            <a:off x="8872826" y="6476927"/>
            <a:ext cx="2743200" cy="365125"/>
          </a:xfrm>
          <a:prstGeom prst="rect">
            <a:avLst/>
          </a:prstGeom>
        </p:spPr>
        <p:txBody>
          <a:bodyPr anchor="ctr"/>
          <a:lstStyle>
            <a:lvl1pPr algn="r">
              <a:defRPr lang="de-DE" sz="1200" smtClean="0">
                <a:latin typeface="BrownPro" pitchFamily="2" charset="77"/>
              </a:defRPr>
            </a:lvl1pPr>
          </a:lstStyle>
          <a:p>
            <a:fld id="{0DF76B0B-AF94-C446-A578-49A339424420}" type="slidenum">
              <a:rPr lang="de-CH" smtClean="0"/>
              <a:pPr/>
              <a:t>‹Nr.›</a:t>
            </a:fld>
            <a:endParaRPr lang="de-CH" dirty="0"/>
          </a:p>
        </p:txBody>
      </p:sp>
      <p:sp>
        <p:nvSpPr>
          <p:cNvPr id="9" name="Fußzeilenplatzhalter 9">
            <a:extLst>
              <a:ext uri="{FF2B5EF4-FFF2-40B4-BE49-F238E27FC236}">
                <a16:creationId xmlns:a16="http://schemas.microsoft.com/office/drawing/2014/main" id="{FE89F4C2-69B1-4345-9F95-7FF1CD011B82}"/>
              </a:ext>
            </a:extLst>
          </p:cNvPr>
          <p:cNvSpPr>
            <a:spLocks noGrp="1"/>
          </p:cNvSpPr>
          <p:nvPr>
            <p:ph type="ftr" sz="quarter" idx="14"/>
          </p:nvPr>
        </p:nvSpPr>
        <p:spPr>
          <a:xfrm>
            <a:off x="532412" y="6497868"/>
            <a:ext cx="5875727" cy="365125"/>
          </a:xfrm>
          <a:prstGeom prst="rect">
            <a:avLst/>
          </a:prstGeom>
        </p:spPr>
        <p:txBody>
          <a:bodyPr/>
          <a:lstStyle>
            <a:lvl1pPr algn="l">
              <a:defRPr sz="1200">
                <a:latin typeface="BrownPro" pitchFamily="2" charset="77"/>
              </a:defRPr>
            </a:lvl1pPr>
          </a:lstStyle>
          <a:p>
            <a:r>
              <a:rPr lang="de-DE" dirty="0"/>
              <a:t>Schweizerischer Verband für Weiterbildung SVEB</a:t>
            </a:r>
          </a:p>
        </p:txBody>
      </p:sp>
      <p:sp>
        <p:nvSpPr>
          <p:cNvPr id="10" name="Rechteck 9">
            <a:extLst>
              <a:ext uri="{FF2B5EF4-FFF2-40B4-BE49-F238E27FC236}">
                <a16:creationId xmlns:a16="http://schemas.microsoft.com/office/drawing/2014/main" id="{60EA3AE8-95FD-8E4E-AFD4-9EEE9FDD7FC1}"/>
              </a:ext>
            </a:extLst>
          </p:cNvPr>
          <p:cNvSpPr/>
          <p:nvPr userDrawn="1"/>
        </p:nvSpPr>
        <p:spPr>
          <a:xfrm>
            <a:off x="11790130" y="-8523"/>
            <a:ext cx="401870" cy="6866523"/>
          </a:xfrm>
          <a:prstGeom prst="rect">
            <a:avLst/>
          </a:prstGeom>
          <a:solidFill>
            <a:srgbClr val="82C89B">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D7F1F2">
                  <a:lumMod val="75000"/>
                </a:srgbClr>
              </a:solidFill>
              <a:effectLst/>
              <a:uLnTx/>
              <a:uFillTx/>
              <a:latin typeface="BrownPro" pitchFamily="2" charset="77"/>
              <a:ea typeface="+mn-ea"/>
              <a:cs typeface="+mn-cs"/>
            </a:endParaRPr>
          </a:p>
        </p:txBody>
      </p:sp>
    </p:spTree>
    <p:extLst>
      <p:ext uri="{BB962C8B-B14F-4D97-AF65-F5344CB8AC3E}">
        <p14:creationId xmlns:p14="http://schemas.microsoft.com/office/powerpoint/2010/main" val="2686307447"/>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3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Agenda/Inhaltsverzeichnis">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62A73292-10DE-284A-A049-009096DE8891}"/>
              </a:ext>
            </a:extLst>
          </p:cNvPr>
          <p:cNvSpPr/>
          <p:nvPr userDrawn="1"/>
        </p:nvSpPr>
        <p:spPr>
          <a:xfrm>
            <a:off x="11790130" y="-8523"/>
            <a:ext cx="401870" cy="6866523"/>
          </a:xfrm>
          <a:prstGeom prst="rect">
            <a:avLst/>
          </a:prstGeom>
          <a:solidFill>
            <a:srgbClr val="82C89B">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D7F1F2">
                  <a:lumMod val="75000"/>
                </a:srgbClr>
              </a:solidFill>
              <a:effectLst/>
              <a:uLnTx/>
              <a:uFillTx/>
              <a:latin typeface="BrownPro" pitchFamily="2" charset="77"/>
              <a:ea typeface="+mn-ea"/>
              <a:cs typeface="+mn-cs"/>
            </a:endParaRPr>
          </a:p>
        </p:txBody>
      </p:sp>
      <p:sp>
        <p:nvSpPr>
          <p:cNvPr id="11" name="Textplatzhalter 10">
            <a:extLst>
              <a:ext uri="{FF2B5EF4-FFF2-40B4-BE49-F238E27FC236}">
                <a16:creationId xmlns:a16="http://schemas.microsoft.com/office/drawing/2014/main" id="{97102921-55AA-2644-919A-D45EFAFC81FE}"/>
              </a:ext>
            </a:extLst>
          </p:cNvPr>
          <p:cNvSpPr>
            <a:spLocks noGrp="1"/>
          </p:cNvSpPr>
          <p:nvPr>
            <p:ph type="body" sz="quarter" idx="10" hasCustomPrompt="1"/>
          </p:nvPr>
        </p:nvSpPr>
        <p:spPr>
          <a:xfrm>
            <a:off x="540240" y="1394492"/>
            <a:ext cx="10813560" cy="4629150"/>
          </a:xfrm>
          <a:prstGeom prst="rect">
            <a:avLst/>
          </a:prstGeom>
        </p:spPr>
        <p:txBody>
          <a:bodyPr>
            <a:normAutofit/>
          </a:bodyPr>
          <a:lstStyle>
            <a:lvl1pPr>
              <a:defRPr sz="2400" spc="100" baseline="0"/>
            </a:lvl1pPr>
          </a:lstStyle>
          <a:p>
            <a:pPr marL="457200" indent="-457200">
              <a:buAutoNum type="arabicPeriod"/>
            </a:pPr>
            <a:r>
              <a:rPr lang="de-DE" dirty="0">
                <a:latin typeface="BrownPro" pitchFamily="2" charset="77"/>
                <a:ea typeface="Univers LT Std 55 Roman" charset="0"/>
                <a:cs typeface="BrownPro"/>
              </a:rPr>
              <a:t>Erstens</a:t>
            </a:r>
          </a:p>
          <a:p>
            <a:pPr marL="457200" indent="-457200">
              <a:buAutoNum type="arabicPeriod"/>
            </a:pPr>
            <a:r>
              <a:rPr lang="de-DE" dirty="0">
                <a:latin typeface="BrownPro" pitchFamily="2" charset="77"/>
                <a:ea typeface="Univers LT Std 55 Roman" charset="0"/>
                <a:cs typeface="BrownPro"/>
              </a:rPr>
              <a:t>Zweitens</a:t>
            </a:r>
          </a:p>
          <a:p>
            <a:pPr marL="457200" indent="-457200">
              <a:buAutoNum type="arabicPeriod"/>
            </a:pPr>
            <a:r>
              <a:rPr lang="de-DE" dirty="0">
                <a:latin typeface="BrownPro" pitchFamily="2" charset="77"/>
                <a:ea typeface="Univers LT Std 55 Roman" charset="0"/>
                <a:cs typeface="BrownPro"/>
              </a:rPr>
              <a:t>Drittens</a:t>
            </a:r>
          </a:p>
          <a:p>
            <a:pPr marL="457200" indent="-457200">
              <a:buAutoNum type="arabicPeriod"/>
            </a:pPr>
            <a:r>
              <a:rPr lang="de-DE" dirty="0">
                <a:latin typeface="BrownPro" pitchFamily="2" charset="77"/>
                <a:ea typeface="Univers LT Std 55 Roman" charset="0"/>
                <a:cs typeface="BrownPro"/>
              </a:rPr>
              <a:t>Viertens</a:t>
            </a:r>
          </a:p>
          <a:p>
            <a:pPr marL="457200" indent="-457200">
              <a:buAutoNum type="arabicPeriod"/>
            </a:pPr>
            <a:r>
              <a:rPr lang="de-DE" dirty="0">
                <a:latin typeface="BrownPro" pitchFamily="2" charset="77"/>
                <a:ea typeface="Univers LT Std 55 Roman" charset="0"/>
                <a:cs typeface="BrownPro"/>
              </a:rPr>
              <a:t>Fünftens</a:t>
            </a:r>
          </a:p>
          <a:p>
            <a:pPr marL="457200" indent="-457200">
              <a:buAutoNum type="arabicPeriod"/>
            </a:pPr>
            <a:r>
              <a:rPr lang="de-DE" dirty="0">
                <a:latin typeface="BrownPro" pitchFamily="2" charset="77"/>
                <a:ea typeface="Univers LT Std 55 Roman" charset="0"/>
                <a:cs typeface="BrownPro"/>
              </a:rPr>
              <a:t>Sechstens</a:t>
            </a:r>
          </a:p>
          <a:p>
            <a:pPr marL="457200" indent="-457200">
              <a:buAutoNum type="arabicPeriod"/>
            </a:pPr>
            <a:r>
              <a:rPr lang="de-CH" dirty="0">
                <a:latin typeface="BrownPro" pitchFamily="2" charset="77"/>
                <a:ea typeface="Univers LT Std 55 Roman" charset="0"/>
              </a:rPr>
              <a:t>Siebtens</a:t>
            </a:r>
            <a:endParaRPr lang="de-DE" dirty="0">
              <a:latin typeface="BrownPro" pitchFamily="2" charset="77"/>
              <a:ea typeface="Univers LT Std 55 Roman" charset="0"/>
            </a:endParaRPr>
          </a:p>
        </p:txBody>
      </p:sp>
      <p:sp>
        <p:nvSpPr>
          <p:cNvPr id="13" name="Titel 1">
            <a:extLst>
              <a:ext uri="{FF2B5EF4-FFF2-40B4-BE49-F238E27FC236}">
                <a16:creationId xmlns:a16="http://schemas.microsoft.com/office/drawing/2014/main" id="{9A6988A8-E1B9-5348-9A7E-E816F844A0A4}"/>
              </a:ext>
            </a:extLst>
          </p:cNvPr>
          <p:cNvSpPr txBox="1">
            <a:spLocks/>
          </p:cNvSpPr>
          <p:nvPr userDrawn="1"/>
        </p:nvSpPr>
        <p:spPr>
          <a:xfrm>
            <a:off x="506284" y="728663"/>
            <a:ext cx="11109742" cy="446431"/>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90000"/>
              </a:lnSpc>
              <a:spcBef>
                <a:spcPct val="0"/>
              </a:spcBef>
              <a:spcAft>
                <a:spcPts val="0"/>
              </a:spcAft>
              <a:buClrTx/>
              <a:buSzTx/>
              <a:buFontTx/>
              <a:buNone/>
              <a:tabLst/>
              <a:defRPr sz="4400" b="0" i="0" kern="1200" baseline="0">
                <a:solidFill>
                  <a:schemeClr val="tx1"/>
                </a:solidFill>
                <a:latin typeface="BrownPro" pitchFamily="2" charset="77"/>
                <a:ea typeface="+mj-ea"/>
                <a:cs typeface="+mj-cs"/>
              </a:defRPr>
            </a:lvl1pPr>
          </a:lstStyle>
          <a:p>
            <a:endParaRPr lang="de-DE" sz="4400" spc="100" baseline="0" dirty="0"/>
          </a:p>
        </p:txBody>
      </p:sp>
      <p:sp>
        <p:nvSpPr>
          <p:cNvPr id="8" name="Foliennummernplatzhalter 5">
            <a:extLst>
              <a:ext uri="{FF2B5EF4-FFF2-40B4-BE49-F238E27FC236}">
                <a16:creationId xmlns:a16="http://schemas.microsoft.com/office/drawing/2014/main" id="{E239C0FC-B699-0442-8BCC-17F4B2568D61}"/>
              </a:ext>
            </a:extLst>
          </p:cNvPr>
          <p:cNvSpPr>
            <a:spLocks noGrp="1"/>
          </p:cNvSpPr>
          <p:nvPr>
            <p:ph type="sldNum" sz="quarter" idx="12"/>
          </p:nvPr>
        </p:nvSpPr>
        <p:spPr>
          <a:xfrm>
            <a:off x="8872826" y="6476927"/>
            <a:ext cx="2743200" cy="365125"/>
          </a:xfrm>
          <a:prstGeom prst="rect">
            <a:avLst/>
          </a:prstGeom>
        </p:spPr>
        <p:txBody>
          <a:bodyPr anchor="ctr"/>
          <a:lstStyle>
            <a:lvl1pPr algn="r">
              <a:defRPr lang="de-DE" sz="1200" smtClean="0">
                <a:latin typeface="BrownPro" pitchFamily="2" charset="77"/>
              </a:defRPr>
            </a:lvl1pPr>
          </a:lstStyle>
          <a:p>
            <a:fld id="{0DF76B0B-AF94-C446-A578-49A339424420}" type="slidenum">
              <a:rPr lang="de-CH" smtClean="0"/>
              <a:pPr/>
              <a:t>‹Nr.›</a:t>
            </a:fld>
            <a:endParaRPr lang="de-CH" dirty="0"/>
          </a:p>
        </p:txBody>
      </p:sp>
      <p:sp>
        <p:nvSpPr>
          <p:cNvPr id="10" name="Fußzeilenplatzhalter 9">
            <a:extLst>
              <a:ext uri="{FF2B5EF4-FFF2-40B4-BE49-F238E27FC236}">
                <a16:creationId xmlns:a16="http://schemas.microsoft.com/office/drawing/2014/main" id="{DDE58A62-868F-9548-A798-F82CD91A4E94}"/>
              </a:ext>
            </a:extLst>
          </p:cNvPr>
          <p:cNvSpPr>
            <a:spLocks noGrp="1"/>
          </p:cNvSpPr>
          <p:nvPr>
            <p:ph type="ftr" sz="quarter" idx="14"/>
          </p:nvPr>
        </p:nvSpPr>
        <p:spPr>
          <a:xfrm>
            <a:off x="532412" y="6497868"/>
            <a:ext cx="5875727" cy="365125"/>
          </a:xfrm>
          <a:prstGeom prst="rect">
            <a:avLst/>
          </a:prstGeom>
        </p:spPr>
        <p:txBody>
          <a:bodyPr/>
          <a:lstStyle>
            <a:lvl1pPr algn="l">
              <a:defRPr sz="1200">
                <a:latin typeface="BrownPro" pitchFamily="2" charset="77"/>
              </a:defRPr>
            </a:lvl1pPr>
          </a:lstStyle>
          <a:p>
            <a:r>
              <a:rPr lang="de-DE" dirty="0"/>
              <a:t>Schweizerischer Verband für Weiterbildung SVEB</a:t>
            </a:r>
          </a:p>
        </p:txBody>
      </p:sp>
      <p:sp>
        <p:nvSpPr>
          <p:cNvPr id="12" name="Titel 1">
            <a:extLst>
              <a:ext uri="{FF2B5EF4-FFF2-40B4-BE49-F238E27FC236}">
                <a16:creationId xmlns:a16="http://schemas.microsoft.com/office/drawing/2014/main" id="{AB52B299-0A48-3646-80B3-881659026228}"/>
              </a:ext>
            </a:extLst>
          </p:cNvPr>
          <p:cNvSpPr>
            <a:spLocks noGrp="1"/>
          </p:cNvSpPr>
          <p:nvPr>
            <p:ph type="title" hasCustomPrompt="1"/>
          </p:nvPr>
        </p:nvSpPr>
        <p:spPr>
          <a:xfrm>
            <a:off x="506284" y="742287"/>
            <a:ext cx="11109742" cy="630000"/>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4400" b="0" i="0" baseline="0">
                <a:latin typeface="BrownPro" pitchFamily="2" charset="77"/>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dirty="0"/>
              <a:t>Titel bearbeiten</a:t>
            </a:r>
          </a:p>
        </p:txBody>
      </p:sp>
    </p:spTree>
    <p:extLst>
      <p:ext uri="{BB962C8B-B14F-4D97-AF65-F5344CB8AC3E}">
        <p14:creationId xmlns:p14="http://schemas.microsoft.com/office/powerpoint/2010/main" val="1590966821"/>
      </p:ext>
    </p:extLst>
  </p:cSld>
  <p:clrMapOvr>
    <a:masterClrMapping/>
  </p:clrMapOvr>
  <p:extLst>
    <p:ext uri="{DCECCB84-F9BA-43D5-87BE-67443E8EF086}">
      <p15:sldGuideLst xmlns:p15="http://schemas.microsoft.com/office/powerpoint/2012/main">
        <p15:guide id="1" orient="horz" pos="459">
          <p15:clr>
            <a:srgbClr val="FBAE40"/>
          </p15:clr>
        </p15:guide>
        <p15:guide id="2" pos="37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B9571D0-3129-7C47-8250-E2B306236B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CBE07D5-5001-E04C-90A7-C6B23D7F95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44A1358-CD1C-E042-876B-F3D8A9FA40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a:extLst>
              <a:ext uri="{FF2B5EF4-FFF2-40B4-BE49-F238E27FC236}">
                <a16:creationId xmlns:a16="http://schemas.microsoft.com/office/drawing/2014/main" id="{1B0C7BC4-F1AC-AB41-89A2-5F01DBF164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Schweizerischer Verband für Weiterbildung SVEB</a:t>
            </a:r>
          </a:p>
        </p:txBody>
      </p:sp>
      <p:sp>
        <p:nvSpPr>
          <p:cNvPr id="6" name="Foliennummernplatzhalter 5">
            <a:extLst>
              <a:ext uri="{FF2B5EF4-FFF2-40B4-BE49-F238E27FC236}">
                <a16:creationId xmlns:a16="http://schemas.microsoft.com/office/drawing/2014/main" id="{12C947E8-4D34-3F4A-8B6A-2E6F586D08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84DC4-53E9-374F-B682-054BFDB6A0CD}" type="slidenum">
              <a:rPr lang="de-DE" smtClean="0"/>
              <a:t>‹Nr.›</a:t>
            </a:fld>
            <a:endParaRPr lang="de-DE"/>
          </a:p>
        </p:txBody>
      </p:sp>
    </p:spTree>
    <p:extLst>
      <p:ext uri="{BB962C8B-B14F-4D97-AF65-F5344CB8AC3E}">
        <p14:creationId xmlns:p14="http://schemas.microsoft.com/office/powerpoint/2010/main" val="1731784442"/>
      </p:ext>
    </p:extLst>
  </p:cSld>
  <p:clrMap bg1="lt1" tx1="dk1" bg2="lt2" tx2="dk2" accent1="accent1" accent2="accent2" accent3="accent3" accent4="accent4" accent5="accent5" accent6="accent6" hlink="hlink" folHlink="folHlink"/>
  <p:sldLayoutIdLst>
    <p:sldLayoutId id="2147483675" r:id="rId1"/>
    <p:sldLayoutId id="2147483680" r:id="rId2"/>
    <p:sldLayoutId id="2147483652" r:id="rId3"/>
    <p:sldLayoutId id="2147483673" r:id="rId4"/>
    <p:sldLayoutId id="2147483681" r:id="rId5"/>
    <p:sldLayoutId id="2147483674" r:id="rId6"/>
    <p:sldLayoutId id="2147483683"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ovable.dev/" TargetMode="External"/><Relationship Id="rId7" Type="http://schemas.openxmlformats.org/officeDocument/2006/relationships/hyperlink" Target="https://chatgpt.com/g/g-68dfc6802510819189f0df6736e65abb-interaktiver-lern-tuto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kolon.com/de/heim/" TargetMode="External"/><Relationship Id="rId5" Type="http://schemas.openxmlformats.org/officeDocument/2006/relationships/hyperlink" Target="https://sharetheboard.com/" TargetMode="External"/><Relationship Id="rId4" Type="http://schemas.openxmlformats.org/officeDocument/2006/relationships/hyperlink" Target="https://www.kialo-edu.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hyperlink" Target="https://www.linkedin.com/in/roy-franke/"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publicdomainpictures.net/en/view-image.php?image=41013&amp;picture=agend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62F96CA-4177-484F-96E9-10EC3C1E7E15}"/>
              </a:ext>
            </a:extLst>
          </p:cNvPr>
          <p:cNvSpPr>
            <a:spLocks noGrp="1"/>
          </p:cNvSpPr>
          <p:nvPr>
            <p:ph type="body" sz="quarter" idx="10"/>
          </p:nvPr>
        </p:nvSpPr>
        <p:spPr>
          <a:xfrm>
            <a:off x="540941" y="681070"/>
            <a:ext cx="11436570" cy="2747930"/>
          </a:xfrm>
        </p:spPr>
        <p:txBody>
          <a:bodyPr>
            <a:normAutofit/>
          </a:bodyPr>
          <a:lstStyle/>
          <a:p>
            <a:r>
              <a:rPr lang="de-DE" sz="6000" dirty="0"/>
              <a:t>Wie gelingt die Integration von Technologie in Lehr- und Lernprozesse?</a:t>
            </a:r>
            <a:endParaRPr lang="en-GB" sz="6000" noProof="0" dirty="0"/>
          </a:p>
        </p:txBody>
      </p:sp>
      <p:sp>
        <p:nvSpPr>
          <p:cNvPr id="4" name="Textplatzhalter 3">
            <a:extLst>
              <a:ext uri="{FF2B5EF4-FFF2-40B4-BE49-F238E27FC236}">
                <a16:creationId xmlns:a16="http://schemas.microsoft.com/office/drawing/2014/main" id="{9F8318DD-4DDD-BA4F-B293-1E47D43EDE0C}"/>
              </a:ext>
            </a:extLst>
          </p:cNvPr>
          <p:cNvSpPr>
            <a:spLocks noGrp="1"/>
          </p:cNvSpPr>
          <p:nvPr>
            <p:ph type="body" sz="quarter" idx="12"/>
          </p:nvPr>
        </p:nvSpPr>
        <p:spPr>
          <a:xfrm>
            <a:off x="540941" y="3429000"/>
            <a:ext cx="10114628" cy="2111320"/>
          </a:xfrm>
        </p:spPr>
        <p:txBody>
          <a:bodyPr>
            <a:normAutofit/>
          </a:bodyPr>
          <a:lstStyle/>
          <a:p>
            <a:r>
              <a:rPr lang="en-GB" sz="2400" noProof="0" dirty="0" err="1"/>
              <a:t>Webinarreihe</a:t>
            </a:r>
            <a:r>
              <a:rPr lang="en-GB" sz="2400" noProof="0" dirty="0"/>
              <a:t> KI und </a:t>
            </a:r>
            <a:r>
              <a:rPr lang="en-GB" sz="2400" noProof="0" dirty="0" err="1"/>
              <a:t>Weiterbildung</a:t>
            </a:r>
            <a:r>
              <a:rPr lang="en-GB" sz="2400" noProof="0" dirty="0"/>
              <a:t> </a:t>
            </a:r>
          </a:p>
          <a:p>
            <a:r>
              <a:rPr lang="en-GB" sz="2400" dirty="0"/>
              <a:t>17</a:t>
            </a:r>
            <a:r>
              <a:rPr lang="en-GB" sz="2400" noProof="0" dirty="0"/>
              <a:t>. März 2026 </a:t>
            </a:r>
            <a:endParaRPr lang="en-GB" noProof="0" dirty="0"/>
          </a:p>
        </p:txBody>
      </p:sp>
    </p:spTree>
    <p:extLst>
      <p:ext uri="{BB962C8B-B14F-4D97-AF65-F5344CB8AC3E}">
        <p14:creationId xmlns:p14="http://schemas.microsoft.com/office/powerpoint/2010/main" val="2642797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60CAF7-6B7E-D7AF-A085-7A74B67F556E}"/>
              </a:ext>
            </a:extLst>
          </p:cNvPr>
          <p:cNvSpPr>
            <a:spLocks noGrp="1"/>
          </p:cNvSpPr>
          <p:nvPr>
            <p:ph type="body" sz="quarter" idx="10"/>
          </p:nvPr>
        </p:nvSpPr>
        <p:spPr>
          <a:xfrm>
            <a:off x="540240" y="6023641"/>
            <a:ext cx="10813560" cy="365126"/>
          </a:xfrm>
        </p:spPr>
        <p:txBody>
          <a:bodyPr>
            <a:normAutofit/>
          </a:bodyPr>
          <a:lstStyle/>
          <a:p>
            <a:r>
              <a:rPr lang="en-GB" sz="1100" dirty="0"/>
              <a:t>Quelle: Christoph Meier, </a:t>
            </a:r>
            <a:r>
              <a:rPr lang="en-GB" sz="1100" dirty="0" err="1"/>
              <a:t>basierend</a:t>
            </a:r>
            <a:r>
              <a:rPr lang="en-GB" sz="1100" dirty="0"/>
              <a:t> auf Bauer et al. 2025, S.44</a:t>
            </a:r>
            <a:endParaRPr lang="en-CH" sz="1100" dirty="0"/>
          </a:p>
        </p:txBody>
      </p:sp>
      <p:sp>
        <p:nvSpPr>
          <p:cNvPr id="3" name="Slide Number Placeholder 2">
            <a:extLst>
              <a:ext uri="{FF2B5EF4-FFF2-40B4-BE49-F238E27FC236}">
                <a16:creationId xmlns:a16="http://schemas.microsoft.com/office/drawing/2014/main" id="{1C442654-2E25-079D-D57A-C91B39C024D2}"/>
              </a:ext>
            </a:extLst>
          </p:cNvPr>
          <p:cNvSpPr>
            <a:spLocks noGrp="1"/>
          </p:cNvSpPr>
          <p:nvPr>
            <p:ph type="sldNum" sz="quarter" idx="12"/>
          </p:nvPr>
        </p:nvSpPr>
        <p:spPr/>
        <p:txBody>
          <a:bodyPr/>
          <a:lstStyle/>
          <a:p>
            <a:fld id="{0DF76B0B-AF94-C446-A578-49A339424420}" type="slidenum">
              <a:rPr lang="de-CH" smtClean="0"/>
              <a:pPr/>
              <a:t>10</a:t>
            </a:fld>
            <a:endParaRPr lang="de-CH" dirty="0"/>
          </a:p>
        </p:txBody>
      </p:sp>
      <p:sp>
        <p:nvSpPr>
          <p:cNvPr id="5" name="Title 4">
            <a:extLst>
              <a:ext uri="{FF2B5EF4-FFF2-40B4-BE49-F238E27FC236}">
                <a16:creationId xmlns:a16="http://schemas.microsoft.com/office/drawing/2014/main" id="{12CAE140-DCE0-7D99-ABBC-E41F9AE7270C}"/>
              </a:ext>
            </a:extLst>
          </p:cNvPr>
          <p:cNvSpPr>
            <a:spLocks noGrp="1"/>
          </p:cNvSpPr>
          <p:nvPr>
            <p:ph type="title"/>
          </p:nvPr>
        </p:nvSpPr>
        <p:spPr/>
        <p:txBody>
          <a:bodyPr>
            <a:normAutofit fontScale="90000"/>
          </a:bodyPr>
          <a:lstStyle/>
          <a:p>
            <a:r>
              <a:rPr lang="en-GB" dirty="0"/>
              <a:t>ISAR</a:t>
            </a:r>
            <a:endParaRPr lang="en-CH" dirty="0"/>
          </a:p>
        </p:txBody>
      </p:sp>
      <p:pic>
        <p:nvPicPr>
          <p:cNvPr id="1026" name="Picture 2" descr="Artikelinhalte">
            <a:extLst>
              <a:ext uri="{FF2B5EF4-FFF2-40B4-BE49-F238E27FC236}">
                <a16:creationId xmlns:a16="http://schemas.microsoft.com/office/drawing/2014/main" id="{DFEA9684-C428-3F7E-C26B-B7A1C7A84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123" y="1708064"/>
            <a:ext cx="8958146" cy="4002005"/>
          </a:xfrm>
          <a:prstGeom prst="rect">
            <a:avLst/>
          </a:prstGeom>
          <a:noFill/>
          <a:extLst>
            <a:ext uri="{909E8E84-426E-40DD-AFC4-6F175D3DCCD1}">
              <a14:hiddenFill xmlns:a14="http://schemas.microsoft.com/office/drawing/2010/main">
                <a:solidFill>
                  <a:srgbClr val="FFFFFF"/>
                </a:solidFill>
              </a14:hiddenFill>
            </a:ext>
          </a:extLst>
        </p:spPr>
      </p:pic>
      <p:sp>
        <p:nvSpPr>
          <p:cNvPr id="6" name="Fußzeilenplatzhalter 3">
            <a:extLst>
              <a:ext uri="{FF2B5EF4-FFF2-40B4-BE49-F238E27FC236}">
                <a16:creationId xmlns:a16="http://schemas.microsoft.com/office/drawing/2014/main" id="{B525D834-ED71-899A-82E0-BF3E2298345E}"/>
              </a:ext>
            </a:extLst>
          </p:cNvPr>
          <p:cNvSpPr>
            <a:spLocks noGrp="1"/>
          </p:cNvSpPr>
          <p:nvPr>
            <p:ph type="ftr" sz="quarter" idx="14"/>
          </p:nvPr>
        </p:nvSpPr>
        <p:spPr>
          <a:xfrm>
            <a:off x="532412" y="6497868"/>
            <a:ext cx="5875727" cy="365125"/>
          </a:xfrm>
        </p:spPr>
        <p:txBody>
          <a:bodyPr/>
          <a:lstStyle/>
          <a:p>
            <a:r>
              <a:rPr lang="en-GB" noProof="0" dirty="0" err="1"/>
              <a:t>Schweizerischer</a:t>
            </a:r>
            <a:r>
              <a:rPr lang="en-GB" noProof="0" dirty="0"/>
              <a:t> </a:t>
            </a:r>
            <a:r>
              <a:rPr lang="en-GB" noProof="0" dirty="0" err="1"/>
              <a:t>Verband</a:t>
            </a:r>
            <a:r>
              <a:rPr lang="en-GB" noProof="0" dirty="0"/>
              <a:t> für </a:t>
            </a:r>
            <a:r>
              <a:rPr lang="en-GB" noProof="0" dirty="0" err="1"/>
              <a:t>Weiterbildung</a:t>
            </a:r>
            <a:r>
              <a:rPr lang="en-GB" noProof="0" dirty="0"/>
              <a:t> SVEB  -Roy Franke 2026</a:t>
            </a:r>
          </a:p>
        </p:txBody>
      </p:sp>
    </p:spTree>
    <p:extLst>
      <p:ext uri="{BB962C8B-B14F-4D97-AF65-F5344CB8AC3E}">
        <p14:creationId xmlns:p14="http://schemas.microsoft.com/office/powerpoint/2010/main" val="3643681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330F-1BF9-C7FB-0A22-82C3DADF7314}"/>
              </a:ext>
            </a:extLst>
          </p:cNvPr>
          <p:cNvSpPr>
            <a:spLocks noGrp="1"/>
          </p:cNvSpPr>
          <p:nvPr>
            <p:ph type="title"/>
          </p:nvPr>
        </p:nvSpPr>
        <p:spPr/>
        <p:txBody>
          <a:bodyPr>
            <a:normAutofit fontScale="90000"/>
          </a:bodyPr>
          <a:lstStyle/>
          <a:p>
            <a:r>
              <a:rPr lang="en-GB" dirty="0" err="1"/>
              <a:t>Chancen</a:t>
            </a:r>
            <a:r>
              <a:rPr lang="en-GB" dirty="0"/>
              <a:t> </a:t>
            </a:r>
            <a:r>
              <a:rPr lang="en-GB" dirty="0" err="1"/>
              <a:t>digitaler</a:t>
            </a:r>
            <a:r>
              <a:rPr lang="en-GB" dirty="0"/>
              <a:t> </a:t>
            </a:r>
            <a:r>
              <a:rPr lang="en-GB" dirty="0" err="1"/>
              <a:t>Technologien</a:t>
            </a:r>
            <a:endParaRPr lang="en-CH" dirty="0"/>
          </a:p>
        </p:txBody>
      </p:sp>
      <p:sp>
        <p:nvSpPr>
          <p:cNvPr id="3" name="Slide Number Placeholder 2">
            <a:extLst>
              <a:ext uri="{FF2B5EF4-FFF2-40B4-BE49-F238E27FC236}">
                <a16:creationId xmlns:a16="http://schemas.microsoft.com/office/drawing/2014/main" id="{3FA5189F-985D-3D35-96FE-9A68C05717E1}"/>
              </a:ext>
            </a:extLst>
          </p:cNvPr>
          <p:cNvSpPr>
            <a:spLocks noGrp="1"/>
          </p:cNvSpPr>
          <p:nvPr>
            <p:ph type="sldNum" sz="quarter" idx="12"/>
          </p:nvPr>
        </p:nvSpPr>
        <p:spPr/>
        <p:txBody>
          <a:bodyPr/>
          <a:lstStyle/>
          <a:p>
            <a:fld id="{0DF76B0B-AF94-C446-A578-49A339424420}" type="slidenum">
              <a:rPr lang="de-CH" smtClean="0"/>
              <a:pPr/>
              <a:t>11</a:t>
            </a:fld>
            <a:endParaRPr lang="de-CH" dirty="0"/>
          </a:p>
        </p:txBody>
      </p:sp>
      <p:sp>
        <p:nvSpPr>
          <p:cNvPr id="5" name="Content Placeholder 4">
            <a:extLst>
              <a:ext uri="{FF2B5EF4-FFF2-40B4-BE49-F238E27FC236}">
                <a16:creationId xmlns:a16="http://schemas.microsoft.com/office/drawing/2014/main" id="{BA995C9C-1C0E-39F5-EED3-DBA1336F6E8A}"/>
              </a:ext>
            </a:extLst>
          </p:cNvPr>
          <p:cNvSpPr>
            <a:spLocks noGrp="1"/>
          </p:cNvSpPr>
          <p:nvPr>
            <p:ph sz="quarter" idx="15"/>
          </p:nvPr>
        </p:nvSpPr>
        <p:spPr/>
        <p:txBody>
          <a:bodyPr/>
          <a:lstStyle/>
          <a:p>
            <a:r>
              <a:rPr lang="de-DE" dirty="0"/>
              <a:t>Personalisierte Lernpfade</a:t>
            </a:r>
          </a:p>
          <a:p>
            <a:r>
              <a:rPr lang="de-DE" dirty="0"/>
              <a:t>Orts- und zeitunabhängiges Lernen</a:t>
            </a:r>
          </a:p>
          <a:p>
            <a:r>
              <a:rPr lang="de-DE" dirty="0"/>
              <a:t>Interaktive Lernformate</a:t>
            </a:r>
          </a:p>
          <a:p>
            <a:r>
              <a:rPr lang="de-DE" dirty="0"/>
              <a:t>Kollaboration &amp; Wissensaustausch</a:t>
            </a:r>
          </a:p>
          <a:p>
            <a:endParaRPr lang="en-CH" dirty="0"/>
          </a:p>
        </p:txBody>
      </p:sp>
      <p:sp>
        <p:nvSpPr>
          <p:cNvPr id="6" name="Fußzeilenplatzhalter 3">
            <a:extLst>
              <a:ext uri="{FF2B5EF4-FFF2-40B4-BE49-F238E27FC236}">
                <a16:creationId xmlns:a16="http://schemas.microsoft.com/office/drawing/2014/main" id="{A445BB50-5715-AE40-C096-D1C7572AEB1E}"/>
              </a:ext>
            </a:extLst>
          </p:cNvPr>
          <p:cNvSpPr>
            <a:spLocks noGrp="1"/>
          </p:cNvSpPr>
          <p:nvPr>
            <p:ph type="ftr" sz="quarter" idx="14"/>
          </p:nvPr>
        </p:nvSpPr>
        <p:spPr>
          <a:xfrm>
            <a:off x="532412" y="6497868"/>
            <a:ext cx="5875727" cy="365125"/>
          </a:xfrm>
        </p:spPr>
        <p:txBody>
          <a:bodyPr/>
          <a:lstStyle/>
          <a:p>
            <a:r>
              <a:rPr lang="en-GB" noProof="0" dirty="0" err="1"/>
              <a:t>Schweizerischer</a:t>
            </a:r>
            <a:r>
              <a:rPr lang="en-GB" noProof="0" dirty="0"/>
              <a:t> </a:t>
            </a:r>
            <a:r>
              <a:rPr lang="en-GB" noProof="0" dirty="0" err="1"/>
              <a:t>Verband</a:t>
            </a:r>
            <a:r>
              <a:rPr lang="en-GB" noProof="0" dirty="0"/>
              <a:t> für </a:t>
            </a:r>
            <a:r>
              <a:rPr lang="en-GB" noProof="0" dirty="0" err="1"/>
              <a:t>Weiterbildung</a:t>
            </a:r>
            <a:r>
              <a:rPr lang="en-GB" noProof="0" dirty="0"/>
              <a:t> SVEB  -Roy Franke 2026</a:t>
            </a:r>
          </a:p>
        </p:txBody>
      </p:sp>
    </p:spTree>
    <p:extLst>
      <p:ext uri="{BB962C8B-B14F-4D97-AF65-F5344CB8AC3E}">
        <p14:creationId xmlns:p14="http://schemas.microsoft.com/office/powerpoint/2010/main" val="3024863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708A8-2F6A-C335-CECD-5E698AF00D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B3925C-8DA1-D8F3-DD5E-FEB8A943FC26}"/>
              </a:ext>
            </a:extLst>
          </p:cNvPr>
          <p:cNvSpPr>
            <a:spLocks noGrp="1"/>
          </p:cNvSpPr>
          <p:nvPr>
            <p:ph type="title"/>
          </p:nvPr>
        </p:nvSpPr>
        <p:spPr/>
        <p:txBody>
          <a:bodyPr>
            <a:normAutofit fontScale="90000"/>
          </a:bodyPr>
          <a:lstStyle/>
          <a:p>
            <a:r>
              <a:rPr lang="de-DE" dirty="0"/>
              <a:t>Rolle der </a:t>
            </a:r>
            <a:r>
              <a:rPr lang="de-DE" dirty="0" err="1"/>
              <a:t>Ausbildner:innen</a:t>
            </a:r>
            <a:r>
              <a:rPr lang="de-DE" dirty="0"/>
              <a:t> im digitalen Wandel</a:t>
            </a:r>
            <a:endParaRPr lang="en-CH" dirty="0"/>
          </a:p>
        </p:txBody>
      </p:sp>
      <p:sp>
        <p:nvSpPr>
          <p:cNvPr id="3" name="Slide Number Placeholder 2">
            <a:extLst>
              <a:ext uri="{FF2B5EF4-FFF2-40B4-BE49-F238E27FC236}">
                <a16:creationId xmlns:a16="http://schemas.microsoft.com/office/drawing/2014/main" id="{36487AF7-0491-88E0-FE6F-B676B3BF2BCB}"/>
              </a:ext>
            </a:extLst>
          </p:cNvPr>
          <p:cNvSpPr>
            <a:spLocks noGrp="1"/>
          </p:cNvSpPr>
          <p:nvPr>
            <p:ph type="sldNum" sz="quarter" idx="12"/>
          </p:nvPr>
        </p:nvSpPr>
        <p:spPr/>
        <p:txBody>
          <a:bodyPr/>
          <a:lstStyle/>
          <a:p>
            <a:fld id="{0DF76B0B-AF94-C446-A578-49A339424420}" type="slidenum">
              <a:rPr lang="de-CH" smtClean="0"/>
              <a:pPr/>
              <a:t>12</a:t>
            </a:fld>
            <a:endParaRPr lang="de-CH" dirty="0"/>
          </a:p>
        </p:txBody>
      </p:sp>
      <p:sp>
        <p:nvSpPr>
          <p:cNvPr id="5" name="Content Placeholder 4">
            <a:extLst>
              <a:ext uri="{FF2B5EF4-FFF2-40B4-BE49-F238E27FC236}">
                <a16:creationId xmlns:a16="http://schemas.microsoft.com/office/drawing/2014/main" id="{2D7314E4-C8AE-48A8-E58E-416E2ECC986C}"/>
              </a:ext>
            </a:extLst>
          </p:cNvPr>
          <p:cNvSpPr>
            <a:spLocks noGrp="1"/>
          </p:cNvSpPr>
          <p:nvPr>
            <p:ph sz="quarter" idx="15"/>
          </p:nvPr>
        </p:nvSpPr>
        <p:spPr/>
        <p:txBody>
          <a:bodyPr/>
          <a:lstStyle/>
          <a:p>
            <a:r>
              <a:rPr lang="de-DE" dirty="0"/>
              <a:t>Lernbegleitung statt Frontalunterricht</a:t>
            </a:r>
          </a:p>
          <a:p>
            <a:r>
              <a:rPr lang="de-DE" dirty="0"/>
              <a:t>Moderation digitaler Lernprozesse</a:t>
            </a:r>
          </a:p>
          <a:p>
            <a:r>
              <a:rPr lang="de-DE" dirty="0"/>
              <a:t>Individuelles Feedback</a:t>
            </a:r>
          </a:p>
          <a:p>
            <a:r>
              <a:rPr lang="de-DE" dirty="0"/>
              <a:t>Förderung Medienkompetenz</a:t>
            </a:r>
          </a:p>
          <a:p>
            <a:endParaRPr lang="en-CH" dirty="0"/>
          </a:p>
        </p:txBody>
      </p:sp>
      <p:sp>
        <p:nvSpPr>
          <p:cNvPr id="6" name="Fußzeilenplatzhalter 3">
            <a:extLst>
              <a:ext uri="{FF2B5EF4-FFF2-40B4-BE49-F238E27FC236}">
                <a16:creationId xmlns:a16="http://schemas.microsoft.com/office/drawing/2014/main" id="{39551BD6-1A26-2911-2CDC-86121B711CA6}"/>
              </a:ext>
            </a:extLst>
          </p:cNvPr>
          <p:cNvSpPr>
            <a:spLocks noGrp="1"/>
          </p:cNvSpPr>
          <p:nvPr>
            <p:ph type="ftr" sz="quarter" idx="14"/>
          </p:nvPr>
        </p:nvSpPr>
        <p:spPr>
          <a:xfrm>
            <a:off x="532412" y="6497868"/>
            <a:ext cx="5875727" cy="365125"/>
          </a:xfrm>
        </p:spPr>
        <p:txBody>
          <a:bodyPr/>
          <a:lstStyle/>
          <a:p>
            <a:r>
              <a:rPr lang="en-GB" noProof="0" dirty="0" err="1"/>
              <a:t>Schweizerischer</a:t>
            </a:r>
            <a:r>
              <a:rPr lang="en-GB" noProof="0" dirty="0"/>
              <a:t> </a:t>
            </a:r>
            <a:r>
              <a:rPr lang="en-GB" noProof="0" dirty="0" err="1"/>
              <a:t>Verband</a:t>
            </a:r>
            <a:r>
              <a:rPr lang="en-GB" noProof="0" dirty="0"/>
              <a:t> für </a:t>
            </a:r>
            <a:r>
              <a:rPr lang="en-GB" noProof="0" dirty="0" err="1"/>
              <a:t>Weiterbildung</a:t>
            </a:r>
            <a:r>
              <a:rPr lang="en-GB" noProof="0" dirty="0"/>
              <a:t> SVEB  -Roy Franke 2026</a:t>
            </a:r>
          </a:p>
        </p:txBody>
      </p:sp>
    </p:spTree>
    <p:extLst>
      <p:ext uri="{BB962C8B-B14F-4D97-AF65-F5344CB8AC3E}">
        <p14:creationId xmlns:p14="http://schemas.microsoft.com/office/powerpoint/2010/main" val="265410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D46AB-65D5-3DF9-FCD2-03E9B1C7FA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12CFA4-A6F7-A32A-2C94-89407AAE6B3B}"/>
              </a:ext>
            </a:extLst>
          </p:cNvPr>
          <p:cNvSpPr>
            <a:spLocks noGrp="1"/>
          </p:cNvSpPr>
          <p:nvPr>
            <p:ph type="title"/>
          </p:nvPr>
        </p:nvSpPr>
        <p:spPr/>
        <p:txBody>
          <a:bodyPr>
            <a:normAutofit fontScale="90000"/>
          </a:bodyPr>
          <a:lstStyle/>
          <a:p>
            <a:r>
              <a:rPr lang="en-GB" dirty="0" err="1"/>
              <a:t>Herausforderungen</a:t>
            </a:r>
            <a:endParaRPr lang="en-CH" dirty="0"/>
          </a:p>
        </p:txBody>
      </p:sp>
      <p:sp>
        <p:nvSpPr>
          <p:cNvPr id="3" name="Slide Number Placeholder 2">
            <a:extLst>
              <a:ext uri="{FF2B5EF4-FFF2-40B4-BE49-F238E27FC236}">
                <a16:creationId xmlns:a16="http://schemas.microsoft.com/office/drawing/2014/main" id="{59DAE1B0-C0B1-B758-8B30-D0E58C9F8235}"/>
              </a:ext>
            </a:extLst>
          </p:cNvPr>
          <p:cNvSpPr>
            <a:spLocks noGrp="1"/>
          </p:cNvSpPr>
          <p:nvPr>
            <p:ph type="sldNum" sz="quarter" idx="12"/>
          </p:nvPr>
        </p:nvSpPr>
        <p:spPr/>
        <p:txBody>
          <a:bodyPr/>
          <a:lstStyle/>
          <a:p>
            <a:fld id="{0DF76B0B-AF94-C446-A578-49A339424420}" type="slidenum">
              <a:rPr lang="de-CH" smtClean="0"/>
              <a:pPr/>
              <a:t>13</a:t>
            </a:fld>
            <a:endParaRPr lang="de-CH" dirty="0"/>
          </a:p>
        </p:txBody>
      </p:sp>
      <p:sp>
        <p:nvSpPr>
          <p:cNvPr id="5" name="Content Placeholder 4">
            <a:extLst>
              <a:ext uri="{FF2B5EF4-FFF2-40B4-BE49-F238E27FC236}">
                <a16:creationId xmlns:a16="http://schemas.microsoft.com/office/drawing/2014/main" id="{2DD73B92-A310-FFAE-1D84-5CEF8B471224}"/>
              </a:ext>
            </a:extLst>
          </p:cNvPr>
          <p:cNvSpPr>
            <a:spLocks noGrp="1"/>
          </p:cNvSpPr>
          <p:nvPr>
            <p:ph sz="quarter" idx="15"/>
          </p:nvPr>
        </p:nvSpPr>
        <p:spPr/>
        <p:txBody>
          <a:bodyPr/>
          <a:lstStyle/>
          <a:p>
            <a:r>
              <a:rPr lang="de-DE" dirty="0"/>
              <a:t>Technische Infrastruktur</a:t>
            </a:r>
          </a:p>
          <a:p>
            <a:r>
              <a:rPr lang="de-DE" dirty="0"/>
              <a:t>Digitale Kompetenzen</a:t>
            </a:r>
          </a:p>
          <a:p>
            <a:r>
              <a:rPr lang="de-DE" dirty="0"/>
              <a:t>Datenschutz</a:t>
            </a:r>
          </a:p>
          <a:p>
            <a:r>
              <a:rPr lang="de-DE" dirty="0"/>
              <a:t>Akzeptanz neuer Methoden</a:t>
            </a:r>
          </a:p>
          <a:p>
            <a:endParaRPr lang="en-CH" dirty="0"/>
          </a:p>
        </p:txBody>
      </p:sp>
      <p:sp>
        <p:nvSpPr>
          <p:cNvPr id="6" name="Fußzeilenplatzhalter 3">
            <a:extLst>
              <a:ext uri="{FF2B5EF4-FFF2-40B4-BE49-F238E27FC236}">
                <a16:creationId xmlns:a16="http://schemas.microsoft.com/office/drawing/2014/main" id="{8B2881A9-F190-46CD-04B9-794C9F48CC2D}"/>
              </a:ext>
            </a:extLst>
          </p:cNvPr>
          <p:cNvSpPr>
            <a:spLocks noGrp="1"/>
          </p:cNvSpPr>
          <p:nvPr>
            <p:ph type="ftr" sz="quarter" idx="14"/>
          </p:nvPr>
        </p:nvSpPr>
        <p:spPr>
          <a:xfrm>
            <a:off x="532412" y="6497868"/>
            <a:ext cx="5875727" cy="365125"/>
          </a:xfrm>
        </p:spPr>
        <p:txBody>
          <a:bodyPr/>
          <a:lstStyle/>
          <a:p>
            <a:r>
              <a:rPr lang="en-GB" noProof="0" dirty="0" err="1"/>
              <a:t>Schweizerischer</a:t>
            </a:r>
            <a:r>
              <a:rPr lang="en-GB" noProof="0" dirty="0"/>
              <a:t> </a:t>
            </a:r>
            <a:r>
              <a:rPr lang="en-GB" noProof="0" dirty="0" err="1"/>
              <a:t>Verband</a:t>
            </a:r>
            <a:r>
              <a:rPr lang="en-GB" noProof="0" dirty="0"/>
              <a:t> für </a:t>
            </a:r>
            <a:r>
              <a:rPr lang="en-GB" noProof="0" dirty="0" err="1"/>
              <a:t>Weiterbildung</a:t>
            </a:r>
            <a:r>
              <a:rPr lang="en-GB" noProof="0" dirty="0"/>
              <a:t> SVEB  -Roy Franke 2026</a:t>
            </a:r>
          </a:p>
        </p:txBody>
      </p:sp>
    </p:spTree>
    <p:extLst>
      <p:ext uri="{BB962C8B-B14F-4D97-AF65-F5344CB8AC3E}">
        <p14:creationId xmlns:p14="http://schemas.microsoft.com/office/powerpoint/2010/main" val="2951939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F204F-C501-8F5B-C6AA-01A03E642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233EE2-50A0-1848-E2CD-982F98E3B43E}"/>
              </a:ext>
            </a:extLst>
          </p:cNvPr>
          <p:cNvSpPr>
            <a:spLocks noGrp="1"/>
          </p:cNvSpPr>
          <p:nvPr>
            <p:ph type="title"/>
          </p:nvPr>
        </p:nvSpPr>
        <p:spPr/>
        <p:txBody>
          <a:bodyPr>
            <a:normAutofit fontScale="90000"/>
          </a:bodyPr>
          <a:lstStyle/>
          <a:p>
            <a:r>
              <a:rPr lang="en-GB" dirty="0" err="1"/>
              <a:t>Gruppenauftrag</a:t>
            </a:r>
            <a:endParaRPr lang="en-CH" dirty="0"/>
          </a:p>
        </p:txBody>
      </p:sp>
      <p:sp>
        <p:nvSpPr>
          <p:cNvPr id="3" name="Slide Number Placeholder 2">
            <a:extLst>
              <a:ext uri="{FF2B5EF4-FFF2-40B4-BE49-F238E27FC236}">
                <a16:creationId xmlns:a16="http://schemas.microsoft.com/office/drawing/2014/main" id="{74A15702-3E93-497F-0AD5-D43ABFC7A097}"/>
              </a:ext>
            </a:extLst>
          </p:cNvPr>
          <p:cNvSpPr>
            <a:spLocks noGrp="1"/>
          </p:cNvSpPr>
          <p:nvPr>
            <p:ph type="sldNum" sz="quarter" idx="12"/>
          </p:nvPr>
        </p:nvSpPr>
        <p:spPr/>
        <p:txBody>
          <a:bodyPr/>
          <a:lstStyle/>
          <a:p>
            <a:fld id="{0DF76B0B-AF94-C446-A578-49A339424420}" type="slidenum">
              <a:rPr lang="de-CH" smtClean="0"/>
              <a:pPr/>
              <a:t>14</a:t>
            </a:fld>
            <a:endParaRPr lang="de-CH" dirty="0"/>
          </a:p>
        </p:txBody>
      </p:sp>
      <p:sp>
        <p:nvSpPr>
          <p:cNvPr id="5" name="Content Placeholder 4">
            <a:extLst>
              <a:ext uri="{FF2B5EF4-FFF2-40B4-BE49-F238E27FC236}">
                <a16:creationId xmlns:a16="http://schemas.microsoft.com/office/drawing/2014/main" id="{6F6B0E19-1C27-375E-8ADB-32B951DB76F8}"/>
              </a:ext>
            </a:extLst>
          </p:cNvPr>
          <p:cNvSpPr>
            <a:spLocks noGrp="1"/>
          </p:cNvSpPr>
          <p:nvPr>
            <p:ph sz="quarter" idx="15"/>
          </p:nvPr>
        </p:nvSpPr>
        <p:spPr/>
        <p:txBody>
          <a:bodyPr/>
          <a:lstStyle/>
          <a:p>
            <a:r>
              <a:rPr lang="en-GB" dirty="0" err="1"/>
              <a:t>Welche</a:t>
            </a:r>
            <a:r>
              <a:rPr lang="en-GB" dirty="0"/>
              <a:t> </a:t>
            </a:r>
            <a:r>
              <a:rPr lang="en-GB" dirty="0" err="1"/>
              <a:t>digitale</a:t>
            </a:r>
            <a:r>
              <a:rPr lang="en-GB" dirty="0"/>
              <a:t> Tools </a:t>
            </a:r>
            <a:r>
              <a:rPr lang="en-GB" dirty="0" err="1"/>
              <a:t>setzt</a:t>
            </a:r>
            <a:r>
              <a:rPr lang="en-GB" dirty="0"/>
              <a:t> du in </a:t>
            </a:r>
            <a:r>
              <a:rPr lang="en-GB" dirty="0" err="1"/>
              <a:t>deinen</a:t>
            </a:r>
            <a:r>
              <a:rPr lang="en-GB" dirty="0"/>
              <a:t> </a:t>
            </a:r>
            <a:r>
              <a:rPr lang="en-GB" dirty="0" err="1"/>
              <a:t>Lernsettings</a:t>
            </a:r>
            <a:r>
              <a:rPr lang="en-GB" dirty="0"/>
              <a:t> </a:t>
            </a:r>
            <a:r>
              <a:rPr lang="en-GB" dirty="0" err="1"/>
              <a:t>ein</a:t>
            </a:r>
            <a:r>
              <a:rPr lang="en-GB" dirty="0"/>
              <a:t>?</a:t>
            </a:r>
          </a:p>
          <a:p>
            <a:r>
              <a:rPr lang="en-GB" dirty="0"/>
              <a:t>Wie </a:t>
            </a:r>
            <a:r>
              <a:rPr lang="en-GB" dirty="0" err="1"/>
              <a:t>habt</a:t>
            </a:r>
            <a:r>
              <a:rPr lang="en-GB" dirty="0"/>
              <a:t> </a:t>
            </a:r>
            <a:r>
              <a:rPr lang="en-GB" dirty="0" err="1"/>
              <a:t>ihr</a:t>
            </a:r>
            <a:r>
              <a:rPr lang="en-GB" dirty="0"/>
              <a:t> die </a:t>
            </a:r>
            <a:r>
              <a:rPr lang="en-GB" dirty="0" err="1"/>
              <a:t>digitalen</a:t>
            </a:r>
            <a:r>
              <a:rPr lang="en-GB" dirty="0"/>
              <a:t> Tools / Technologie </a:t>
            </a:r>
            <a:r>
              <a:rPr lang="en-GB" dirty="0" err="1"/>
              <a:t>eingeführt</a:t>
            </a:r>
            <a:r>
              <a:rPr lang="en-GB" dirty="0"/>
              <a:t>?</a:t>
            </a:r>
          </a:p>
          <a:p>
            <a:r>
              <a:rPr lang="en-GB" dirty="0"/>
              <a:t>Was </a:t>
            </a:r>
            <a:r>
              <a:rPr lang="en-GB" dirty="0" err="1"/>
              <a:t>funktioniert</a:t>
            </a:r>
            <a:r>
              <a:rPr lang="en-GB" dirty="0"/>
              <a:t> </a:t>
            </a:r>
            <a:r>
              <a:rPr lang="en-GB" dirty="0" err="1"/>
              <a:t>dabei</a:t>
            </a:r>
            <a:r>
              <a:rPr lang="en-GB" dirty="0"/>
              <a:t> gut? Wo </a:t>
            </a:r>
            <a:r>
              <a:rPr lang="en-GB" dirty="0" err="1"/>
              <a:t>gibt</a:t>
            </a:r>
            <a:r>
              <a:rPr lang="en-GB" dirty="0"/>
              <a:t> es </a:t>
            </a:r>
            <a:r>
              <a:rPr lang="en-GB" dirty="0" err="1"/>
              <a:t>Hindernisse</a:t>
            </a:r>
            <a:r>
              <a:rPr lang="en-GB" dirty="0"/>
              <a:t>?</a:t>
            </a:r>
          </a:p>
          <a:p>
            <a:endParaRPr lang="en-CH" dirty="0"/>
          </a:p>
        </p:txBody>
      </p:sp>
      <p:sp>
        <p:nvSpPr>
          <p:cNvPr id="6" name="Fußzeilenplatzhalter 3">
            <a:extLst>
              <a:ext uri="{FF2B5EF4-FFF2-40B4-BE49-F238E27FC236}">
                <a16:creationId xmlns:a16="http://schemas.microsoft.com/office/drawing/2014/main" id="{46385857-BFBC-B195-6DE5-FA170A04900F}"/>
              </a:ext>
            </a:extLst>
          </p:cNvPr>
          <p:cNvSpPr>
            <a:spLocks noGrp="1"/>
          </p:cNvSpPr>
          <p:nvPr>
            <p:ph type="ftr" sz="quarter" idx="14"/>
          </p:nvPr>
        </p:nvSpPr>
        <p:spPr>
          <a:xfrm>
            <a:off x="532412" y="6497868"/>
            <a:ext cx="5875727" cy="365125"/>
          </a:xfrm>
        </p:spPr>
        <p:txBody>
          <a:bodyPr/>
          <a:lstStyle/>
          <a:p>
            <a:r>
              <a:rPr lang="en-GB" noProof="0" dirty="0" err="1"/>
              <a:t>Schweizerischer</a:t>
            </a:r>
            <a:r>
              <a:rPr lang="en-GB" noProof="0" dirty="0"/>
              <a:t> </a:t>
            </a:r>
            <a:r>
              <a:rPr lang="en-GB" noProof="0" dirty="0" err="1"/>
              <a:t>Verband</a:t>
            </a:r>
            <a:r>
              <a:rPr lang="en-GB" noProof="0" dirty="0"/>
              <a:t> für </a:t>
            </a:r>
            <a:r>
              <a:rPr lang="en-GB" noProof="0" dirty="0" err="1"/>
              <a:t>Weiterbildung</a:t>
            </a:r>
            <a:r>
              <a:rPr lang="en-GB" noProof="0" dirty="0"/>
              <a:t> SVEB  -Roy Franke 2026</a:t>
            </a:r>
          </a:p>
        </p:txBody>
      </p:sp>
    </p:spTree>
    <p:extLst>
      <p:ext uri="{BB962C8B-B14F-4D97-AF65-F5344CB8AC3E}">
        <p14:creationId xmlns:p14="http://schemas.microsoft.com/office/powerpoint/2010/main" val="1980476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483C-6152-631A-F5E6-D6C5E2465473}"/>
              </a:ext>
            </a:extLst>
          </p:cNvPr>
          <p:cNvSpPr>
            <a:spLocks noGrp="1"/>
          </p:cNvSpPr>
          <p:nvPr>
            <p:ph type="title"/>
          </p:nvPr>
        </p:nvSpPr>
        <p:spPr/>
        <p:txBody>
          <a:bodyPr>
            <a:normAutofit fontScale="90000"/>
          </a:bodyPr>
          <a:lstStyle/>
          <a:p>
            <a:r>
              <a:rPr lang="en-GB" dirty="0" err="1"/>
              <a:t>Inspirationen</a:t>
            </a:r>
            <a:r>
              <a:rPr lang="en-GB" dirty="0"/>
              <a:t> </a:t>
            </a:r>
            <a:r>
              <a:rPr lang="en-GB" dirty="0" err="1"/>
              <a:t>digitaler</a:t>
            </a:r>
            <a:r>
              <a:rPr lang="en-GB" dirty="0"/>
              <a:t> Tools</a:t>
            </a:r>
            <a:endParaRPr lang="en-CH" dirty="0"/>
          </a:p>
        </p:txBody>
      </p:sp>
      <p:sp>
        <p:nvSpPr>
          <p:cNvPr id="3" name="Slide Number Placeholder 2">
            <a:extLst>
              <a:ext uri="{FF2B5EF4-FFF2-40B4-BE49-F238E27FC236}">
                <a16:creationId xmlns:a16="http://schemas.microsoft.com/office/drawing/2014/main" id="{123F1C00-E529-06AA-87A2-4963B58A06B5}"/>
              </a:ext>
            </a:extLst>
          </p:cNvPr>
          <p:cNvSpPr>
            <a:spLocks noGrp="1"/>
          </p:cNvSpPr>
          <p:nvPr>
            <p:ph type="sldNum" sz="quarter" idx="12"/>
          </p:nvPr>
        </p:nvSpPr>
        <p:spPr/>
        <p:txBody>
          <a:bodyPr/>
          <a:lstStyle/>
          <a:p>
            <a:fld id="{0DF76B0B-AF94-C446-A578-49A339424420}" type="slidenum">
              <a:rPr lang="de-CH" smtClean="0"/>
              <a:pPr/>
              <a:t>15</a:t>
            </a:fld>
            <a:endParaRPr lang="de-CH" dirty="0"/>
          </a:p>
        </p:txBody>
      </p:sp>
      <p:sp>
        <p:nvSpPr>
          <p:cNvPr id="5" name="Content Placeholder 4">
            <a:extLst>
              <a:ext uri="{FF2B5EF4-FFF2-40B4-BE49-F238E27FC236}">
                <a16:creationId xmlns:a16="http://schemas.microsoft.com/office/drawing/2014/main" id="{DC99748F-93C0-D350-35E1-BE48A8990E57}"/>
              </a:ext>
            </a:extLst>
          </p:cNvPr>
          <p:cNvSpPr>
            <a:spLocks noGrp="1"/>
          </p:cNvSpPr>
          <p:nvPr>
            <p:ph sz="quarter" idx="15"/>
          </p:nvPr>
        </p:nvSpPr>
        <p:spPr/>
        <p:txBody>
          <a:bodyPr/>
          <a:lstStyle/>
          <a:p>
            <a:r>
              <a:rPr lang="en-GB" dirty="0">
                <a:hlinkClick r:id="rId3"/>
              </a:rPr>
              <a:t>https://lovable.dev/</a:t>
            </a:r>
            <a:r>
              <a:rPr lang="en-GB" dirty="0"/>
              <a:t>  – </a:t>
            </a:r>
            <a:r>
              <a:rPr lang="en-GB" dirty="0" err="1"/>
              <a:t>Erstellung</a:t>
            </a:r>
            <a:r>
              <a:rPr lang="en-GB" dirty="0"/>
              <a:t> von </a:t>
            </a:r>
            <a:r>
              <a:rPr lang="en-GB" dirty="0" err="1"/>
              <a:t>Lerntools</a:t>
            </a:r>
            <a:endParaRPr lang="en-GB" dirty="0"/>
          </a:p>
          <a:p>
            <a:r>
              <a:rPr lang="en-GB" dirty="0">
                <a:hlinkClick r:id="rId4"/>
              </a:rPr>
              <a:t>https://www.kialo-edu.com/</a:t>
            </a:r>
            <a:endParaRPr lang="en-GB" dirty="0"/>
          </a:p>
          <a:p>
            <a:r>
              <a:rPr lang="en-GB" dirty="0">
                <a:hlinkClick r:id="rId5"/>
              </a:rPr>
              <a:t>https://sharetheboard.com/</a:t>
            </a:r>
            <a:endParaRPr lang="en-GB" dirty="0"/>
          </a:p>
          <a:p>
            <a:r>
              <a:rPr lang="en-GB" dirty="0">
                <a:hlinkClick r:id="rId6"/>
              </a:rPr>
              <a:t>https://skolon.com/de/heim/</a:t>
            </a:r>
            <a:endParaRPr lang="en-GB" dirty="0"/>
          </a:p>
          <a:p>
            <a:r>
              <a:rPr lang="en-GB" dirty="0" err="1"/>
              <a:t>Lerntutor</a:t>
            </a:r>
            <a:r>
              <a:rPr lang="en-GB" dirty="0"/>
              <a:t> - </a:t>
            </a:r>
            <a:r>
              <a:rPr lang="en-GB" dirty="0">
                <a:hlinkClick r:id="rId7"/>
              </a:rPr>
              <a:t>https://chatgpt.com/g/g-68dfc6802510819189f0df6736e65abb-interaktiver-lern-tutor</a:t>
            </a:r>
            <a:endParaRPr lang="en-GB" dirty="0"/>
          </a:p>
          <a:p>
            <a:endParaRPr lang="en-GB" dirty="0"/>
          </a:p>
          <a:p>
            <a:endParaRPr lang="en-CH" dirty="0"/>
          </a:p>
        </p:txBody>
      </p:sp>
      <p:sp>
        <p:nvSpPr>
          <p:cNvPr id="6" name="Fußzeilenplatzhalter 3">
            <a:extLst>
              <a:ext uri="{FF2B5EF4-FFF2-40B4-BE49-F238E27FC236}">
                <a16:creationId xmlns:a16="http://schemas.microsoft.com/office/drawing/2014/main" id="{05FBF8F7-D7B8-7066-86A6-507EE3B1EE9E}"/>
              </a:ext>
            </a:extLst>
          </p:cNvPr>
          <p:cNvSpPr>
            <a:spLocks noGrp="1"/>
          </p:cNvSpPr>
          <p:nvPr>
            <p:ph type="ftr" sz="quarter" idx="14"/>
          </p:nvPr>
        </p:nvSpPr>
        <p:spPr>
          <a:xfrm>
            <a:off x="532412" y="6497868"/>
            <a:ext cx="5875727" cy="365125"/>
          </a:xfrm>
        </p:spPr>
        <p:txBody>
          <a:bodyPr/>
          <a:lstStyle/>
          <a:p>
            <a:r>
              <a:rPr lang="en-GB" noProof="0" dirty="0" err="1"/>
              <a:t>Schweizerischer</a:t>
            </a:r>
            <a:r>
              <a:rPr lang="en-GB" noProof="0" dirty="0"/>
              <a:t> </a:t>
            </a:r>
            <a:r>
              <a:rPr lang="en-GB" noProof="0" dirty="0" err="1"/>
              <a:t>Verband</a:t>
            </a:r>
            <a:r>
              <a:rPr lang="en-GB" noProof="0" dirty="0"/>
              <a:t> für </a:t>
            </a:r>
            <a:r>
              <a:rPr lang="en-GB" noProof="0" dirty="0" err="1"/>
              <a:t>Weiterbildung</a:t>
            </a:r>
            <a:r>
              <a:rPr lang="en-GB" noProof="0" dirty="0"/>
              <a:t> SVEB  -Roy Franke 2026</a:t>
            </a:r>
          </a:p>
        </p:txBody>
      </p:sp>
    </p:spTree>
    <p:extLst>
      <p:ext uri="{BB962C8B-B14F-4D97-AF65-F5344CB8AC3E}">
        <p14:creationId xmlns:p14="http://schemas.microsoft.com/office/powerpoint/2010/main" val="2005068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7793C-8991-AD84-76F4-F874CA97820E}"/>
              </a:ext>
            </a:extLst>
          </p:cNvPr>
          <p:cNvSpPr>
            <a:spLocks noGrp="1"/>
          </p:cNvSpPr>
          <p:nvPr>
            <p:ph type="title"/>
          </p:nvPr>
        </p:nvSpPr>
        <p:spPr/>
        <p:txBody>
          <a:bodyPr>
            <a:normAutofit fontScale="90000"/>
          </a:bodyPr>
          <a:lstStyle/>
          <a:p>
            <a:r>
              <a:rPr lang="en-GB" dirty="0" err="1"/>
              <a:t>Erfolgsfaktoren</a:t>
            </a:r>
            <a:endParaRPr lang="en-CH" dirty="0"/>
          </a:p>
        </p:txBody>
      </p:sp>
      <p:sp>
        <p:nvSpPr>
          <p:cNvPr id="3" name="Slide Number Placeholder 2">
            <a:extLst>
              <a:ext uri="{FF2B5EF4-FFF2-40B4-BE49-F238E27FC236}">
                <a16:creationId xmlns:a16="http://schemas.microsoft.com/office/drawing/2014/main" id="{ECE17429-231D-501D-7A5F-C4F4A5805221}"/>
              </a:ext>
            </a:extLst>
          </p:cNvPr>
          <p:cNvSpPr>
            <a:spLocks noGrp="1"/>
          </p:cNvSpPr>
          <p:nvPr>
            <p:ph type="sldNum" sz="quarter" idx="12"/>
          </p:nvPr>
        </p:nvSpPr>
        <p:spPr/>
        <p:txBody>
          <a:bodyPr/>
          <a:lstStyle/>
          <a:p>
            <a:fld id="{0DF76B0B-AF94-C446-A578-49A339424420}" type="slidenum">
              <a:rPr lang="de-CH" smtClean="0"/>
              <a:pPr/>
              <a:t>16</a:t>
            </a:fld>
            <a:endParaRPr lang="de-CH" dirty="0"/>
          </a:p>
        </p:txBody>
      </p:sp>
      <p:sp>
        <p:nvSpPr>
          <p:cNvPr id="5" name="Content Placeholder 4">
            <a:extLst>
              <a:ext uri="{FF2B5EF4-FFF2-40B4-BE49-F238E27FC236}">
                <a16:creationId xmlns:a16="http://schemas.microsoft.com/office/drawing/2014/main" id="{50673DCC-4F8E-89EB-9B90-4851EAE54168}"/>
              </a:ext>
            </a:extLst>
          </p:cNvPr>
          <p:cNvSpPr>
            <a:spLocks noGrp="1"/>
          </p:cNvSpPr>
          <p:nvPr>
            <p:ph sz="quarter" idx="15"/>
          </p:nvPr>
        </p:nvSpPr>
        <p:spPr/>
        <p:txBody>
          <a:bodyPr/>
          <a:lstStyle/>
          <a:p>
            <a:pPr marL="457200" indent="-457200">
              <a:buFont typeface="+mj-lt"/>
              <a:buAutoNum type="arabicPeriod"/>
            </a:pPr>
            <a:r>
              <a:rPr lang="de-DE" dirty="0"/>
              <a:t>Low </a:t>
            </a:r>
            <a:r>
              <a:rPr lang="de-DE" dirty="0" err="1"/>
              <a:t>Barrier</a:t>
            </a:r>
            <a:r>
              <a:rPr lang="de-DE" dirty="0"/>
              <a:t>, High Impact: Starten Sie klein. Nutzen Sie Tools, die intuitiv sind. Komplexität killt die Motivation.</a:t>
            </a:r>
          </a:p>
          <a:p>
            <a:pPr marL="457200" indent="-457200">
              <a:buFont typeface="+mj-lt"/>
              <a:buAutoNum type="arabicPeriod"/>
            </a:pPr>
            <a:r>
              <a:rPr lang="de-DE" dirty="0"/>
              <a:t>Transparenz: Erklären Sie den Lernenden, warum Sie ein Tool einsetzen. Wenn sie den Mehrwert sehen (z.B. "Das spart uns 20 Minuten Diskussion"), akzeptieren sie jede Neuerung.</a:t>
            </a:r>
          </a:p>
          <a:p>
            <a:pPr marL="457200" indent="-457200">
              <a:buFont typeface="+mj-lt"/>
              <a:buAutoNum type="arabicPeriod"/>
            </a:pPr>
            <a:r>
              <a:rPr lang="de-DE" dirty="0"/>
              <a:t>Fehlerkultur: Technologie bedeutet Ausprobieren. Zeigen Sie, dass es okay ist, wenn mal etwas technisches nicht sofort läuft.</a:t>
            </a:r>
          </a:p>
          <a:p>
            <a:pPr marL="457200" indent="-457200">
              <a:buFont typeface="+mj-lt"/>
              <a:buAutoNum type="arabicPeriod"/>
            </a:pPr>
            <a:r>
              <a:rPr lang="de-DE" dirty="0"/>
              <a:t>Gewährleistung der Nachhaltigkeit: Hardware, Support, Schulung, Weiterentwicklung, etc.</a:t>
            </a:r>
            <a:endParaRPr lang="en-CH" dirty="0"/>
          </a:p>
        </p:txBody>
      </p:sp>
      <p:sp>
        <p:nvSpPr>
          <p:cNvPr id="6" name="Fußzeilenplatzhalter 3">
            <a:extLst>
              <a:ext uri="{FF2B5EF4-FFF2-40B4-BE49-F238E27FC236}">
                <a16:creationId xmlns:a16="http://schemas.microsoft.com/office/drawing/2014/main" id="{BFCD66C7-802D-24A4-F2E7-02CDAFBBCCAE}"/>
              </a:ext>
            </a:extLst>
          </p:cNvPr>
          <p:cNvSpPr>
            <a:spLocks noGrp="1"/>
          </p:cNvSpPr>
          <p:nvPr>
            <p:ph type="ftr" sz="quarter" idx="14"/>
          </p:nvPr>
        </p:nvSpPr>
        <p:spPr>
          <a:xfrm>
            <a:off x="532412" y="6497868"/>
            <a:ext cx="5875727" cy="365125"/>
          </a:xfrm>
        </p:spPr>
        <p:txBody>
          <a:bodyPr/>
          <a:lstStyle/>
          <a:p>
            <a:r>
              <a:rPr lang="en-GB" noProof="0" dirty="0" err="1"/>
              <a:t>Schweizerischer</a:t>
            </a:r>
            <a:r>
              <a:rPr lang="en-GB" noProof="0" dirty="0"/>
              <a:t> </a:t>
            </a:r>
            <a:r>
              <a:rPr lang="en-GB" noProof="0" dirty="0" err="1"/>
              <a:t>Verband</a:t>
            </a:r>
            <a:r>
              <a:rPr lang="en-GB" noProof="0" dirty="0"/>
              <a:t> für </a:t>
            </a:r>
            <a:r>
              <a:rPr lang="en-GB" noProof="0" dirty="0" err="1"/>
              <a:t>Weiterbildung</a:t>
            </a:r>
            <a:r>
              <a:rPr lang="en-GB" noProof="0" dirty="0"/>
              <a:t> SVEB  -Roy Franke 2026</a:t>
            </a:r>
          </a:p>
        </p:txBody>
      </p:sp>
    </p:spTree>
    <p:extLst>
      <p:ext uri="{BB962C8B-B14F-4D97-AF65-F5344CB8AC3E}">
        <p14:creationId xmlns:p14="http://schemas.microsoft.com/office/powerpoint/2010/main" val="2592574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38B0A-A3A4-EB59-4791-53A2B064BF83}"/>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5A6A5D9C-80CF-4755-6310-5EBF12031D1A}"/>
              </a:ext>
            </a:extLst>
          </p:cNvPr>
          <p:cNvSpPr>
            <a:spLocks noGrp="1"/>
          </p:cNvSpPr>
          <p:nvPr>
            <p:ph type="body" sz="quarter" idx="10"/>
          </p:nvPr>
        </p:nvSpPr>
        <p:spPr>
          <a:xfrm>
            <a:off x="326628" y="1138270"/>
            <a:ext cx="11274822" cy="2747930"/>
          </a:xfrm>
        </p:spPr>
        <p:txBody>
          <a:bodyPr>
            <a:normAutofit fontScale="92500"/>
          </a:bodyPr>
          <a:lstStyle/>
          <a:p>
            <a:endParaRPr lang="en-GB" noProof="0" dirty="0"/>
          </a:p>
          <a:p>
            <a:r>
              <a:rPr lang="en-GB" dirty="0" err="1"/>
              <a:t>Vielen</a:t>
            </a:r>
            <a:r>
              <a:rPr lang="en-GB" dirty="0"/>
              <a:t> Dank für </a:t>
            </a:r>
            <a:r>
              <a:rPr lang="en-GB" dirty="0" err="1"/>
              <a:t>Ihre</a:t>
            </a:r>
            <a:r>
              <a:rPr lang="en-GB" dirty="0"/>
              <a:t> </a:t>
            </a:r>
            <a:r>
              <a:rPr lang="en-GB" dirty="0" err="1"/>
              <a:t>Teilnahme</a:t>
            </a:r>
            <a:r>
              <a:rPr lang="en-GB" dirty="0"/>
              <a:t>!</a:t>
            </a:r>
            <a:endParaRPr lang="en-GB" noProof="0" dirty="0"/>
          </a:p>
        </p:txBody>
      </p:sp>
    </p:spTree>
    <p:extLst>
      <p:ext uri="{BB962C8B-B14F-4D97-AF65-F5344CB8AC3E}">
        <p14:creationId xmlns:p14="http://schemas.microsoft.com/office/powerpoint/2010/main" val="3161655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837BE7F-1746-FC4A-BF1B-61BA03DFFDA7}"/>
              </a:ext>
            </a:extLst>
          </p:cNvPr>
          <p:cNvSpPr>
            <a:spLocks noGrp="1"/>
          </p:cNvSpPr>
          <p:nvPr>
            <p:ph type="body" sz="quarter" idx="10"/>
          </p:nvPr>
        </p:nvSpPr>
        <p:spPr>
          <a:xfrm>
            <a:off x="532412" y="1745240"/>
            <a:ext cx="10813560" cy="3132114"/>
          </a:xfrm>
        </p:spPr>
        <p:txBody>
          <a:bodyPr>
            <a:noAutofit/>
          </a:bodyPr>
          <a:lstStyle/>
          <a:p>
            <a:pPr marL="0" indent="0" eaLnBrk="0" fontAlgn="base" hangingPunct="0">
              <a:lnSpc>
                <a:spcPct val="100000"/>
              </a:lnSpc>
              <a:spcBef>
                <a:spcPct val="0"/>
              </a:spcBef>
              <a:spcAft>
                <a:spcPct val="0"/>
              </a:spcAft>
              <a:buNone/>
            </a:pPr>
            <a:endParaRPr lang="de-DE" altLang="de-DE" sz="1200" dirty="0">
              <a:solidFill>
                <a:srgbClr val="000000"/>
              </a:solidFill>
              <a:latin typeface="Aptos" panose="020B0004020202020204" pitchFamily="34" charset="0"/>
            </a:endParaRPr>
          </a:p>
          <a:p>
            <a:pPr marL="0" indent="0" eaLnBrk="0" fontAlgn="base" hangingPunct="0">
              <a:lnSpc>
                <a:spcPct val="150000"/>
              </a:lnSpc>
              <a:spcBef>
                <a:spcPct val="0"/>
              </a:spcBef>
              <a:spcAft>
                <a:spcPct val="0"/>
              </a:spcAft>
              <a:buNone/>
            </a:pPr>
            <a:r>
              <a:rPr lang="de-DE" altLang="de-DE" b="1" dirty="0">
                <a:solidFill>
                  <a:srgbClr val="000000"/>
                </a:solidFill>
                <a:latin typeface="Aptos" panose="020B0004020202020204" pitchFamily="34" charset="0"/>
              </a:rPr>
              <a:t>Teil 1: Inputs</a:t>
            </a:r>
          </a:p>
          <a:p>
            <a:pPr eaLnBrk="0" fontAlgn="base" hangingPunct="0">
              <a:lnSpc>
                <a:spcPct val="150000"/>
              </a:lnSpc>
              <a:spcBef>
                <a:spcPct val="0"/>
              </a:spcBef>
              <a:spcAft>
                <a:spcPct val="0"/>
              </a:spcAft>
              <a:buFontTx/>
              <a:buChar char="-"/>
            </a:pPr>
            <a:r>
              <a:rPr lang="de-DE" altLang="de-DE" dirty="0">
                <a:solidFill>
                  <a:srgbClr val="000000"/>
                </a:solidFill>
                <a:latin typeface="Aptos" panose="020B0004020202020204" pitchFamily="34" charset="0"/>
              </a:rPr>
              <a:t>Roy Franke (EB Zürich, Head </a:t>
            </a:r>
            <a:r>
              <a:rPr lang="de-DE" altLang="de-DE" dirty="0" err="1">
                <a:solidFill>
                  <a:srgbClr val="000000"/>
                </a:solidFill>
                <a:latin typeface="Aptos" panose="020B0004020202020204" pitchFamily="34" charset="0"/>
              </a:rPr>
              <a:t>of</a:t>
            </a:r>
            <a:r>
              <a:rPr lang="de-DE" altLang="de-DE" dirty="0">
                <a:solidFill>
                  <a:srgbClr val="000000"/>
                </a:solidFill>
                <a:latin typeface="Aptos" panose="020B0004020202020204" pitchFamily="34" charset="0"/>
              </a:rPr>
              <a:t> EB Digital)</a:t>
            </a:r>
          </a:p>
          <a:p>
            <a:pPr eaLnBrk="0" fontAlgn="base" hangingPunct="0">
              <a:lnSpc>
                <a:spcPct val="150000"/>
              </a:lnSpc>
              <a:spcBef>
                <a:spcPct val="0"/>
              </a:spcBef>
              <a:spcAft>
                <a:spcPct val="0"/>
              </a:spcAft>
              <a:buFontTx/>
              <a:buChar char="-"/>
            </a:pPr>
            <a:endParaRPr lang="de-DE" altLang="de-DE" dirty="0">
              <a:solidFill>
                <a:srgbClr val="000000"/>
              </a:solidFill>
              <a:latin typeface="Aptos" panose="020B0004020202020204" pitchFamily="34" charset="0"/>
            </a:endParaRPr>
          </a:p>
          <a:p>
            <a:pPr marL="0" indent="0" eaLnBrk="0" fontAlgn="base" hangingPunct="0">
              <a:lnSpc>
                <a:spcPct val="150000"/>
              </a:lnSpc>
              <a:spcBef>
                <a:spcPct val="0"/>
              </a:spcBef>
              <a:spcAft>
                <a:spcPct val="0"/>
              </a:spcAft>
              <a:buNone/>
            </a:pPr>
            <a:r>
              <a:rPr lang="de-DE" altLang="de-DE" b="1" dirty="0">
                <a:solidFill>
                  <a:srgbClr val="000000"/>
                </a:solidFill>
                <a:latin typeface="Aptos" panose="020B0004020202020204" pitchFamily="34" charset="0"/>
              </a:rPr>
              <a:t>Teil 2: Austausch</a:t>
            </a:r>
          </a:p>
          <a:p>
            <a:pPr eaLnBrk="0" fontAlgn="base" hangingPunct="0">
              <a:lnSpc>
                <a:spcPct val="150000"/>
              </a:lnSpc>
              <a:spcBef>
                <a:spcPct val="0"/>
              </a:spcBef>
              <a:spcAft>
                <a:spcPct val="0"/>
              </a:spcAft>
              <a:buFontTx/>
              <a:buChar char="-"/>
            </a:pPr>
            <a:r>
              <a:rPr lang="de-DE" altLang="de-DE" dirty="0">
                <a:solidFill>
                  <a:srgbClr val="000000"/>
                </a:solidFill>
                <a:latin typeface="Aptos" panose="020B0004020202020204" pitchFamily="34" charset="0"/>
              </a:rPr>
              <a:t>Auftrag  </a:t>
            </a:r>
          </a:p>
          <a:p>
            <a:pPr eaLnBrk="0" fontAlgn="base" hangingPunct="0">
              <a:lnSpc>
                <a:spcPct val="150000"/>
              </a:lnSpc>
              <a:spcBef>
                <a:spcPct val="0"/>
              </a:spcBef>
              <a:spcAft>
                <a:spcPct val="0"/>
              </a:spcAft>
              <a:buFontTx/>
              <a:buChar char="-"/>
            </a:pPr>
            <a:r>
              <a:rPr lang="de-DE" altLang="de-DE" dirty="0">
                <a:solidFill>
                  <a:srgbClr val="000000"/>
                </a:solidFill>
                <a:latin typeface="Aptos" panose="020B0004020202020204" pitchFamily="34" charset="0"/>
              </a:rPr>
              <a:t>Diskussion und Fragen</a:t>
            </a:r>
          </a:p>
          <a:p>
            <a:pPr marL="0" indent="0">
              <a:lnSpc>
                <a:spcPct val="100000"/>
              </a:lnSpc>
              <a:spcAft>
                <a:spcPts val="600"/>
              </a:spcAft>
              <a:buNone/>
            </a:pPr>
            <a:endParaRPr lang="en-GB" noProof="0" dirty="0">
              <a:latin typeface="BrownPro Alternate" pitchFamily="2" charset="77"/>
            </a:endParaRPr>
          </a:p>
          <a:p>
            <a:pPr marL="0" indent="0">
              <a:lnSpc>
                <a:spcPct val="100000"/>
              </a:lnSpc>
              <a:spcAft>
                <a:spcPts val="600"/>
              </a:spcAft>
              <a:buNone/>
            </a:pPr>
            <a:br>
              <a:rPr lang="en-GB" noProof="0" dirty="0">
                <a:latin typeface="BrownPro Alternate" pitchFamily="2" charset="77"/>
              </a:rPr>
            </a:br>
            <a:endParaRPr lang="en-GB" noProof="0" dirty="0">
              <a:latin typeface="BrownPro Alternate" pitchFamily="2" charset="77"/>
            </a:endParaRPr>
          </a:p>
        </p:txBody>
      </p:sp>
      <p:sp>
        <p:nvSpPr>
          <p:cNvPr id="3" name="Foliennummernplatzhalter 2">
            <a:extLst>
              <a:ext uri="{FF2B5EF4-FFF2-40B4-BE49-F238E27FC236}">
                <a16:creationId xmlns:a16="http://schemas.microsoft.com/office/drawing/2014/main" id="{9B87B7EC-80AB-864B-9909-BF4ECE4FE2FB}"/>
              </a:ext>
            </a:extLst>
          </p:cNvPr>
          <p:cNvSpPr>
            <a:spLocks noGrp="1"/>
          </p:cNvSpPr>
          <p:nvPr>
            <p:ph type="sldNum" sz="quarter" idx="12"/>
          </p:nvPr>
        </p:nvSpPr>
        <p:spPr/>
        <p:txBody>
          <a:bodyPr/>
          <a:lstStyle/>
          <a:p>
            <a:fld id="{0DF76B0B-AF94-C446-A578-49A339424420}" type="slidenum">
              <a:rPr lang="en-GB" noProof="0" smtClean="0"/>
              <a:pPr/>
              <a:t>2</a:t>
            </a:fld>
            <a:endParaRPr lang="en-GB" noProof="0" dirty="0"/>
          </a:p>
        </p:txBody>
      </p:sp>
      <p:sp>
        <p:nvSpPr>
          <p:cNvPr id="4" name="Fußzeilenplatzhalter 3">
            <a:extLst>
              <a:ext uri="{FF2B5EF4-FFF2-40B4-BE49-F238E27FC236}">
                <a16:creationId xmlns:a16="http://schemas.microsoft.com/office/drawing/2014/main" id="{B6A9AE8A-9B08-D54C-8BE9-C51CE5219C5C}"/>
              </a:ext>
            </a:extLst>
          </p:cNvPr>
          <p:cNvSpPr>
            <a:spLocks noGrp="1"/>
          </p:cNvSpPr>
          <p:nvPr>
            <p:ph type="ftr" sz="quarter" idx="14"/>
          </p:nvPr>
        </p:nvSpPr>
        <p:spPr/>
        <p:txBody>
          <a:bodyPr/>
          <a:lstStyle/>
          <a:p>
            <a:r>
              <a:rPr lang="en-GB" noProof="0" dirty="0" err="1"/>
              <a:t>Schweizerischer</a:t>
            </a:r>
            <a:r>
              <a:rPr lang="en-GB" noProof="0" dirty="0"/>
              <a:t> </a:t>
            </a:r>
            <a:r>
              <a:rPr lang="en-GB" noProof="0" dirty="0" err="1"/>
              <a:t>Verband</a:t>
            </a:r>
            <a:r>
              <a:rPr lang="en-GB" noProof="0" dirty="0"/>
              <a:t> für </a:t>
            </a:r>
            <a:r>
              <a:rPr lang="en-GB" noProof="0" dirty="0" err="1"/>
              <a:t>Weiterbildung</a:t>
            </a:r>
            <a:r>
              <a:rPr lang="en-GB" noProof="0" dirty="0"/>
              <a:t> SVEB</a:t>
            </a:r>
          </a:p>
        </p:txBody>
      </p:sp>
      <p:sp>
        <p:nvSpPr>
          <p:cNvPr id="5" name="Titel 4">
            <a:extLst>
              <a:ext uri="{FF2B5EF4-FFF2-40B4-BE49-F238E27FC236}">
                <a16:creationId xmlns:a16="http://schemas.microsoft.com/office/drawing/2014/main" id="{AA89C03B-18F7-F04D-BD03-1D9B64B3509A}"/>
              </a:ext>
            </a:extLst>
          </p:cNvPr>
          <p:cNvSpPr>
            <a:spLocks noGrp="1"/>
          </p:cNvSpPr>
          <p:nvPr>
            <p:ph type="title"/>
          </p:nvPr>
        </p:nvSpPr>
        <p:spPr/>
        <p:txBody>
          <a:bodyPr>
            <a:normAutofit fontScale="90000"/>
          </a:bodyPr>
          <a:lstStyle/>
          <a:p>
            <a:br>
              <a:rPr lang="en-GB" noProof="0" dirty="0"/>
            </a:br>
            <a:br>
              <a:rPr lang="en-GB" noProof="0" dirty="0"/>
            </a:br>
            <a:r>
              <a:rPr lang="en-GB" dirty="0"/>
              <a:t>Agenda</a:t>
            </a:r>
            <a:br>
              <a:rPr lang="en-GB" noProof="0" dirty="0"/>
            </a:br>
            <a:br>
              <a:rPr lang="en-GB" noProof="0" dirty="0"/>
            </a:br>
            <a:endParaRPr lang="en-GB" sz="3600" noProof="0" dirty="0"/>
          </a:p>
        </p:txBody>
      </p:sp>
      <p:sp>
        <p:nvSpPr>
          <p:cNvPr id="6" name="Rectangle 1">
            <a:extLst>
              <a:ext uri="{FF2B5EF4-FFF2-40B4-BE49-F238E27FC236}">
                <a16:creationId xmlns:a16="http://schemas.microsoft.com/office/drawing/2014/main" id="{0D19650E-C71B-4128-53ED-03B501F50834}"/>
              </a:ext>
            </a:extLst>
          </p:cNvPr>
          <p:cNvSpPr>
            <a:spLocks noChangeArrowheads="1"/>
          </p:cNvSpPr>
          <p:nvPr/>
        </p:nvSpPr>
        <p:spPr bwMode="auto">
          <a:xfrm>
            <a:off x="0" y="-276999"/>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2303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8E30C1A-FFC5-043A-6547-9CDA718C8D01}"/>
              </a:ext>
            </a:extLst>
          </p:cNvPr>
          <p:cNvSpPr>
            <a:spLocks noGrp="1"/>
          </p:cNvSpPr>
          <p:nvPr>
            <p:ph type="sldNum" sz="quarter" idx="12"/>
          </p:nvPr>
        </p:nvSpPr>
        <p:spPr/>
        <p:txBody>
          <a:bodyPr/>
          <a:lstStyle/>
          <a:p>
            <a:fld id="{0DF76B0B-AF94-C446-A578-49A339424420}" type="slidenum">
              <a:rPr lang="de-CH" smtClean="0"/>
              <a:pPr/>
              <a:t>3</a:t>
            </a:fld>
            <a:endParaRPr lang="de-CH" dirty="0"/>
          </a:p>
        </p:txBody>
      </p:sp>
      <p:sp>
        <p:nvSpPr>
          <p:cNvPr id="4" name="Fußzeilenplatzhalter 3">
            <a:extLst>
              <a:ext uri="{FF2B5EF4-FFF2-40B4-BE49-F238E27FC236}">
                <a16:creationId xmlns:a16="http://schemas.microsoft.com/office/drawing/2014/main" id="{24A9CB15-3231-0DDB-ED83-AE0CF41333AC}"/>
              </a:ext>
            </a:extLst>
          </p:cNvPr>
          <p:cNvSpPr>
            <a:spLocks noGrp="1"/>
          </p:cNvSpPr>
          <p:nvPr>
            <p:ph type="ftr" sz="quarter" idx="14"/>
          </p:nvPr>
        </p:nvSpPr>
        <p:spPr/>
        <p:txBody>
          <a:bodyPr/>
          <a:lstStyle/>
          <a:p>
            <a:r>
              <a:rPr lang="de-DE" dirty="0"/>
              <a:t>Schweizerischer Verband für Weiterbildung SVEB</a:t>
            </a:r>
          </a:p>
        </p:txBody>
      </p:sp>
      <p:sp>
        <p:nvSpPr>
          <p:cNvPr id="5" name="Titel 4">
            <a:extLst>
              <a:ext uri="{FF2B5EF4-FFF2-40B4-BE49-F238E27FC236}">
                <a16:creationId xmlns:a16="http://schemas.microsoft.com/office/drawing/2014/main" id="{4019E577-31E1-747B-9AAF-A771548395F0}"/>
              </a:ext>
            </a:extLst>
          </p:cNvPr>
          <p:cNvSpPr>
            <a:spLocks noGrp="1"/>
          </p:cNvSpPr>
          <p:nvPr>
            <p:ph type="title"/>
          </p:nvPr>
        </p:nvSpPr>
        <p:spPr/>
        <p:txBody>
          <a:bodyPr>
            <a:normAutofit fontScale="90000"/>
          </a:bodyPr>
          <a:lstStyle/>
          <a:p>
            <a:r>
              <a:rPr lang="de-DE" dirty="0" err="1"/>
              <a:t>digitalli-project.eu</a:t>
            </a:r>
            <a:endParaRPr lang="de-DE" dirty="0"/>
          </a:p>
        </p:txBody>
      </p:sp>
      <p:pic>
        <p:nvPicPr>
          <p:cNvPr id="6" name="Grafik 5" descr="Ein Bild, das Screenshot, Text, Design enthält.&#10;&#10;KI-generierte Inhalte können fehlerhaft sein.">
            <a:extLst>
              <a:ext uri="{FF2B5EF4-FFF2-40B4-BE49-F238E27FC236}">
                <a16:creationId xmlns:a16="http://schemas.microsoft.com/office/drawing/2014/main" id="{834733A4-7B39-DE3E-2EFF-C5E5A8F272C2}"/>
              </a:ext>
            </a:extLst>
          </p:cNvPr>
          <p:cNvPicPr>
            <a:picLocks noChangeAspect="1"/>
          </p:cNvPicPr>
          <p:nvPr/>
        </p:nvPicPr>
        <p:blipFill>
          <a:blip r:embed="rId2">
            <a:extLst>
              <a:ext uri="{28A0092B-C50C-407E-A947-70E740481C1C}">
                <a14:useLocalDpi xmlns:a14="http://schemas.microsoft.com/office/drawing/2010/main" val="0"/>
              </a:ext>
            </a:extLst>
          </a:blip>
          <a:srcRect r="6883" b="13119"/>
          <a:stretch>
            <a:fillRect/>
          </a:stretch>
        </p:blipFill>
        <p:spPr>
          <a:xfrm>
            <a:off x="506284" y="1394492"/>
            <a:ext cx="6413805" cy="2940441"/>
          </a:xfrm>
          <a:prstGeom prst="rect">
            <a:avLst/>
          </a:prstGeom>
        </p:spPr>
      </p:pic>
      <p:pic>
        <p:nvPicPr>
          <p:cNvPr id="7" name="Grafik 6" descr="Ein Bild, das Screenshot, Text enthält.&#10;&#10;KI-generierte Inhalte können fehlerhaft sein.">
            <a:extLst>
              <a:ext uri="{FF2B5EF4-FFF2-40B4-BE49-F238E27FC236}">
                <a16:creationId xmlns:a16="http://schemas.microsoft.com/office/drawing/2014/main" id="{BD2DC16F-EDC8-0179-038E-870776583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067" y="4498718"/>
            <a:ext cx="8838959" cy="2267072"/>
          </a:xfrm>
          <a:prstGeom prst="rect">
            <a:avLst/>
          </a:prstGeom>
        </p:spPr>
      </p:pic>
      <p:pic>
        <p:nvPicPr>
          <p:cNvPr id="8" name="Grafik 7" descr="Ein Bild, das Text, Screenshot, Schrift, Grafiken enthält.&#10;&#10;KI-generierte Inhalte können fehlerhaft sein.">
            <a:extLst>
              <a:ext uri="{FF2B5EF4-FFF2-40B4-BE49-F238E27FC236}">
                <a16:creationId xmlns:a16="http://schemas.microsoft.com/office/drawing/2014/main" id="{93386A32-4C85-C99F-D1C8-6BAF864AA8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8580" y="1394492"/>
            <a:ext cx="3845220" cy="2034508"/>
          </a:xfrm>
          <a:prstGeom prst="rect">
            <a:avLst/>
          </a:prstGeom>
        </p:spPr>
      </p:pic>
      <p:pic>
        <p:nvPicPr>
          <p:cNvPr id="1026" name="Picture 2" descr="Movetia opens the call for the International pilot programme">
            <a:extLst>
              <a:ext uri="{FF2B5EF4-FFF2-40B4-BE49-F238E27FC236}">
                <a16:creationId xmlns:a16="http://schemas.microsoft.com/office/drawing/2014/main" id="{C4FF5A66-D9A7-2052-E1C1-858262772A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206" y="5252292"/>
            <a:ext cx="2777067"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188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0731-2EA6-3A97-5B7E-304FD4F6882F}"/>
              </a:ext>
            </a:extLst>
          </p:cNvPr>
          <p:cNvSpPr>
            <a:spLocks noGrp="1"/>
          </p:cNvSpPr>
          <p:nvPr>
            <p:ph type="title"/>
          </p:nvPr>
        </p:nvSpPr>
        <p:spPr/>
        <p:txBody>
          <a:bodyPr>
            <a:normAutofit fontScale="90000"/>
          </a:bodyPr>
          <a:lstStyle/>
          <a:p>
            <a:r>
              <a:rPr lang="en-US" dirty="0"/>
              <a:t>Roy Franke</a:t>
            </a:r>
            <a:endParaRPr lang="en-CH" dirty="0"/>
          </a:p>
        </p:txBody>
      </p:sp>
      <p:sp>
        <p:nvSpPr>
          <p:cNvPr id="3" name="Slide Number Placeholder 2">
            <a:extLst>
              <a:ext uri="{FF2B5EF4-FFF2-40B4-BE49-F238E27FC236}">
                <a16:creationId xmlns:a16="http://schemas.microsoft.com/office/drawing/2014/main" id="{39A35E35-9F0C-EE8E-6518-31367449A627}"/>
              </a:ext>
            </a:extLst>
          </p:cNvPr>
          <p:cNvSpPr>
            <a:spLocks noGrp="1"/>
          </p:cNvSpPr>
          <p:nvPr>
            <p:ph type="sldNum" sz="quarter" idx="12"/>
          </p:nvPr>
        </p:nvSpPr>
        <p:spPr/>
        <p:txBody>
          <a:bodyPr/>
          <a:lstStyle/>
          <a:p>
            <a:fld id="{0DF76B0B-AF94-C446-A578-49A339424420}" type="slidenum">
              <a:rPr lang="de-CH" smtClean="0"/>
              <a:pPr/>
              <a:t>4</a:t>
            </a:fld>
            <a:endParaRPr lang="de-CH" dirty="0"/>
          </a:p>
        </p:txBody>
      </p:sp>
      <p:sp>
        <p:nvSpPr>
          <p:cNvPr id="4" name="Footer Placeholder 3">
            <a:extLst>
              <a:ext uri="{FF2B5EF4-FFF2-40B4-BE49-F238E27FC236}">
                <a16:creationId xmlns:a16="http://schemas.microsoft.com/office/drawing/2014/main" id="{B54AD9DD-5794-57E3-B42E-E97BDBAC0BED}"/>
              </a:ext>
            </a:extLst>
          </p:cNvPr>
          <p:cNvSpPr>
            <a:spLocks noGrp="1"/>
          </p:cNvSpPr>
          <p:nvPr>
            <p:ph type="ftr" sz="quarter" idx="14"/>
          </p:nvPr>
        </p:nvSpPr>
        <p:spPr/>
        <p:txBody>
          <a:bodyPr/>
          <a:lstStyle/>
          <a:p>
            <a:r>
              <a:rPr lang="de-DE"/>
              <a:t>Schweizerischer Verband für Weiterbildung SVEB</a:t>
            </a:r>
            <a:endParaRPr lang="de-DE" dirty="0"/>
          </a:p>
        </p:txBody>
      </p:sp>
      <p:sp>
        <p:nvSpPr>
          <p:cNvPr id="5" name="Content Placeholder 4">
            <a:extLst>
              <a:ext uri="{FF2B5EF4-FFF2-40B4-BE49-F238E27FC236}">
                <a16:creationId xmlns:a16="http://schemas.microsoft.com/office/drawing/2014/main" id="{29C0DBD0-9D1F-FD71-E10C-972827D9D995}"/>
              </a:ext>
            </a:extLst>
          </p:cNvPr>
          <p:cNvSpPr>
            <a:spLocks noGrp="1"/>
          </p:cNvSpPr>
          <p:nvPr>
            <p:ph sz="quarter" idx="15"/>
          </p:nvPr>
        </p:nvSpPr>
        <p:spPr/>
        <p:txBody>
          <a:bodyPr/>
          <a:lstStyle/>
          <a:p>
            <a:pPr marL="457200"/>
            <a:r>
              <a:rPr lang="en-US" dirty="0"/>
              <a:t>Leiter EB Connect &amp; Leiter EB Digital</a:t>
            </a:r>
          </a:p>
          <a:p>
            <a:pPr marL="457200"/>
            <a:r>
              <a:rPr lang="en-US" dirty="0" err="1"/>
              <a:t>Leidenschaft</a:t>
            </a:r>
            <a:r>
              <a:rPr lang="en-US" dirty="0"/>
              <a:t> für </a:t>
            </a:r>
            <a:r>
              <a:rPr lang="en-US" dirty="0" err="1"/>
              <a:t>alles</a:t>
            </a:r>
            <a:r>
              <a:rPr lang="en-US" dirty="0"/>
              <a:t> </a:t>
            </a:r>
            <a:r>
              <a:rPr lang="en-US" dirty="0" err="1"/>
              <a:t>Digitale</a:t>
            </a:r>
            <a:r>
              <a:rPr lang="en-US" dirty="0"/>
              <a:t>, </a:t>
            </a:r>
            <a:r>
              <a:rPr lang="en-US" dirty="0" err="1"/>
              <a:t>v.a.</a:t>
            </a:r>
            <a:r>
              <a:rPr lang="en-US" dirty="0"/>
              <a:t> </a:t>
            </a:r>
            <a:r>
              <a:rPr lang="en-US" dirty="0" err="1"/>
              <a:t>mit</a:t>
            </a:r>
            <a:r>
              <a:rPr lang="en-US" dirty="0"/>
              <a:t> </a:t>
            </a:r>
            <a:r>
              <a:rPr lang="en-US" dirty="0" err="1"/>
              <a:t>Bildung</a:t>
            </a:r>
            <a:endParaRPr lang="en-US" dirty="0"/>
          </a:p>
          <a:p>
            <a:pPr marL="457200"/>
            <a:r>
              <a:rPr lang="en-US" dirty="0"/>
              <a:t>Freude am KI-</a:t>
            </a:r>
            <a:r>
              <a:rPr lang="en-US" dirty="0" err="1"/>
              <a:t>Entdecken</a:t>
            </a:r>
            <a:endParaRPr lang="en-US" dirty="0"/>
          </a:p>
          <a:p>
            <a:pPr marL="457200"/>
            <a:r>
              <a:rPr lang="en-US" dirty="0">
                <a:hlinkClick r:id="rId2"/>
              </a:rPr>
              <a:t>https://www.linkedin.com/in/roy-franke/</a:t>
            </a:r>
            <a:r>
              <a:rPr lang="en-US" dirty="0"/>
              <a:t>	</a:t>
            </a:r>
          </a:p>
          <a:p>
            <a:endParaRPr lang="LID4096" dirty="0"/>
          </a:p>
          <a:p>
            <a:endParaRPr lang="en-CH" dirty="0"/>
          </a:p>
        </p:txBody>
      </p:sp>
      <p:pic>
        <p:nvPicPr>
          <p:cNvPr id="6" name="Grafik 3" descr="Ein Bild, das Menschliches Gesicht, Person, Bart, Kleidung enthält.&#10;&#10;Automatisch generierte Beschreibung">
            <a:extLst>
              <a:ext uri="{FF2B5EF4-FFF2-40B4-BE49-F238E27FC236}">
                <a16:creationId xmlns:a16="http://schemas.microsoft.com/office/drawing/2014/main" id="{D2150C1D-C82C-2FF3-458A-4AA0DD998838}"/>
              </a:ext>
            </a:extLst>
          </p:cNvPr>
          <p:cNvPicPr>
            <a:picLocks noChangeAspect="1"/>
          </p:cNvPicPr>
          <p:nvPr/>
        </p:nvPicPr>
        <p:blipFill rotWithShape="1">
          <a:blip r:embed="rId3"/>
          <a:srcRect r="7" b="7"/>
          <a:stretch/>
        </p:blipFill>
        <p:spPr>
          <a:xfrm>
            <a:off x="5761975"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pic>
        <p:nvPicPr>
          <p:cNvPr id="7" name="Picture 2" descr="Image">
            <a:extLst>
              <a:ext uri="{FF2B5EF4-FFF2-40B4-BE49-F238E27FC236}">
                <a16:creationId xmlns:a16="http://schemas.microsoft.com/office/drawing/2014/main" id="{DEEA2945-84BF-E48C-4251-6070328D86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933788"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6" descr="Image">
            <a:extLst>
              <a:ext uri="{FF2B5EF4-FFF2-40B4-BE49-F238E27FC236}">
                <a16:creationId xmlns:a16="http://schemas.microsoft.com/office/drawing/2014/main" id="{C1223C83-AE95-F474-3AE7-48857147D0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 b="16141"/>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pic>
        <p:nvPicPr>
          <p:cNvPr id="9" name="Picture 4" descr="Image">
            <a:extLst>
              <a:ext uri="{FF2B5EF4-FFF2-40B4-BE49-F238E27FC236}">
                <a16:creationId xmlns:a16="http://schemas.microsoft.com/office/drawing/2014/main" id="{A0017D8F-FCDF-D479-5AAE-A3CEBD9548B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927" r="5184" b="6"/>
          <a:stretch/>
        </p:blipFill>
        <p:spPr bwMode="auto">
          <a:xfrm>
            <a:off x="20" y="4414950"/>
            <a:ext cx="1568072" cy="1847088"/>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8" descr="Image">
            <a:extLst>
              <a:ext uri="{FF2B5EF4-FFF2-40B4-BE49-F238E27FC236}">
                <a16:creationId xmlns:a16="http://schemas.microsoft.com/office/drawing/2014/main" id="{BFBD4F3A-1523-1365-ED1F-2356335FABB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2564" r="5" b="24569"/>
          <a:stretch/>
        </p:blipFill>
        <p:spPr bwMode="auto">
          <a:xfrm>
            <a:off x="1866382"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noFill/>
          <a:extLst>
            <a:ext uri="{909E8E84-426E-40DD-AFC4-6F175D3DCCD1}">
              <a14:hiddenFill xmlns:a14="http://schemas.microsoft.com/office/drawing/2010/main">
                <a:solidFill>
                  <a:srgbClr val="FFFFFF"/>
                </a:solidFill>
              </a14:hiddenFill>
            </a:ext>
          </a:extLst>
        </p:spPr>
      </p:pic>
      <p:pic>
        <p:nvPicPr>
          <p:cNvPr id="11" name="Picture 10" descr="Image">
            <a:extLst>
              <a:ext uri="{FF2B5EF4-FFF2-40B4-BE49-F238E27FC236}">
                <a16:creationId xmlns:a16="http://schemas.microsoft.com/office/drawing/2014/main" id="{348255EF-D550-0272-E4B5-3AD87B78132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 b="14230"/>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691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837BE7F-1746-FC4A-BF1B-61BA03DFFDA7}"/>
              </a:ext>
            </a:extLst>
          </p:cNvPr>
          <p:cNvSpPr>
            <a:spLocks noGrp="1"/>
          </p:cNvSpPr>
          <p:nvPr>
            <p:ph type="body" sz="quarter" idx="10"/>
          </p:nvPr>
        </p:nvSpPr>
        <p:spPr>
          <a:xfrm>
            <a:off x="532412" y="1765012"/>
            <a:ext cx="10813560" cy="3132114"/>
          </a:xfrm>
        </p:spPr>
        <p:txBody>
          <a:bodyPr>
            <a:noAutofit/>
          </a:bodyPr>
          <a:lstStyle/>
          <a:p>
            <a:pPr>
              <a:lnSpc>
                <a:spcPct val="100000"/>
              </a:lnSpc>
              <a:spcAft>
                <a:spcPts val="600"/>
              </a:spcAft>
            </a:pPr>
            <a:r>
              <a:rPr lang="de-DE" noProof="0" dirty="0">
                <a:latin typeface="BrownPro Alternate" pitchFamily="2" charset="77"/>
              </a:rPr>
              <a:t>Ein bisschen Theorie und Gedanken dazu</a:t>
            </a:r>
          </a:p>
          <a:p>
            <a:pPr>
              <a:lnSpc>
                <a:spcPct val="100000"/>
              </a:lnSpc>
              <a:spcAft>
                <a:spcPts val="600"/>
              </a:spcAft>
            </a:pPr>
            <a:r>
              <a:rPr lang="de-DE" dirty="0">
                <a:latin typeface="BrownPro Alternate" pitchFamily="2" charset="77"/>
              </a:rPr>
              <a:t>Euer Austausch</a:t>
            </a:r>
          </a:p>
          <a:p>
            <a:pPr>
              <a:lnSpc>
                <a:spcPct val="100000"/>
              </a:lnSpc>
              <a:spcAft>
                <a:spcPts val="600"/>
              </a:spcAft>
            </a:pPr>
            <a:r>
              <a:rPr lang="de-DE" noProof="0" dirty="0">
                <a:latin typeface="BrownPro Alternate" pitchFamily="2" charset="77"/>
              </a:rPr>
              <a:t>Inspirationen</a:t>
            </a:r>
          </a:p>
          <a:p>
            <a:pPr>
              <a:lnSpc>
                <a:spcPct val="100000"/>
              </a:lnSpc>
              <a:spcAft>
                <a:spcPts val="600"/>
              </a:spcAft>
            </a:pPr>
            <a:r>
              <a:rPr lang="de-DE" dirty="0">
                <a:latin typeface="BrownPro Alternate" pitchFamily="2" charset="77"/>
              </a:rPr>
              <a:t>Abschluss</a:t>
            </a:r>
            <a:endParaRPr lang="de-DE" noProof="0" dirty="0">
              <a:latin typeface="BrownPro Alternate" pitchFamily="2" charset="77"/>
            </a:endParaRPr>
          </a:p>
          <a:p>
            <a:pPr marL="0" indent="0">
              <a:lnSpc>
                <a:spcPct val="100000"/>
              </a:lnSpc>
              <a:spcAft>
                <a:spcPts val="600"/>
              </a:spcAft>
              <a:buNone/>
            </a:pPr>
            <a:endParaRPr lang="de-DE" noProof="0" dirty="0">
              <a:latin typeface="BrownPro Alternate" pitchFamily="2" charset="77"/>
            </a:endParaRPr>
          </a:p>
          <a:p>
            <a:pPr marL="0" indent="0">
              <a:lnSpc>
                <a:spcPct val="100000"/>
              </a:lnSpc>
              <a:spcAft>
                <a:spcPts val="600"/>
              </a:spcAft>
              <a:buNone/>
            </a:pPr>
            <a:r>
              <a:rPr lang="de-DE" noProof="0" dirty="0">
                <a:latin typeface="BrownPro Alternate" pitchFamily="2" charset="77"/>
              </a:rPr>
              <a:t> </a:t>
            </a:r>
          </a:p>
        </p:txBody>
      </p:sp>
      <p:sp>
        <p:nvSpPr>
          <p:cNvPr id="3" name="Foliennummernplatzhalter 2">
            <a:extLst>
              <a:ext uri="{FF2B5EF4-FFF2-40B4-BE49-F238E27FC236}">
                <a16:creationId xmlns:a16="http://schemas.microsoft.com/office/drawing/2014/main" id="{9B87B7EC-80AB-864B-9909-BF4ECE4FE2FB}"/>
              </a:ext>
            </a:extLst>
          </p:cNvPr>
          <p:cNvSpPr>
            <a:spLocks noGrp="1"/>
          </p:cNvSpPr>
          <p:nvPr>
            <p:ph type="sldNum" sz="quarter" idx="12"/>
          </p:nvPr>
        </p:nvSpPr>
        <p:spPr/>
        <p:txBody>
          <a:bodyPr/>
          <a:lstStyle/>
          <a:p>
            <a:fld id="{0DF76B0B-AF94-C446-A578-49A339424420}" type="slidenum">
              <a:rPr lang="en-GB" noProof="0" smtClean="0"/>
              <a:pPr/>
              <a:t>5</a:t>
            </a:fld>
            <a:endParaRPr lang="en-GB" noProof="0" dirty="0"/>
          </a:p>
        </p:txBody>
      </p:sp>
      <p:sp>
        <p:nvSpPr>
          <p:cNvPr id="4" name="Fußzeilenplatzhalter 3">
            <a:extLst>
              <a:ext uri="{FF2B5EF4-FFF2-40B4-BE49-F238E27FC236}">
                <a16:creationId xmlns:a16="http://schemas.microsoft.com/office/drawing/2014/main" id="{B6A9AE8A-9B08-D54C-8BE9-C51CE5219C5C}"/>
              </a:ext>
            </a:extLst>
          </p:cNvPr>
          <p:cNvSpPr>
            <a:spLocks noGrp="1"/>
          </p:cNvSpPr>
          <p:nvPr>
            <p:ph type="ftr" sz="quarter" idx="14"/>
          </p:nvPr>
        </p:nvSpPr>
        <p:spPr/>
        <p:txBody>
          <a:bodyPr/>
          <a:lstStyle/>
          <a:p>
            <a:r>
              <a:rPr lang="en-GB" noProof="0" dirty="0" err="1"/>
              <a:t>Schweizerischer</a:t>
            </a:r>
            <a:r>
              <a:rPr lang="en-GB" noProof="0" dirty="0"/>
              <a:t> </a:t>
            </a:r>
            <a:r>
              <a:rPr lang="en-GB" noProof="0" dirty="0" err="1"/>
              <a:t>Verband</a:t>
            </a:r>
            <a:r>
              <a:rPr lang="en-GB" noProof="0" dirty="0"/>
              <a:t> für </a:t>
            </a:r>
            <a:r>
              <a:rPr lang="en-GB" noProof="0" dirty="0" err="1"/>
              <a:t>Weiterbildung</a:t>
            </a:r>
            <a:r>
              <a:rPr lang="en-GB" noProof="0" dirty="0"/>
              <a:t> SVEB  -Roy Franke 2026</a:t>
            </a:r>
          </a:p>
        </p:txBody>
      </p:sp>
      <p:sp>
        <p:nvSpPr>
          <p:cNvPr id="5" name="Titel 4">
            <a:extLst>
              <a:ext uri="{FF2B5EF4-FFF2-40B4-BE49-F238E27FC236}">
                <a16:creationId xmlns:a16="http://schemas.microsoft.com/office/drawing/2014/main" id="{AA89C03B-18F7-F04D-BD03-1D9B64B3509A}"/>
              </a:ext>
            </a:extLst>
          </p:cNvPr>
          <p:cNvSpPr>
            <a:spLocks noGrp="1"/>
          </p:cNvSpPr>
          <p:nvPr>
            <p:ph type="title"/>
          </p:nvPr>
        </p:nvSpPr>
        <p:spPr/>
        <p:txBody>
          <a:bodyPr>
            <a:normAutofit fontScale="90000"/>
          </a:bodyPr>
          <a:lstStyle/>
          <a:p>
            <a:r>
              <a:rPr lang="en-GB" noProof="0" dirty="0"/>
              <a:t>Agenda</a:t>
            </a:r>
          </a:p>
        </p:txBody>
      </p:sp>
      <p:pic>
        <p:nvPicPr>
          <p:cNvPr id="7" name="Picture 6" descr="A hand writing on a transparent board&#10;&#10;AI-generated content may be incorrect.">
            <a:extLst>
              <a:ext uri="{FF2B5EF4-FFF2-40B4-BE49-F238E27FC236}">
                <a16:creationId xmlns:a16="http://schemas.microsoft.com/office/drawing/2014/main" id="{DD86C49E-986E-2CE8-1856-8A3CD8191E6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02297" y="4428139"/>
            <a:ext cx="2717346" cy="2119530"/>
          </a:xfrm>
          <a:prstGeom prst="rect">
            <a:avLst/>
          </a:prstGeom>
        </p:spPr>
      </p:pic>
    </p:spTree>
    <p:extLst>
      <p:ext uri="{BB962C8B-B14F-4D97-AF65-F5344CB8AC3E}">
        <p14:creationId xmlns:p14="http://schemas.microsoft.com/office/powerpoint/2010/main" val="61639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785CFD-0D26-8874-249B-09C62EA7F6ED}"/>
              </a:ext>
            </a:extLst>
          </p:cNvPr>
          <p:cNvSpPr>
            <a:spLocks noGrp="1"/>
          </p:cNvSpPr>
          <p:nvPr>
            <p:ph type="body" sz="quarter" idx="10"/>
          </p:nvPr>
        </p:nvSpPr>
        <p:spPr>
          <a:xfrm>
            <a:off x="540240" y="2007220"/>
            <a:ext cx="10813560" cy="4016422"/>
          </a:xfrm>
        </p:spPr>
        <p:txBody>
          <a:bodyPr/>
          <a:lstStyle/>
          <a:p>
            <a:r>
              <a:rPr lang="de-DE" dirty="0"/>
              <a:t>Förderung selbstgesteuerten Lernens</a:t>
            </a:r>
          </a:p>
          <a:p>
            <a:r>
              <a:rPr lang="de-DE" dirty="0"/>
              <a:t>Motivationssteigerung</a:t>
            </a:r>
          </a:p>
          <a:p>
            <a:r>
              <a:rPr lang="de-DE" dirty="0"/>
              <a:t>Flexibilität für Berufstätige</a:t>
            </a:r>
          </a:p>
          <a:p>
            <a:r>
              <a:rPr lang="de-DE" dirty="0"/>
              <a:t>Vorbereitung auf digitale Arbeitswelt</a:t>
            </a:r>
          </a:p>
          <a:p>
            <a:endParaRPr lang="en-CH" dirty="0"/>
          </a:p>
        </p:txBody>
      </p:sp>
      <p:sp>
        <p:nvSpPr>
          <p:cNvPr id="3" name="Slide Number Placeholder 2">
            <a:extLst>
              <a:ext uri="{FF2B5EF4-FFF2-40B4-BE49-F238E27FC236}">
                <a16:creationId xmlns:a16="http://schemas.microsoft.com/office/drawing/2014/main" id="{4B25FEC6-9948-61EA-18F1-F57BC24A21F4}"/>
              </a:ext>
            </a:extLst>
          </p:cNvPr>
          <p:cNvSpPr>
            <a:spLocks noGrp="1"/>
          </p:cNvSpPr>
          <p:nvPr>
            <p:ph type="sldNum" sz="quarter" idx="12"/>
          </p:nvPr>
        </p:nvSpPr>
        <p:spPr/>
        <p:txBody>
          <a:bodyPr/>
          <a:lstStyle/>
          <a:p>
            <a:fld id="{0DF76B0B-AF94-C446-A578-49A339424420}" type="slidenum">
              <a:rPr lang="de-CH" smtClean="0"/>
              <a:pPr/>
              <a:t>6</a:t>
            </a:fld>
            <a:endParaRPr lang="de-CH" dirty="0"/>
          </a:p>
        </p:txBody>
      </p:sp>
      <p:sp>
        <p:nvSpPr>
          <p:cNvPr id="5" name="Title 4">
            <a:extLst>
              <a:ext uri="{FF2B5EF4-FFF2-40B4-BE49-F238E27FC236}">
                <a16:creationId xmlns:a16="http://schemas.microsoft.com/office/drawing/2014/main" id="{16E28067-BBBF-0653-FAFE-08EAD4A60030}"/>
              </a:ext>
            </a:extLst>
          </p:cNvPr>
          <p:cNvSpPr>
            <a:spLocks noGrp="1"/>
          </p:cNvSpPr>
          <p:nvPr>
            <p:ph type="title"/>
          </p:nvPr>
        </p:nvSpPr>
        <p:spPr/>
        <p:txBody>
          <a:bodyPr>
            <a:normAutofit fontScale="90000"/>
          </a:bodyPr>
          <a:lstStyle/>
          <a:p>
            <a:r>
              <a:rPr lang="en-GB" dirty="0" err="1"/>
              <a:t>Warum</a:t>
            </a:r>
            <a:r>
              <a:rPr lang="en-GB" dirty="0"/>
              <a:t> </a:t>
            </a:r>
            <a:r>
              <a:rPr lang="en-GB" dirty="0" err="1"/>
              <a:t>ist</a:t>
            </a:r>
            <a:r>
              <a:rPr lang="en-GB" dirty="0"/>
              <a:t> </a:t>
            </a:r>
            <a:r>
              <a:rPr lang="en-GB" dirty="0" err="1"/>
              <a:t>Technologieintegration</a:t>
            </a:r>
            <a:r>
              <a:rPr lang="en-GB" dirty="0"/>
              <a:t> </a:t>
            </a:r>
            <a:r>
              <a:rPr lang="en-GB" dirty="0" err="1"/>
              <a:t>wichtig</a:t>
            </a:r>
            <a:r>
              <a:rPr lang="en-GB" dirty="0"/>
              <a:t>?</a:t>
            </a:r>
            <a:endParaRPr lang="en-CH" dirty="0"/>
          </a:p>
        </p:txBody>
      </p:sp>
      <p:sp>
        <p:nvSpPr>
          <p:cNvPr id="6" name="Fußzeilenplatzhalter 3">
            <a:extLst>
              <a:ext uri="{FF2B5EF4-FFF2-40B4-BE49-F238E27FC236}">
                <a16:creationId xmlns:a16="http://schemas.microsoft.com/office/drawing/2014/main" id="{4CA2C782-9F55-708D-3733-6F8B95A42E22}"/>
              </a:ext>
            </a:extLst>
          </p:cNvPr>
          <p:cNvSpPr>
            <a:spLocks noGrp="1"/>
          </p:cNvSpPr>
          <p:nvPr>
            <p:ph type="ftr" sz="quarter" idx="14"/>
          </p:nvPr>
        </p:nvSpPr>
        <p:spPr>
          <a:xfrm>
            <a:off x="532412" y="6497868"/>
            <a:ext cx="5875727" cy="365125"/>
          </a:xfrm>
        </p:spPr>
        <p:txBody>
          <a:bodyPr/>
          <a:lstStyle/>
          <a:p>
            <a:r>
              <a:rPr lang="en-GB" noProof="0" dirty="0" err="1"/>
              <a:t>Schweizerischer</a:t>
            </a:r>
            <a:r>
              <a:rPr lang="en-GB" noProof="0" dirty="0"/>
              <a:t> </a:t>
            </a:r>
            <a:r>
              <a:rPr lang="en-GB" noProof="0" dirty="0" err="1"/>
              <a:t>Verband</a:t>
            </a:r>
            <a:r>
              <a:rPr lang="en-GB" noProof="0" dirty="0"/>
              <a:t> für </a:t>
            </a:r>
            <a:r>
              <a:rPr lang="en-GB" noProof="0" dirty="0" err="1"/>
              <a:t>Weiterbildung</a:t>
            </a:r>
            <a:r>
              <a:rPr lang="en-GB" noProof="0" dirty="0"/>
              <a:t> SVEB  - Roy Franke 2026</a:t>
            </a:r>
          </a:p>
        </p:txBody>
      </p:sp>
    </p:spTree>
    <p:extLst>
      <p:ext uri="{BB962C8B-B14F-4D97-AF65-F5344CB8AC3E}">
        <p14:creationId xmlns:p14="http://schemas.microsoft.com/office/powerpoint/2010/main" val="299003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C1F6AA-D263-E107-FE03-07F3AA6EA253}"/>
              </a:ext>
            </a:extLst>
          </p:cNvPr>
          <p:cNvSpPr>
            <a:spLocks noGrp="1"/>
          </p:cNvSpPr>
          <p:nvPr>
            <p:ph type="body" sz="quarter" idx="10"/>
          </p:nvPr>
        </p:nvSpPr>
        <p:spPr>
          <a:xfrm>
            <a:off x="540240" y="1869308"/>
            <a:ext cx="10813560" cy="4629150"/>
          </a:xfrm>
        </p:spPr>
        <p:txBody>
          <a:bodyPr/>
          <a:lstStyle/>
          <a:p>
            <a:r>
              <a:rPr lang="de-DE" dirty="0"/>
              <a:t>Personalisierung: Wie können Tools (z.B. adaptive Lernpfade oder KI-gestützte Feedback-Schleifen) auf unterschiedliche Lerngeschwindigkeiten eingehen?</a:t>
            </a:r>
          </a:p>
          <a:p>
            <a:r>
              <a:rPr lang="de-DE" dirty="0"/>
              <a:t>Interaktion: Vom passiven Konsumenten zum aktiven Mitgestalter. (Kurz erwähnen: Kollaborative Dokumente, digitale Whiteboards).</a:t>
            </a:r>
          </a:p>
          <a:p>
            <a:r>
              <a:rPr lang="de-DE" dirty="0"/>
              <a:t>Zugänglichkeit: Barrierefreiheit und zeitliche Flexibilität (Lernen, wo und wann es passt).</a:t>
            </a:r>
            <a:endParaRPr lang="en-CH" dirty="0"/>
          </a:p>
        </p:txBody>
      </p:sp>
      <p:sp>
        <p:nvSpPr>
          <p:cNvPr id="3" name="Slide Number Placeholder 2">
            <a:extLst>
              <a:ext uri="{FF2B5EF4-FFF2-40B4-BE49-F238E27FC236}">
                <a16:creationId xmlns:a16="http://schemas.microsoft.com/office/drawing/2014/main" id="{62BB00BC-D222-95FB-6662-9E1F88266F50}"/>
              </a:ext>
            </a:extLst>
          </p:cNvPr>
          <p:cNvSpPr>
            <a:spLocks noGrp="1"/>
          </p:cNvSpPr>
          <p:nvPr>
            <p:ph type="sldNum" sz="quarter" idx="12"/>
          </p:nvPr>
        </p:nvSpPr>
        <p:spPr/>
        <p:txBody>
          <a:bodyPr/>
          <a:lstStyle/>
          <a:p>
            <a:fld id="{0DF76B0B-AF94-C446-A578-49A339424420}" type="slidenum">
              <a:rPr lang="de-CH" smtClean="0"/>
              <a:pPr/>
              <a:t>7</a:t>
            </a:fld>
            <a:endParaRPr lang="de-CH" dirty="0"/>
          </a:p>
        </p:txBody>
      </p:sp>
      <p:sp>
        <p:nvSpPr>
          <p:cNvPr id="5" name="Title 4">
            <a:extLst>
              <a:ext uri="{FF2B5EF4-FFF2-40B4-BE49-F238E27FC236}">
                <a16:creationId xmlns:a16="http://schemas.microsoft.com/office/drawing/2014/main" id="{18C0DA07-35F6-7DFD-BC29-3B3DC13CD5AF}"/>
              </a:ext>
            </a:extLst>
          </p:cNvPr>
          <p:cNvSpPr>
            <a:spLocks noGrp="1"/>
          </p:cNvSpPr>
          <p:nvPr>
            <p:ph type="title"/>
          </p:nvPr>
        </p:nvSpPr>
        <p:spPr/>
        <p:txBody>
          <a:bodyPr>
            <a:normAutofit fontScale="90000"/>
          </a:bodyPr>
          <a:lstStyle/>
          <a:p>
            <a:r>
              <a:rPr lang="en-GB" dirty="0" err="1"/>
              <a:t>Digitalisierung</a:t>
            </a:r>
            <a:r>
              <a:rPr lang="en-GB" dirty="0"/>
              <a:t> vs. </a:t>
            </a:r>
            <a:r>
              <a:rPr lang="en-GB" dirty="0" err="1"/>
              <a:t>digitale</a:t>
            </a:r>
            <a:r>
              <a:rPr lang="en-GB" dirty="0"/>
              <a:t> Transformation</a:t>
            </a:r>
            <a:endParaRPr lang="en-CH" dirty="0"/>
          </a:p>
        </p:txBody>
      </p:sp>
      <p:sp>
        <p:nvSpPr>
          <p:cNvPr id="6" name="Fußzeilenplatzhalter 3">
            <a:extLst>
              <a:ext uri="{FF2B5EF4-FFF2-40B4-BE49-F238E27FC236}">
                <a16:creationId xmlns:a16="http://schemas.microsoft.com/office/drawing/2014/main" id="{49D15E65-FEB5-3CA0-9120-258470E7DF46}"/>
              </a:ext>
            </a:extLst>
          </p:cNvPr>
          <p:cNvSpPr>
            <a:spLocks noGrp="1"/>
          </p:cNvSpPr>
          <p:nvPr>
            <p:ph type="ftr" sz="quarter" idx="14"/>
          </p:nvPr>
        </p:nvSpPr>
        <p:spPr>
          <a:xfrm>
            <a:off x="532412" y="6497868"/>
            <a:ext cx="5875727" cy="365125"/>
          </a:xfrm>
        </p:spPr>
        <p:txBody>
          <a:bodyPr/>
          <a:lstStyle/>
          <a:p>
            <a:r>
              <a:rPr lang="en-GB" noProof="0" dirty="0" err="1"/>
              <a:t>Schweizerischer</a:t>
            </a:r>
            <a:r>
              <a:rPr lang="en-GB" noProof="0" dirty="0"/>
              <a:t> </a:t>
            </a:r>
            <a:r>
              <a:rPr lang="en-GB" noProof="0" dirty="0" err="1"/>
              <a:t>Verband</a:t>
            </a:r>
            <a:r>
              <a:rPr lang="en-GB" noProof="0" dirty="0"/>
              <a:t> für </a:t>
            </a:r>
            <a:r>
              <a:rPr lang="en-GB" noProof="0" dirty="0" err="1"/>
              <a:t>Weiterbildung</a:t>
            </a:r>
            <a:r>
              <a:rPr lang="en-GB" noProof="0" dirty="0"/>
              <a:t> SVEB  -Roy Franke 2026</a:t>
            </a:r>
          </a:p>
        </p:txBody>
      </p:sp>
    </p:spTree>
    <p:extLst>
      <p:ext uri="{BB962C8B-B14F-4D97-AF65-F5344CB8AC3E}">
        <p14:creationId xmlns:p14="http://schemas.microsoft.com/office/powerpoint/2010/main" val="31428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0D17-170C-0FBE-B463-C4C842117981}"/>
              </a:ext>
            </a:extLst>
          </p:cNvPr>
          <p:cNvSpPr>
            <a:spLocks noGrp="1"/>
          </p:cNvSpPr>
          <p:nvPr>
            <p:ph type="title"/>
          </p:nvPr>
        </p:nvSpPr>
        <p:spPr/>
        <p:txBody>
          <a:bodyPr>
            <a:normAutofit fontScale="90000"/>
          </a:bodyPr>
          <a:lstStyle/>
          <a:p>
            <a:endParaRPr lang="en-CH"/>
          </a:p>
        </p:txBody>
      </p:sp>
      <p:sp>
        <p:nvSpPr>
          <p:cNvPr id="3" name="Slide Number Placeholder 2">
            <a:extLst>
              <a:ext uri="{FF2B5EF4-FFF2-40B4-BE49-F238E27FC236}">
                <a16:creationId xmlns:a16="http://schemas.microsoft.com/office/drawing/2014/main" id="{75D2EB4E-E7A6-05E3-1D2E-6D189953DFB3}"/>
              </a:ext>
            </a:extLst>
          </p:cNvPr>
          <p:cNvSpPr>
            <a:spLocks noGrp="1"/>
          </p:cNvSpPr>
          <p:nvPr>
            <p:ph type="sldNum" sz="quarter" idx="12"/>
          </p:nvPr>
        </p:nvSpPr>
        <p:spPr/>
        <p:txBody>
          <a:bodyPr/>
          <a:lstStyle/>
          <a:p>
            <a:fld id="{0DF76B0B-AF94-C446-A578-49A339424420}" type="slidenum">
              <a:rPr lang="de-CH" smtClean="0"/>
              <a:pPr/>
              <a:t>8</a:t>
            </a:fld>
            <a:endParaRPr lang="de-CH" dirty="0"/>
          </a:p>
        </p:txBody>
      </p:sp>
      <p:sp>
        <p:nvSpPr>
          <p:cNvPr id="5" name="Content Placeholder 4">
            <a:extLst>
              <a:ext uri="{FF2B5EF4-FFF2-40B4-BE49-F238E27FC236}">
                <a16:creationId xmlns:a16="http://schemas.microsoft.com/office/drawing/2014/main" id="{44323564-165C-8921-EC33-B89AA9E50A99}"/>
              </a:ext>
            </a:extLst>
          </p:cNvPr>
          <p:cNvSpPr>
            <a:spLocks noGrp="1"/>
          </p:cNvSpPr>
          <p:nvPr>
            <p:ph sz="quarter" idx="15"/>
          </p:nvPr>
        </p:nvSpPr>
        <p:spPr/>
        <p:txBody>
          <a:bodyPr/>
          <a:lstStyle/>
          <a:p>
            <a:endParaRPr lang="en-CH"/>
          </a:p>
        </p:txBody>
      </p:sp>
      <p:pic>
        <p:nvPicPr>
          <p:cNvPr id="7" name="Picture 6">
            <a:extLst>
              <a:ext uri="{FF2B5EF4-FFF2-40B4-BE49-F238E27FC236}">
                <a16:creationId xmlns:a16="http://schemas.microsoft.com/office/drawing/2014/main" id="{5E3DFC46-7EE5-B9A4-A1E1-60D5F2B1FF35}"/>
              </a:ext>
            </a:extLst>
          </p:cNvPr>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1500706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A1FC0-6D2C-F6F6-56BA-2AFED0BF7982}"/>
              </a:ext>
            </a:extLst>
          </p:cNvPr>
          <p:cNvSpPr>
            <a:spLocks noGrp="1"/>
          </p:cNvSpPr>
          <p:nvPr>
            <p:ph type="body" sz="quarter" idx="10"/>
          </p:nvPr>
        </p:nvSpPr>
        <p:spPr/>
        <p:txBody>
          <a:bodyPr/>
          <a:lstStyle/>
          <a:p>
            <a:endParaRPr lang="en-CH"/>
          </a:p>
        </p:txBody>
      </p:sp>
      <p:sp>
        <p:nvSpPr>
          <p:cNvPr id="3" name="Slide Number Placeholder 2">
            <a:extLst>
              <a:ext uri="{FF2B5EF4-FFF2-40B4-BE49-F238E27FC236}">
                <a16:creationId xmlns:a16="http://schemas.microsoft.com/office/drawing/2014/main" id="{E4D863A6-7A8F-2691-20DA-C65CA97C5D07}"/>
              </a:ext>
            </a:extLst>
          </p:cNvPr>
          <p:cNvSpPr>
            <a:spLocks noGrp="1"/>
          </p:cNvSpPr>
          <p:nvPr>
            <p:ph type="sldNum" sz="quarter" idx="12"/>
          </p:nvPr>
        </p:nvSpPr>
        <p:spPr/>
        <p:txBody>
          <a:bodyPr/>
          <a:lstStyle/>
          <a:p>
            <a:fld id="{0DF76B0B-AF94-C446-A578-49A339424420}" type="slidenum">
              <a:rPr lang="de-CH" smtClean="0"/>
              <a:pPr/>
              <a:t>9</a:t>
            </a:fld>
            <a:endParaRPr lang="de-CH" dirty="0"/>
          </a:p>
        </p:txBody>
      </p:sp>
      <p:sp>
        <p:nvSpPr>
          <p:cNvPr id="5" name="Title 4">
            <a:extLst>
              <a:ext uri="{FF2B5EF4-FFF2-40B4-BE49-F238E27FC236}">
                <a16:creationId xmlns:a16="http://schemas.microsoft.com/office/drawing/2014/main" id="{4DC405B2-32F5-5428-D189-9EABA2A78229}"/>
              </a:ext>
            </a:extLst>
          </p:cNvPr>
          <p:cNvSpPr>
            <a:spLocks noGrp="1"/>
          </p:cNvSpPr>
          <p:nvPr>
            <p:ph type="title"/>
          </p:nvPr>
        </p:nvSpPr>
        <p:spPr/>
        <p:txBody>
          <a:bodyPr>
            <a:normAutofit fontScale="90000"/>
          </a:bodyPr>
          <a:lstStyle/>
          <a:p>
            <a:r>
              <a:rPr lang="en-GB" dirty="0" err="1"/>
              <a:t>Lösung</a:t>
            </a:r>
            <a:r>
              <a:rPr lang="en-GB" dirty="0"/>
              <a:t> </a:t>
            </a:r>
            <a:r>
              <a:rPr lang="en-GB" dirty="0" err="1"/>
              <a:t>sucht</a:t>
            </a:r>
            <a:r>
              <a:rPr lang="en-GB" dirty="0"/>
              <a:t> Problem – </a:t>
            </a:r>
            <a:r>
              <a:rPr lang="en-GB" dirty="0" err="1"/>
              <a:t>oder</a:t>
            </a:r>
            <a:r>
              <a:rPr lang="en-GB" dirty="0"/>
              <a:t> </a:t>
            </a:r>
            <a:r>
              <a:rPr lang="en-GB" dirty="0" err="1"/>
              <a:t>besser</a:t>
            </a:r>
            <a:r>
              <a:rPr lang="en-GB" dirty="0"/>
              <a:t>: SAMR</a:t>
            </a:r>
            <a:endParaRPr lang="en-CH" dirty="0"/>
          </a:p>
        </p:txBody>
      </p:sp>
      <p:pic>
        <p:nvPicPr>
          <p:cNvPr id="2050" name="Picture 2" descr="Teaching Digitally: All About the SAMR Model - The Owl Teacher">
            <a:extLst>
              <a:ext uri="{FF2B5EF4-FFF2-40B4-BE49-F238E27FC236}">
                <a16:creationId xmlns:a16="http://schemas.microsoft.com/office/drawing/2014/main" id="{F13EA83E-4F66-1140-05C1-9C65E08F8E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058" y="1376985"/>
            <a:ext cx="6799923" cy="5099942"/>
          </a:xfrm>
          <a:prstGeom prst="rect">
            <a:avLst/>
          </a:prstGeom>
          <a:noFill/>
          <a:extLst>
            <a:ext uri="{909E8E84-426E-40DD-AFC4-6F175D3DCCD1}">
              <a14:hiddenFill xmlns:a14="http://schemas.microsoft.com/office/drawing/2010/main">
                <a:solidFill>
                  <a:srgbClr val="FFFFFF"/>
                </a:solidFill>
              </a14:hiddenFill>
            </a:ext>
          </a:extLst>
        </p:spPr>
      </p:pic>
      <p:sp>
        <p:nvSpPr>
          <p:cNvPr id="6" name="Fußzeilenplatzhalter 3">
            <a:extLst>
              <a:ext uri="{FF2B5EF4-FFF2-40B4-BE49-F238E27FC236}">
                <a16:creationId xmlns:a16="http://schemas.microsoft.com/office/drawing/2014/main" id="{240D73BD-7C25-4B43-5A0D-562347D7C493}"/>
              </a:ext>
            </a:extLst>
          </p:cNvPr>
          <p:cNvSpPr>
            <a:spLocks noGrp="1"/>
          </p:cNvSpPr>
          <p:nvPr>
            <p:ph type="ftr" sz="quarter" idx="14"/>
          </p:nvPr>
        </p:nvSpPr>
        <p:spPr>
          <a:xfrm>
            <a:off x="532412" y="6497868"/>
            <a:ext cx="5875727" cy="365125"/>
          </a:xfrm>
        </p:spPr>
        <p:txBody>
          <a:bodyPr/>
          <a:lstStyle/>
          <a:p>
            <a:r>
              <a:rPr lang="en-GB" noProof="0" dirty="0" err="1"/>
              <a:t>Schweizerischer</a:t>
            </a:r>
            <a:r>
              <a:rPr lang="en-GB" noProof="0" dirty="0"/>
              <a:t> </a:t>
            </a:r>
            <a:r>
              <a:rPr lang="en-GB" noProof="0" dirty="0" err="1"/>
              <a:t>Verband</a:t>
            </a:r>
            <a:r>
              <a:rPr lang="en-GB" noProof="0" dirty="0"/>
              <a:t> für </a:t>
            </a:r>
            <a:r>
              <a:rPr lang="en-GB" noProof="0" dirty="0" err="1"/>
              <a:t>Weiterbildung</a:t>
            </a:r>
            <a:r>
              <a:rPr lang="en-GB" noProof="0" dirty="0"/>
              <a:t> SVEB  -Roy Franke 2026</a:t>
            </a:r>
          </a:p>
        </p:txBody>
      </p:sp>
    </p:spTree>
    <p:extLst>
      <p:ext uri="{BB962C8B-B14F-4D97-AF65-F5344CB8AC3E}">
        <p14:creationId xmlns:p14="http://schemas.microsoft.com/office/powerpoint/2010/main" val="2509911707"/>
      </p:ext>
    </p:extLst>
  </p:cSld>
  <p:clrMapOvr>
    <a:masterClrMapping/>
  </p:clrMapOvr>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äsentation1" id="{7D8D1B66-52F2-F94E-B11A-235DE01C0258}" vid="{AF73D532-E0BF-9E4C-9142-6F8F32404308}"/>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5C2CF2DAB9C9A409431D770E398AE7F" ma:contentTypeVersion="20" ma:contentTypeDescription="Ein neues Dokument erstellen." ma:contentTypeScope="" ma:versionID="20427e83fe6a214706cf62a7e4887671">
  <xsd:schema xmlns:xsd="http://www.w3.org/2001/XMLSchema" xmlns:xs="http://www.w3.org/2001/XMLSchema" xmlns:p="http://schemas.microsoft.com/office/2006/metadata/properties" xmlns:ns2="4e7c77b0-a217-4911-b78c-5bc7326e3464" xmlns:ns3="c9f7afc4-6a8d-4807-a12d-a427071e9964" targetNamespace="http://schemas.microsoft.com/office/2006/metadata/properties" ma:root="true" ma:fieldsID="f70d677194a7674183f45a520725afbb" ns2:_="" ns3:_="">
    <xsd:import namespace="4e7c77b0-a217-4911-b78c-5bc7326e3464"/>
    <xsd:import namespace="c9f7afc4-6a8d-4807-a12d-a427071e996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Datum"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7c77b0-a217-4911-b78c-5bc7326e34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Datum" ma:index="21" nillable="true" ma:displayName="Datum" ma:format="DateOnly" ma:internalName="Datum">
      <xsd:simpleType>
        <xsd:restriction base="dms:DateTime"/>
      </xsd:simpleType>
    </xsd:element>
    <xsd:element name="lcf76f155ced4ddcb4097134ff3c332f" ma:index="23" nillable="true" ma:taxonomy="true" ma:internalName="lcf76f155ced4ddcb4097134ff3c332f" ma:taxonomyFieldName="MediaServiceImageTags" ma:displayName="Bildmarkierungen" ma:readOnly="false" ma:fieldId="{5cf76f15-5ced-4ddc-b409-7134ff3c332f}" ma:taxonomyMulti="true" ma:sspId="980b7be9-839d-403d-a4ec-1389b92422a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f7afc4-6a8d-4807-a12d-a427071e9964"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4" nillable="true" ma:displayName="Taxonomy Catch All Column" ma:hidden="true" ma:list="{87d7e2c0-756d-478a-8dd7-956deaa08532}" ma:internalName="TaxCatchAll" ma:showField="CatchAllData" ma:web="c9f7afc4-6a8d-4807-a12d-a427071e99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um xmlns="4e7c77b0-a217-4911-b78c-5bc7326e3464" xsi:nil="true"/>
    <TaxCatchAll xmlns="c9f7afc4-6a8d-4807-a12d-a427071e9964" xsi:nil="true"/>
    <lcf76f155ced4ddcb4097134ff3c332f xmlns="4e7c77b0-a217-4911-b78c-5bc7326e34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132E6E-BA1E-4AA2-9CE0-94BC87A026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7c77b0-a217-4911-b78c-5bc7326e3464"/>
    <ds:schemaRef ds:uri="c9f7afc4-6a8d-4807-a12d-a427071e99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D80875-0281-450A-B142-640CA8A803F7}">
  <ds:schemaRefs>
    <ds:schemaRef ds:uri="http://schemas.microsoft.com/office/2006/documentManagement/types"/>
    <ds:schemaRef ds:uri="http://purl.org/dc/elements/1.1/"/>
    <ds:schemaRef ds:uri="http://schemas.microsoft.com/office/2006/metadata/properties"/>
    <ds:schemaRef ds:uri="c9f7afc4-6a8d-4807-a12d-a427071e9964"/>
    <ds:schemaRef ds:uri="http://schemas.microsoft.com/office/infopath/2007/PartnerControls"/>
    <ds:schemaRef ds:uri="http://purl.org/dc/dcmitype/"/>
    <ds:schemaRef ds:uri="http://purl.org/dc/terms/"/>
    <ds:schemaRef ds:uri="http://schemas.openxmlformats.org/package/2006/metadata/core-properties"/>
    <ds:schemaRef ds:uri="4e7c77b0-a217-4911-b78c-5bc7326e3464"/>
    <ds:schemaRef ds:uri="http://www.w3.org/XML/1998/namespace"/>
  </ds:schemaRefs>
</ds:datastoreItem>
</file>

<file path=customXml/itemProps3.xml><?xml version="1.0" encoding="utf-8"?>
<ds:datastoreItem xmlns:ds="http://schemas.openxmlformats.org/officeDocument/2006/customXml" ds:itemID="{95A881DB-ECE5-4539-BCD1-09B0A7A376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1193</Words>
  <Application>Microsoft Macintosh PowerPoint</Application>
  <PresentationFormat>Breitbild</PresentationFormat>
  <Paragraphs>143</Paragraphs>
  <Slides>17</Slides>
  <Notes>7</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17</vt:i4>
      </vt:variant>
    </vt:vector>
  </HeadingPairs>
  <TitlesOfParts>
    <vt:vector size="27" baseType="lpstr">
      <vt:lpstr>Aptos</vt:lpstr>
      <vt:lpstr>Arial</vt:lpstr>
      <vt:lpstr>BrownPro</vt:lpstr>
      <vt:lpstr>BrownPro Alternate</vt:lpstr>
      <vt:lpstr>Calibri</vt:lpstr>
      <vt:lpstr>Calibri Light</vt:lpstr>
      <vt:lpstr>Courier New</vt:lpstr>
      <vt:lpstr>Symbol</vt:lpstr>
      <vt:lpstr>Wingdings</vt:lpstr>
      <vt:lpstr>Benutzerdefiniertes Design</vt:lpstr>
      <vt:lpstr>PowerPoint-Präsentation</vt:lpstr>
      <vt:lpstr>  Agenda  </vt:lpstr>
      <vt:lpstr>digitalli-project.eu</vt:lpstr>
      <vt:lpstr>Roy Franke</vt:lpstr>
      <vt:lpstr>Agenda</vt:lpstr>
      <vt:lpstr>Warum ist Technologieintegration wichtig?</vt:lpstr>
      <vt:lpstr>Digitalisierung vs. digitale Transformation</vt:lpstr>
      <vt:lpstr>PowerPoint-Präsentation</vt:lpstr>
      <vt:lpstr>Lösung sucht Problem – oder besser: SAMR</vt:lpstr>
      <vt:lpstr>ISAR</vt:lpstr>
      <vt:lpstr>Chancen digitaler Technologien</vt:lpstr>
      <vt:lpstr>Rolle der Ausbildner:innen im digitalen Wandel</vt:lpstr>
      <vt:lpstr>Herausforderungen</vt:lpstr>
      <vt:lpstr>Gruppenauftrag</vt:lpstr>
      <vt:lpstr>Inspirationen digitaler Tools</vt:lpstr>
      <vt:lpstr>Erfolgsfaktoren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Office-Benutzer</dc:creator>
  <cp:lastModifiedBy>Marianne Müller</cp:lastModifiedBy>
  <cp:revision>193</cp:revision>
  <cp:lastPrinted>2018-09-24T14:04:30Z</cp:lastPrinted>
  <dcterms:created xsi:type="dcterms:W3CDTF">2018-06-18T08:36:35Z</dcterms:created>
  <dcterms:modified xsi:type="dcterms:W3CDTF">2026-03-17T10:16:29Z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0x010100A5C2CF2DAB9C9A409431D770E398AE7F</vt:lpwstr>
  </property>
  <property fmtid="{D5CDD505-2E9C-101B-9397-08002B2CF9AE}" pid="3" name="MediaServiceImageTags">
    <vt:lpwstr/>
  </property>
</Properties>
</file>